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40538" cy="11522075"/>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120" d="100"/>
          <a:sy n="120" d="100"/>
        </p:scale>
        <p:origin x="-732" y="3030"/>
      </p:cViewPr>
      <p:guideLst>
        <p:guide orient="horz" pos="3629"/>
        <p:guide pos="2155"/>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Feuille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doughnutChart>
        <c:varyColors val="1"/>
        <c:ser>
          <c:idx val="0"/>
          <c:order val="0"/>
          <c:tx>
            <c:strRef>
              <c:f>Feuil1!$B$1</c:f>
              <c:strCache>
                <c:ptCount val="1"/>
                <c:pt idx="0">
                  <c:v>Traitement</c:v>
                </c:pt>
              </c:strCache>
            </c:strRef>
          </c:tx>
          <c:dLbls>
            <c:dLbl>
              <c:idx val="1"/>
              <c:layout/>
              <c:tx>
                <c:rich>
                  <a:bodyPr/>
                  <a:lstStyle/>
                  <a:p>
                    <a:r>
                      <a:rPr lang="fr-FR" smtClean="0"/>
                      <a:t>Azath</a:t>
                    </a:r>
                    <a:r>
                      <a:rPr lang="fr-FR" dirty="0"/>
                      <a:t>
36%</a:t>
                    </a:r>
                  </a:p>
                </c:rich>
              </c:tx>
              <c:showCatName val="1"/>
              <c:showPercent val="1"/>
            </c:dLbl>
            <c:txPr>
              <a:bodyPr/>
              <a:lstStyle/>
              <a:p>
                <a:pPr>
                  <a:defRPr sz="800"/>
                </a:pPr>
                <a:endParaRPr lang="fr-FR"/>
              </a:p>
            </c:txPr>
            <c:showCatName val="1"/>
            <c:showPercent val="1"/>
          </c:dLbls>
          <c:cat>
            <c:strRef>
              <c:f>Feuil1!$A$2:$A$5</c:f>
              <c:strCache>
                <c:ptCount val="4"/>
                <c:pt idx="0">
                  <c:v>Cyclo</c:v>
                </c:pt>
                <c:pt idx="1">
                  <c:v>Azathioprine</c:v>
                </c:pt>
                <c:pt idx="2">
                  <c:v>MTX</c:v>
                </c:pt>
                <c:pt idx="3">
                  <c:v>MMF</c:v>
                </c:pt>
              </c:strCache>
            </c:strRef>
          </c:cat>
          <c:val>
            <c:numRef>
              <c:f>Feuil1!$B$2:$B$5</c:f>
              <c:numCache>
                <c:formatCode>0.00%</c:formatCode>
                <c:ptCount val="4"/>
                <c:pt idx="0">
                  <c:v>0.45400000000000001</c:v>
                </c:pt>
                <c:pt idx="1">
                  <c:v>0.36300000000000027</c:v>
                </c:pt>
                <c:pt idx="2" formatCode="0%">
                  <c:v>9.0000000000000052E-2</c:v>
                </c:pt>
                <c:pt idx="3" formatCode="0%">
                  <c:v>9.0000000000000052E-2</c:v>
                </c:pt>
              </c:numCache>
            </c:numRef>
          </c:val>
        </c:ser>
        <c:dLbls>
          <c:showCatName val="1"/>
          <c:showPercent val="1"/>
        </c:dLbls>
        <c:firstSliceAng val="0"/>
        <c:holeSize val="50"/>
      </c:doughnutChart>
    </c:plotArea>
    <c:plotVisOnly val="1"/>
  </c:chart>
  <c:txPr>
    <a:bodyPr/>
    <a:lstStyle/>
    <a:p>
      <a:pPr>
        <a:defRPr sz="1800"/>
      </a:pPr>
      <a:endParaRPr lang="fr-FR"/>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CC559E-79EA-43A9-9099-20E5EC0DBD7A}" type="doc">
      <dgm:prSet loTypeId="urn:microsoft.com/office/officeart/2005/8/layout/vList6" loCatId="list" qsTypeId="urn:microsoft.com/office/officeart/2005/8/quickstyle/simple1" qsCatId="simple" csTypeId="urn:microsoft.com/office/officeart/2005/8/colors/accent2_1" csCatId="accent2" phldr="1"/>
      <dgm:spPr/>
      <dgm:t>
        <a:bodyPr/>
        <a:lstStyle/>
        <a:p>
          <a:endParaRPr lang="fr-FR"/>
        </a:p>
      </dgm:t>
    </dgm:pt>
    <dgm:pt modelId="{12E74D72-3865-40AE-954B-63DE7A18BE7F}">
      <dgm:prSet phldrT="[Texte]" custT="1"/>
      <dgm:spPr/>
      <dgm:t>
        <a:bodyPr/>
        <a:lstStyle/>
        <a:p>
          <a:pPr algn="ctr"/>
          <a:r>
            <a:rPr lang="fr-FR" sz="1200" b="1" dirty="0" smtClean="0"/>
            <a:t>Behcet</a:t>
          </a:r>
          <a:endParaRPr lang="fr-FR" sz="1200" b="1" dirty="0"/>
        </a:p>
      </dgm:t>
    </dgm:pt>
    <dgm:pt modelId="{6920521D-FDDB-4A46-9A30-650583A74B9D}" type="parTrans" cxnId="{AA6A7581-BB35-47AA-8833-38AA694DCBA7}">
      <dgm:prSet/>
      <dgm:spPr/>
      <dgm:t>
        <a:bodyPr/>
        <a:lstStyle/>
        <a:p>
          <a:endParaRPr lang="fr-FR"/>
        </a:p>
      </dgm:t>
    </dgm:pt>
    <dgm:pt modelId="{BDD90784-C8A8-46FE-8B87-F3E8A5C2850D}" type="sibTrans" cxnId="{AA6A7581-BB35-47AA-8833-38AA694DCBA7}">
      <dgm:prSet/>
      <dgm:spPr/>
      <dgm:t>
        <a:bodyPr/>
        <a:lstStyle/>
        <a:p>
          <a:endParaRPr lang="fr-FR"/>
        </a:p>
      </dgm:t>
    </dgm:pt>
    <dgm:pt modelId="{4DBC0E86-EA0F-4A87-9D92-C36F9570B659}">
      <dgm:prSet phldrT="[Texte]" custT="1"/>
      <dgm:spPr/>
      <dgm:t>
        <a:bodyPr/>
        <a:lstStyle/>
        <a:p>
          <a:pPr algn="ctr"/>
          <a:r>
            <a:rPr lang="fr-FR" sz="1200" b="1" dirty="0" smtClean="0"/>
            <a:t>Lupus</a:t>
          </a:r>
          <a:endParaRPr lang="fr-FR" sz="1200" b="1" dirty="0"/>
        </a:p>
      </dgm:t>
    </dgm:pt>
    <dgm:pt modelId="{F2A4F2A1-3868-4DD0-A94A-B7E3B668CAC7}" type="parTrans" cxnId="{A1CDC71C-1D70-4A52-A8A0-EF6DA4A2C153}">
      <dgm:prSet/>
      <dgm:spPr/>
      <dgm:t>
        <a:bodyPr/>
        <a:lstStyle/>
        <a:p>
          <a:endParaRPr lang="fr-FR"/>
        </a:p>
      </dgm:t>
    </dgm:pt>
    <dgm:pt modelId="{C399C75B-43C9-4238-A3E6-E0164F7ECF70}" type="sibTrans" cxnId="{A1CDC71C-1D70-4A52-A8A0-EF6DA4A2C153}">
      <dgm:prSet/>
      <dgm:spPr/>
      <dgm:t>
        <a:bodyPr/>
        <a:lstStyle/>
        <a:p>
          <a:endParaRPr lang="fr-FR"/>
        </a:p>
      </dgm:t>
    </dgm:pt>
    <dgm:pt modelId="{1AD383E4-01E5-4B23-A173-9815A904325B}">
      <dgm:prSet phldrT="[Texte]" custT="1"/>
      <dgm:spPr/>
      <dgm:t>
        <a:bodyPr/>
        <a:lstStyle/>
        <a:p>
          <a:pPr algn="ctr"/>
          <a:r>
            <a:rPr lang="fr-FR" sz="900" b="1" smtClean="0"/>
            <a:t>18%</a:t>
          </a:r>
          <a:endParaRPr lang="fr-FR" sz="900" b="1" dirty="0"/>
        </a:p>
      </dgm:t>
    </dgm:pt>
    <dgm:pt modelId="{EC9E2ABF-084C-4925-BD4A-56C0FF0E4544}" type="parTrans" cxnId="{E529C70D-ED9B-4676-9EB2-8CF4E8E8987D}">
      <dgm:prSet/>
      <dgm:spPr/>
      <dgm:t>
        <a:bodyPr/>
        <a:lstStyle/>
        <a:p>
          <a:endParaRPr lang="fr-FR"/>
        </a:p>
      </dgm:t>
    </dgm:pt>
    <dgm:pt modelId="{58845401-0761-40FC-8B70-D8D0F472AE23}" type="sibTrans" cxnId="{E529C70D-ED9B-4676-9EB2-8CF4E8E8987D}">
      <dgm:prSet/>
      <dgm:spPr/>
      <dgm:t>
        <a:bodyPr/>
        <a:lstStyle/>
        <a:p>
          <a:endParaRPr lang="fr-FR"/>
        </a:p>
      </dgm:t>
    </dgm:pt>
    <dgm:pt modelId="{E8A672B5-D352-48F6-B153-5AF413AA4AAA}">
      <dgm:prSet phldrT="[Texte]" custT="1"/>
      <dgm:spPr/>
      <dgm:t>
        <a:bodyPr/>
        <a:lstStyle/>
        <a:p>
          <a:pPr algn="ctr"/>
          <a:r>
            <a:rPr lang="fr-FR" sz="1100" b="1" dirty="0" err="1" smtClean="0"/>
            <a:t>Sarcoidose</a:t>
          </a:r>
          <a:endParaRPr lang="fr-FR" sz="1100" b="1" dirty="0"/>
        </a:p>
      </dgm:t>
    </dgm:pt>
    <dgm:pt modelId="{C95A81AA-9362-4CDB-9F8B-FD61F36D5729}" type="parTrans" cxnId="{5FFD78B2-0E00-4D98-9760-30A9B56CF8D5}">
      <dgm:prSet/>
      <dgm:spPr/>
      <dgm:t>
        <a:bodyPr/>
        <a:lstStyle/>
        <a:p>
          <a:endParaRPr lang="fr-FR"/>
        </a:p>
      </dgm:t>
    </dgm:pt>
    <dgm:pt modelId="{548B5CB4-7F9E-4159-8563-BB2BF9AB7BB3}" type="sibTrans" cxnId="{5FFD78B2-0E00-4D98-9760-30A9B56CF8D5}">
      <dgm:prSet/>
      <dgm:spPr/>
      <dgm:t>
        <a:bodyPr/>
        <a:lstStyle/>
        <a:p>
          <a:endParaRPr lang="fr-FR"/>
        </a:p>
      </dgm:t>
    </dgm:pt>
    <dgm:pt modelId="{62526854-A436-4519-8B3C-6432272B3260}">
      <dgm:prSet phldrT="[Texte]" custT="1"/>
      <dgm:spPr/>
      <dgm:t>
        <a:bodyPr/>
        <a:lstStyle/>
        <a:p>
          <a:pPr algn="ctr"/>
          <a:r>
            <a:rPr lang="fr-FR" sz="900" b="1" smtClean="0"/>
            <a:t>18%</a:t>
          </a:r>
          <a:endParaRPr lang="fr-FR" sz="900" b="1" dirty="0"/>
        </a:p>
      </dgm:t>
    </dgm:pt>
    <dgm:pt modelId="{C03F71BC-DCC3-409D-BC51-6EB43DEBC047}" type="parTrans" cxnId="{8821DB68-489C-47E6-84BE-FD786C9ACC9B}">
      <dgm:prSet/>
      <dgm:spPr/>
      <dgm:t>
        <a:bodyPr/>
        <a:lstStyle/>
        <a:p>
          <a:endParaRPr lang="fr-FR"/>
        </a:p>
      </dgm:t>
    </dgm:pt>
    <dgm:pt modelId="{9C43B922-CDEB-4282-A292-B5D7996B712A}" type="sibTrans" cxnId="{8821DB68-489C-47E6-84BE-FD786C9ACC9B}">
      <dgm:prSet/>
      <dgm:spPr/>
      <dgm:t>
        <a:bodyPr/>
        <a:lstStyle/>
        <a:p>
          <a:endParaRPr lang="fr-FR"/>
        </a:p>
      </dgm:t>
    </dgm:pt>
    <dgm:pt modelId="{58098BF5-28C4-41BB-9A22-E22536B56066}">
      <dgm:prSet phldrT="[Texte]" custT="1"/>
      <dgm:spPr/>
      <dgm:t>
        <a:bodyPr/>
        <a:lstStyle/>
        <a:p>
          <a:pPr algn="ctr"/>
          <a:r>
            <a:rPr lang="fr-FR" sz="1000" b="1" smtClean="0"/>
            <a:t>64%</a:t>
          </a:r>
          <a:endParaRPr lang="fr-FR" sz="1000" b="1" dirty="0"/>
        </a:p>
      </dgm:t>
    </dgm:pt>
    <dgm:pt modelId="{2ABFFE57-94F1-4B9F-A887-D49D3197A84B}" type="sibTrans" cxnId="{121DA425-4065-4C0F-93AF-E8C4B783E91C}">
      <dgm:prSet/>
      <dgm:spPr/>
      <dgm:t>
        <a:bodyPr/>
        <a:lstStyle/>
        <a:p>
          <a:endParaRPr lang="fr-FR"/>
        </a:p>
      </dgm:t>
    </dgm:pt>
    <dgm:pt modelId="{73B6FFB5-F6B8-46D2-A197-9893C3BC8E03}" type="parTrans" cxnId="{121DA425-4065-4C0F-93AF-E8C4B783E91C}">
      <dgm:prSet/>
      <dgm:spPr/>
      <dgm:t>
        <a:bodyPr/>
        <a:lstStyle/>
        <a:p>
          <a:endParaRPr lang="fr-FR"/>
        </a:p>
      </dgm:t>
    </dgm:pt>
    <dgm:pt modelId="{E2349B09-0373-487B-B949-04BE38E0090B}" type="pres">
      <dgm:prSet presAssocID="{6FCC559E-79EA-43A9-9099-20E5EC0DBD7A}" presName="Name0" presStyleCnt="0">
        <dgm:presLayoutVars>
          <dgm:dir/>
          <dgm:animLvl val="lvl"/>
          <dgm:resizeHandles/>
        </dgm:presLayoutVars>
      </dgm:prSet>
      <dgm:spPr/>
      <dgm:t>
        <a:bodyPr/>
        <a:lstStyle/>
        <a:p>
          <a:endParaRPr lang="fr-FR"/>
        </a:p>
      </dgm:t>
    </dgm:pt>
    <dgm:pt modelId="{D76A827C-0B98-46C5-8910-452A3A59BB63}" type="pres">
      <dgm:prSet presAssocID="{12E74D72-3865-40AE-954B-63DE7A18BE7F}" presName="linNode" presStyleCnt="0"/>
      <dgm:spPr/>
      <dgm:t>
        <a:bodyPr/>
        <a:lstStyle/>
        <a:p>
          <a:endParaRPr lang="fr-FR"/>
        </a:p>
      </dgm:t>
    </dgm:pt>
    <dgm:pt modelId="{B90DEB1A-15C1-416C-8F7C-EF2D897A0836}" type="pres">
      <dgm:prSet presAssocID="{12E74D72-3865-40AE-954B-63DE7A18BE7F}" presName="parentShp" presStyleLbl="node1" presStyleIdx="0" presStyleCnt="3">
        <dgm:presLayoutVars>
          <dgm:bulletEnabled val="1"/>
        </dgm:presLayoutVars>
      </dgm:prSet>
      <dgm:spPr/>
      <dgm:t>
        <a:bodyPr/>
        <a:lstStyle/>
        <a:p>
          <a:endParaRPr lang="fr-FR"/>
        </a:p>
      </dgm:t>
    </dgm:pt>
    <dgm:pt modelId="{12FD7236-37F3-427D-B074-A8CD4387FAF6}" type="pres">
      <dgm:prSet presAssocID="{12E74D72-3865-40AE-954B-63DE7A18BE7F}" presName="childShp" presStyleLbl="bgAccFollowNode1" presStyleIdx="0" presStyleCnt="3">
        <dgm:presLayoutVars>
          <dgm:bulletEnabled val="1"/>
        </dgm:presLayoutVars>
      </dgm:prSet>
      <dgm:spPr/>
      <dgm:t>
        <a:bodyPr/>
        <a:lstStyle/>
        <a:p>
          <a:endParaRPr lang="fr-FR"/>
        </a:p>
      </dgm:t>
    </dgm:pt>
    <dgm:pt modelId="{D4D69F19-8441-49FE-9A29-8395FC323BFF}" type="pres">
      <dgm:prSet presAssocID="{BDD90784-C8A8-46FE-8B87-F3E8A5C2850D}" presName="spacing" presStyleCnt="0"/>
      <dgm:spPr/>
      <dgm:t>
        <a:bodyPr/>
        <a:lstStyle/>
        <a:p>
          <a:endParaRPr lang="fr-FR"/>
        </a:p>
      </dgm:t>
    </dgm:pt>
    <dgm:pt modelId="{18A2CD65-E6D8-47A2-A157-C2544F557849}" type="pres">
      <dgm:prSet presAssocID="{4DBC0E86-EA0F-4A87-9D92-C36F9570B659}" presName="linNode" presStyleCnt="0"/>
      <dgm:spPr/>
      <dgm:t>
        <a:bodyPr/>
        <a:lstStyle/>
        <a:p>
          <a:endParaRPr lang="fr-FR"/>
        </a:p>
      </dgm:t>
    </dgm:pt>
    <dgm:pt modelId="{C825D775-8878-47CA-B6DF-CFEC2FD996C9}" type="pres">
      <dgm:prSet presAssocID="{4DBC0E86-EA0F-4A87-9D92-C36F9570B659}" presName="parentShp" presStyleLbl="node1" presStyleIdx="1" presStyleCnt="3">
        <dgm:presLayoutVars>
          <dgm:bulletEnabled val="1"/>
        </dgm:presLayoutVars>
      </dgm:prSet>
      <dgm:spPr/>
      <dgm:t>
        <a:bodyPr/>
        <a:lstStyle/>
        <a:p>
          <a:endParaRPr lang="fr-FR"/>
        </a:p>
      </dgm:t>
    </dgm:pt>
    <dgm:pt modelId="{52D38AA6-D6AD-4C6A-B2A3-4BFB197418C1}" type="pres">
      <dgm:prSet presAssocID="{4DBC0E86-EA0F-4A87-9D92-C36F9570B659}" presName="childShp" presStyleLbl="bgAccFollowNode1" presStyleIdx="1" presStyleCnt="3">
        <dgm:presLayoutVars>
          <dgm:bulletEnabled val="1"/>
        </dgm:presLayoutVars>
      </dgm:prSet>
      <dgm:spPr/>
      <dgm:t>
        <a:bodyPr/>
        <a:lstStyle/>
        <a:p>
          <a:endParaRPr lang="fr-FR"/>
        </a:p>
      </dgm:t>
    </dgm:pt>
    <dgm:pt modelId="{9CCB74AA-9095-4152-8AA2-34C96DF0BBD6}" type="pres">
      <dgm:prSet presAssocID="{C399C75B-43C9-4238-A3E6-E0164F7ECF70}" presName="spacing" presStyleCnt="0"/>
      <dgm:spPr/>
      <dgm:t>
        <a:bodyPr/>
        <a:lstStyle/>
        <a:p>
          <a:endParaRPr lang="fr-FR"/>
        </a:p>
      </dgm:t>
    </dgm:pt>
    <dgm:pt modelId="{7863214B-A984-4484-9F3B-740BC8F5CEAC}" type="pres">
      <dgm:prSet presAssocID="{E8A672B5-D352-48F6-B153-5AF413AA4AAA}" presName="linNode" presStyleCnt="0"/>
      <dgm:spPr/>
      <dgm:t>
        <a:bodyPr/>
        <a:lstStyle/>
        <a:p>
          <a:endParaRPr lang="fr-FR"/>
        </a:p>
      </dgm:t>
    </dgm:pt>
    <dgm:pt modelId="{69524ABD-D233-4706-BF84-9BA28B075572}" type="pres">
      <dgm:prSet presAssocID="{E8A672B5-D352-48F6-B153-5AF413AA4AAA}" presName="parentShp" presStyleLbl="node1" presStyleIdx="2" presStyleCnt="3">
        <dgm:presLayoutVars>
          <dgm:bulletEnabled val="1"/>
        </dgm:presLayoutVars>
      </dgm:prSet>
      <dgm:spPr/>
      <dgm:t>
        <a:bodyPr/>
        <a:lstStyle/>
        <a:p>
          <a:endParaRPr lang="fr-FR"/>
        </a:p>
      </dgm:t>
    </dgm:pt>
    <dgm:pt modelId="{78206455-5B14-44B8-8D17-B50813F4FD84}" type="pres">
      <dgm:prSet presAssocID="{E8A672B5-D352-48F6-B153-5AF413AA4AAA}" presName="childShp" presStyleLbl="bgAccFollowNode1" presStyleIdx="2" presStyleCnt="3">
        <dgm:presLayoutVars>
          <dgm:bulletEnabled val="1"/>
        </dgm:presLayoutVars>
      </dgm:prSet>
      <dgm:spPr/>
      <dgm:t>
        <a:bodyPr/>
        <a:lstStyle/>
        <a:p>
          <a:endParaRPr lang="fr-FR"/>
        </a:p>
      </dgm:t>
    </dgm:pt>
  </dgm:ptLst>
  <dgm:cxnLst>
    <dgm:cxn modelId="{E13C40BA-1297-4756-A861-F683E611FD4A}" type="presOf" srcId="{6FCC559E-79EA-43A9-9099-20E5EC0DBD7A}" destId="{E2349B09-0373-487B-B949-04BE38E0090B}" srcOrd="0" destOrd="0" presId="urn:microsoft.com/office/officeart/2005/8/layout/vList6"/>
    <dgm:cxn modelId="{FF1CF4E6-F98B-46B3-AEC5-D69E7D2C54FF}" type="presOf" srcId="{12E74D72-3865-40AE-954B-63DE7A18BE7F}" destId="{B90DEB1A-15C1-416C-8F7C-EF2D897A0836}" srcOrd="0" destOrd="0" presId="urn:microsoft.com/office/officeart/2005/8/layout/vList6"/>
    <dgm:cxn modelId="{E529C70D-ED9B-4676-9EB2-8CF4E8E8987D}" srcId="{4DBC0E86-EA0F-4A87-9D92-C36F9570B659}" destId="{1AD383E4-01E5-4B23-A173-9815A904325B}" srcOrd="0" destOrd="0" parTransId="{EC9E2ABF-084C-4925-BD4A-56C0FF0E4544}" sibTransId="{58845401-0761-40FC-8B70-D8D0F472AE23}"/>
    <dgm:cxn modelId="{A1CDC71C-1D70-4A52-A8A0-EF6DA4A2C153}" srcId="{6FCC559E-79EA-43A9-9099-20E5EC0DBD7A}" destId="{4DBC0E86-EA0F-4A87-9D92-C36F9570B659}" srcOrd="1" destOrd="0" parTransId="{F2A4F2A1-3868-4DD0-A94A-B7E3B668CAC7}" sibTransId="{C399C75B-43C9-4238-A3E6-E0164F7ECF70}"/>
    <dgm:cxn modelId="{7ABBECEC-CEA6-45D7-88E3-EE4E2BCEF0EE}" type="presOf" srcId="{58098BF5-28C4-41BB-9A22-E22536B56066}" destId="{12FD7236-37F3-427D-B074-A8CD4387FAF6}" srcOrd="0" destOrd="0" presId="urn:microsoft.com/office/officeart/2005/8/layout/vList6"/>
    <dgm:cxn modelId="{121DA425-4065-4C0F-93AF-E8C4B783E91C}" srcId="{12E74D72-3865-40AE-954B-63DE7A18BE7F}" destId="{58098BF5-28C4-41BB-9A22-E22536B56066}" srcOrd="0" destOrd="0" parTransId="{73B6FFB5-F6B8-46D2-A197-9893C3BC8E03}" sibTransId="{2ABFFE57-94F1-4B9F-A887-D49D3197A84B}"/>
    <dgm:cxn modelId="{97828714-F991-403D-9D42-E823E9A7FE49}" type="presOf" srcId="{1AD383E4-01E5-4B23-A173-9815A904325B}" destId="{52D38AA6-D6AD-4C6A-B2A3-4BFB197418C1}" srcOrd="0" destOrd="0" presId="urn:microsoft.com/office/officeart/2005/8/layout/vList6"/>
    <dgm:cxn modelId="{8821DB68-489C-47E6-84BE-FD786C9ACC9B}" srcId="{E8A672B5-D352-48F6-B153-5AF413AA4AAA}" destId="{62526854-A436-4519-8B3C-6432272B3260}" srcOrd="0" destOrd="0" parTransId="{C03F71BC-DCC3-409D-BC51-6EB43DEBC047}" sibTransId="{9C43B922-CDEB-4282-A292-B5D7996B712A}"/>
    <dgm:cxn modelId="{8811ACFB-7BA3-4A55-B961-28C6EB6EFF43}" type="presOf" srcId="{E8A672B5-D352-48F6-B153-5AF413AA4AAA}" destId="{69524ABD-D233-4706-BF84-9BA28B075572}" srcOrd="0" destOrd="0" presId="urn:microsoft.com/office/officeart/2005/8/layout/vList6"/>
    <dgm:cxn modelId="{401F4DAB-1AFF-4209-80CE-21D7DD469A30}" type="presOf" srcId="{4DBC0E86-EA0F-4A87-9D92-C36F9570B659}" destId="{C825D775-8878-47CA-B6DF-CFEC2FD996C9}" srcOrd="0" destOrd="0" presId="urn:microsoft.com/office/officeart/2005/8/layout/vList6"/>
    <dgm:cxn modelId="{AEF4051F-9736-4442-8FE4-3D138EEAE3E2}" type="presOf" srcId="{62526854-A436-4519-8B3C-6432272B3260}" destId="{78206455-5B14-44B8-8D17-B50813F4FD84}" srcOrd="0" destOrd="0" presId="urn:microsoft.com/office/officeart/2005/8/layout/vList6"/>
    <dgm:cxn modelId="{AA6A7581-BB35-47AA-8833-38AA694DCBA7}" srcId="{6FCC559E-79EA-43A9-9099-20E5EC0DBD7A}" destId="{12E74D72-3865-40AE-954B-63DE7A18BE7F}" srcOrd="0" destOrd="0" parTransId="{6920521D-FDDB-4A46-9A30-650583A74B9D}" sibTransId="{BDD90784-C8A8-46FE-8B87-F3E8A5C2850D}"/>
    <dgm:cxn modelId="{5FFD78B2-0E00-4D98-9760-30A9B56CF8D5}" srcId="{6FCC559E-79EA-43A9-9099-20E5EC0DBD7A}" destId="{E8A672B5-D352-48F6-B153-5AF413AA4AAA}" srcOrd="2" destOrd="0" parTransId="{C95A81AA-9362-4CDB-9F8B-FD61F36D5729}" sibTransId="{548B5CB4-7F9E-4159-8563-BB2BF9AB7BB3}"/>
    <dgm:cxn modelId="{D8D8764D-3A39-4762-9B73-59619E874811}" type="presParOf" srcId="{E2349B09-0373-487B-B949-04BE38E0090B}" destId="{D76A827C-0B98-46C5-8910-452A3A59BB63}" srcOrd="0" destOrd="0" presId="urn:microsoft.com/office/officeart/2005/8/layout/vList6"/>
    <dgm:cxn modelId="{8A9F7E5F-1F48-414E-9A28-C41E6C1EE3CE}" type="presParOf" srcId="{D76A827C-0B98-46C5-8910-452A3A59BB63}" destId="{B90DEB1A-15C1-416C-8F7C-EF2D897A0836}" srcOrd="0" destOrd="0" presId="urn:microsoft.com/office/officeart/2005/8/layout/vList6"/>
    <dgm:cxn modelId="{63F9C156-4805-49ED-BBC9-7658FF491C2A}" type="presParOf" srcId="{D76A827C-0B98-46C5-8910-452A3A59BB63}" destId="{12FD7236-37F3-427D-B074-A8CD4387FAF6}" srcOrd="1" destOrd="0" presId="urn:microsoft.com/office/officeart/2005/8/layout/vList6"/>
    <dgm:cxn modelId="{CB056E3E-8956-4F06-8BD4-F8FADE8D9209}" type="presParOf" srcId="{E2349B09-0373-487B-B949-04BE38E0090B}" destId="{D4D69F19-8441-49FE-9A29-8395FC323BFF}" srcOrd="1" destOrd="0" presId="urn:microsoft.com/office/officeart/2005/8/layout/vList6"/>
    <dgm:cxn modelId="{22362E12-E09A-4FFA-B706-7B3D549B2315}" type="presParOf" srcId="{E2349B09-0373-487B-B949-04BE38E0090B}" destId="{18A2CD65-E6D8-47A2-A157-C2544F557849}" srcOrd="2" destOrd="0" presId="urn:microsoft.com/office/officeart/2005/8/layout/vList6"/>
    <dgm:cxn modelId="{0672A23F-38CD-4A7C-9DC0-9E035AFBAC72}" type="presParOf" srcId="{18A2CD65-E6D8-47A2-A157-C2544F557849}" destId="{C825D775-8878-47CA-B6DF-CFEC2FD996C9}" srcOrd="0" destOrd="0" presId="urn:microsoft.com/office/officeart/2005/8/layout/vList6"/>
    <dgm:cxn modelId="{73FCEBA7-B518-40BC-BEE5-511985E59C07}" type="presParOf" srcId="{18A2CD65-E6D8-47A2-A157-C2544F557849}" destId="{52D38AA6-D6AD-4C6A-B2A3-4BFB197418C1}" srcOrd="1" destOrd="0" presId="urn:microsoft.com/office/officeart/2005/8/layout/vList6"/>
    <dgm:cxn modelId="{F81ABA35-0B51-4844-BE6B-B5846C8CD7D1}" type="presParOf" srcId="{E2349B09-0373-487B-B949-04BE38E0090B}" destId="{9CCB74AA-9095-4152-8AA2-34C96DF0BBD6}" srcOrd="3" destOrd="0" presId="urn:microsoft.com/office/officeart/2005/8/layout/vList6"/>
    <dgm:cxn modelId="{41EACE80-92CF-4F45-85BA-A466A522BD98}" type="presParOf" srcId="{E2349B09-0373-487B-B949-04BE38E0090B}" destId="{7863214B-A984-4484-9F3B-740BC8F5CEAC}" srcOrd="4" destOrd="0" presId="urn:microsoft.com/office/officeart/2005/8/layout/vList6"/>
    <dgm:cxn modelId="{A2B02D20-B7E0-4527-9697-A4F15AE2728A}" type="presParOf" srcId="{7863214B-A984-4484-9F3B-740BC8F5CEAC}" destId="{69524ABD-D233-4706-BF84-9BA28B075572}" srcOrd="0" destOrd="0" presId="urn:microsoft.com/office/officeart/2005/8/layout/vList6"/>
    <dgm:cxn modelId="{E99A9A14-CB69-4A35-AC28-38D946856484}" type="presParOf" srcId="{7863214B-A984-4484-9F3B-740BC8F5CEAC}" destId="{78206455-5B14-44B8-8D17-B50813F4FD84}" srcOrd="1" destOrd="0" presId="urn:microsoft.com/office/officeart/2005/8/layout/vList6"/>
  </dgm:cxnLst>
  <dgm:bg/>
  <dgm:whole/>
</dgm:dataModel>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0.21154</cdr:x>
      <cdr:y>0.14286</cdr:y>
    </cdr:from>
    <cdr:to>
      <cdr:x>0.55748</cdr:x>
      <cdr:y>0.72467</cdr:y>
    </cdr:to>
    <cdr:sp macro="" textlink="">
      <cdr:nvSpPr>
        <cdr:cNvPr id="2" name="ZoneTexte 1"/>
        <cdr:cNvSpPr txBox="1"/>
      </cdr:nvSpPr>
      <cdr:spPr>
        <a:xfrm xmlns:a="http://schemas.openxmlformats.org/drawingml/2006/main">
          <a:off x="785818" y="214314"/>
          <a:ext cx="1285103" cy="872837"/>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fr-FR"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3042" y="3579313"/>
            <a:ext cx="5814457" cy="2469778"/>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6082" y="6529176"/>
            <a:ext cx="4788377" cy="29445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11230" y="557436"/>
            <a:ext cx="1150778" cy="1186880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255333" y="557436"/>
            <a:ext cx="3341888" cy="1186880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0357" y="7404003"/>
            <a:ext cx="5814457" cy="2288411"/>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0357" y="4883548"/>
            <a:ext cx="5814457" cy="2520453"/>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255334" y="3245920"/>
            <a:ext cx="2245739" cy="918031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15082" y="3245920"/>
            <a:ext cx="2246927" cy="918031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027" y="461418"/>
            <a:ext cx="6156484" cy="1920346"/>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027" y="2579133"/>
            <a:ext cx="3022426" cy="107485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027" y="3653991"/>
            <a:ext cx="3022426" cy="663852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74900" y="2579133"/>
            <a:ext cx="3023613" cy="107485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74900" y="3653991"/>
            <a:ext cx="3023613" cy="663852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027" y="458748"/>
            <a:ext cx="2250490" cy="1952352"/>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74461" y="458750"/>
            <a:ext cx="3824051" cy="983377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027" y="2411102"/>
            <a:ext cx="2250490" cy="78814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0794" y="8065452"/>
            <a:ext cx="4104323" cy="952173"/>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0794" y="1029519"/>
            <a:ext cx="4104323" cy="69132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0794" y="9017625"/>
            <a:ext cx="4104323" cy="135224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C0231F5-60AE-4B1E-A62A-860F2C6D95B1}" type="datetimeFigureOut">
              <a:rPr lang="fr-FR" smtClean="0"/>
              <a:pPr/>
              <a:t>29/09/2022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C1014E3-DC7A-4003-868B-C351AAB2568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027" y="461418"/>
            <a:ext cx="6156484" cy="1920346"/>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027" y="2688486"/>
            <a:ext cx="6156484" cy="760403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027" y="10679257"/>
            <a:ext cx="1596126" cy="613444"/>
          </a:xfrm>
          <a:prstGeom prst="rect">
            <a:avLst/>
          </a:prstGeom>
        </p:spPr>
        <p:txBody>
          <a:bodyPr vert="horz" lIns="91440" tIns="45720" rIns="91440" bIns="45720" rtlCol="0" anchor="ctr"/>
          <a:lstStyle>
            <a:lvl1pPr algn="l">
              <a:defRPr sz="1200">
                <a:solidFill>
                  <a:schemeClr val="tx1">
                    <a:tint val="75000"/>
                  </a:schemeClr>
                </a:solidFill>
              </a:defRPr>
            </a:lvl1pPr>
          </a:lstStyle>
          <a:p>
            <a:fld id="{6C0231F5-60AE-4B1E-A62A-860F2C6D95B1}" type="datetimeFigureOut">
              <a:rPr lang="fr-FR" smtClean="0"/>
              <a:pPr/>
              <a:t>29/09/2022</a:t>
            </a:fld>
            <a:endParaRPr lang="fr-FR"/>
          </a:p>
        </p:txBody>
      </p:sp>
      <p:sp>
        <p:nvSpPr>
          <p:cNvPr id="5" name="Espace réservé du pied de page 4"/>
          <p:cNvSpPr>
            <a:spLocks noGrp="1"/>
          </p:cNvSpPr>
          <p:nvPr>
            <p:ph type="ftr" sz="quarter" idx="3"/>
          </p:nvPr>
        </p:nvSpPr>
        <p:spPr>
          <a:xfrm>
            <a:off x="2337184" y="10679257"/>
            <a:ext cx="2166170" cy="6134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02385" y="10679257"/>
            <a:ext cx="1596126" cy="613444"/>
          </a:xfrm>
          <a:prstGeom prst="rect">
            <a:avLst/>
          </a:prstGeom>
        </p:spPr>
        <p:txBody>
          <a:bodyPr vert="horz" lIns="91440" tIns="45720" rIns="91440" bIns="45720" rtlCol="0" anchor="ctr"/>
          <a:lstStyle>
            <a:lvl1pPr algn="r">
              <a:defRPr sz="1200">
                <a:solidFill>
                  <a:schemeClr val="tx1">
                    <a:tint val="75000"/>
                  </a:schemeClr>
                </a:solidFill>
              </a:defRPr>
            </a:lvl1pPr>
          </a:lstStyle>
          <a:p>
            <a:fld id="{DC1014E3-DC7A-4003-868B-C351AAB2568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21" name="Graphique 20"/>
          <p:cNvGraphicFramePr/>
          <p:nvPr/>
        </p:nvGraphicFramePr>
        <p:xfrm>
          <a:off x="2777327" y="5046657"/>
          <a:ext cx="1643074" cy="1500198"/>
        </p:xfrm>
        <a:graphic>
          <a:graphicData uri="http://schemas.openxmlformats.org/drawingml/2006/chart">
            <c:chart xmlns:c="http://schemas.openxmlformats.org/drawingml/2006/chart" xmlns:r="http://schemas.openxmlformats.org/officeDocument/2006/relationships" r:id="rId2"/>
          </a:graphicData>
        </a:graphic>
      </p:graphicFrame>
      <p:pic>
        <p:nvPicPr>
          <p:cNvPr id="4" name="Image 3"/>
          <p:cNvPicPr/>
          <p:nvPr/>
        </p:nvPicPr>
        <p:blipFill>
          <a:blip r:embed="rId3"/>
          <a:srcRect/>
          <a:stretch>
            <a:fillRect/>
          </a:stretch>
        </p:blipFill>
        <p:spPr bwMode="auto">
          <a:xfrm>
            <a:off x="205559" y="331749"/>
            <a:ext cx="657226" cy="857256"/>
          </a:xfrm>
          <a:prstGeom prst="rect">
            <a:avLst/>
          </a:prstGeom>
          <a:noFill/>
          <a:ln w="9525">
            <a:noFill/>
            <a:miter lim="800000"/>
            <a:headEnd/>
            <a:tailEnd/>
          </a:ln>
        </p:spPr>
      </p:pic>
      <p:pic>
        <p:nvPicPr>
          <p:cNvPr id="5" name="Image 4"/>
          <p:cNvPicPr/>
          <p:nvPr/>
        </p:nvPicPr>
        <p:blipFill>
          <a:blip r:embed="rId4"/>
          <a:srcRect/>
          <a:stretch>
            <a:fillRect/>
          </a:stretch>
        </p:blipFill>
        <p:spPr bwMode="auto">
          <a:xfrm>
            <a:off x="5777723" y="331749"/>
            <a:ext cx="642942" cy="857256"/>
          </a:xfrm>
          <a:prstGeom prst="rect">
            <a:avLst/>
          </a:prstGeom>
          <a:noFill/>
          <a:ln w="9525">
            <a:noFill/>
            <a:miter lim="800000"/>
            <a:headEnd/>
            <a:tailEnd/>
          </a:ln>
        </p:spPr>
      </p:pic>
      <p:sp>
        <p:nvSpPr>
          <p:cNvPr id="7" name="ZoneTexte 6"/>
          <p:cNvSpPr txBox="1"/>
          <p:nvPr/>
        </p:nvSpPr>
        <p:spPr>
          <a:xfrm>
            <a:off x="1134253" y="260311"/>
            <a:ext cx="4357718"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1600" b="1" dirty="0"/>
              <a:t>Les atteintes neurologiques au cours </a:t>
            </a:r>
            <a:r>
              <a:rPr lang="fr-FR" sz="1600" b="1" dirty="0" smtClean="0"/>
              <a:t>des </a:t>
            </a:r>
            <a:r>
              <a:rPr lang="fr-FR" sz="1600" b="1" dirty="0"/>
              <a:t>maladies de système </a:t>
            </a:r>
            <a:br>
              <a:rPr lang="fr-FR" sz="1600" b="1" dirty="0"/>
            </a:br>
            <a:r>
              <a:rPr lang="fr-FR" sz="1600" b="1" dirty="0"/>
              <a:t>expérience du service de médecine interne CHU Tlemcen à propos </a:t>
            </a:r>
            <a:r>
              <a:rPr lang="fr-FR" sz="1600" b="1" dirty="0" smtClean="0"/>
              <a:t>de 11 cas</a:t>
            </a:r>
            <a:endParaRPr lang="fr-FR" sz="1600" b="1" dirty="0"/>
          </a:p>
        </p:txBody>
      </p:sp>
      <p:sp>
        <p:nvSpPr>
          <p:cNvPr id="6" name="ZoneTexte 5"/>
          <p:cNvSpPr txBox="1"/>
          <p:nvPr/>
        </p:nvSpPr>
        <p:spPr>
          <a:xfrm>
            <a:off x="134121" y="2260575"/>
            <a:ext cx="2571768" cy="1446550"/>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1100" b="1" dirty="0" smtClean="0"/>
              <a:t>Introduction</a:t>
            </a:r>
          </a:p>
          <a:p>
            <a:r>
              <a:rPr lang="fr-FR" sz="1100" dirty="0" smtClean="0"/>
              <a:t>L'atteinte neurologique au cours des maladies systémiques est un véritable défi diagnostique et thérapeutique, et de pronostique souvent péjoratif. Elle est de présentation clinique polymorphe et pose souvent un problème de diagnostic différentiel</a:t>
            </a:r>
            <a:endParaRPr lang="fr-FR" sz="1100" dirty="0"/>
          </a:p>
        </p:txBody>
      </p:sp>
      <p:sp>
        <p:nvSpPr>
          <p:cNvPr id="9" name="ZoneTexte 8"/>
          <p:cNvSpPr txBox="1"/>
          <p:nvPr/>
        </p:nvSpPr>
        <p:spPr>
          <a:xfrm>
            <a:off x="134121" y="4832343"/>
            <a:ext cx="2357454" cy="1615827"/>
          </a:xfrm>
          <a:prstGeom prst="rect">
            <a:avLst/>
          </a:prstGeom>
          <a:noFill/>
          <a:ln w="3175">
            <a:solidFill>
              <a:schemeClr val="accent6">
                <a:lumMod val="60000"/>
                <a:lumOff val="40000"/>
              </a:schemeClr>
            </a:solidFill>
          </a:ln>
        </p:spPr>
        <p:txBody>
          <a:bodyPr wrap="square" rtlCol="0">
            <a:spAutoFit/>
          </a:bodyPr>
          <a:lstStyle/>
          <a:p>
            <a:r>
              <a:rPr lang="fr-FR" sz="1100" b="1" smtClean="0"/>
              <a:t>Matériels </a:t>
            </a:r>
            <a:r>
              <a:rPr lang="fr-FR" sz="1100" b="1" smtClean="0"/>
              <a:t>et </a:t>
            </a:r>
            <a:r>
              <a:rPr lang="fr-FR" sz="1100" b="1" smtClean="0"/>
              <a:t>Méthodes:</a:t>
            </a:r>
            <a:endParaRPr lang="fr-FR" sz="1100" b="1" dirty="0" smtClean="0"/>
          </a:p>
          <a:p>
            <a:r>
              <a:rPr lang="fr-FR" sz="1100" dirty="0" smtClean="0"/>
              <a:t>Il s'agit d'une étude rétrospective, incluant </a:t>
            </a:r>
            <a:r>
              <a:rPr lang="fr-FR" sz="1100" b="1" dirty="0" smtClean="0">
                <a:solidFill>
                  <a:schemeClr val="bg2">
                    <a:lumMod val="25000"/>
                  </a:schemeClr>
                </a:solidFill>
              </a:rPr>
              <a:t>11 patients </a:t>
            </a:r>
            <a:r>
              <a:rPr lang="fr-FR" sz="1100" dirty="0" smtClean="0"/>
              <a:t>suivis au service de médecine interne CHU Tlemcen, présentant une atteinte neurologique qui a révélé une maladie systémique ou qui est survenue au cours de l'évolution de la maladie</a:t>
            </a:r>
            <a:endParaRPr lang="fr-FR" sz="1100" dirty="0"/>
          </a:p>
        </p:txBody>
      </p:sp>
      <p:sp>
        <p:nvSpPr>
          <p:cNvPr id="10" name="ZoneTexte 9"/>
          <p:cNvSpPr txBox="1"/>
          <p:nvPr/>
        </p:nvSpPr>
        <p:spPr>
          <a:xfrm>
            <a:off x="134121" y="3832211"/>
            <a:ext cx="2357454" cy="938719"/>
          </a:xfrm>
          <a:prstGeom prst="rect">
            <a:avLst/>
          </a:prstGeom>
          <a:noFill/>
          <a:ln w="3175">
            <a:solidFill>
              <a:schemeClr val="accent6">
                <a:lumMod val="60000"/>
                <a:lumOff val="40000"/>
              </a:schemeClr>
            </a:solidFill>
          </a:ln>
        </p:spPr>
        <p:txBody>
          <a:bodyPr wrap="square" rtlCol="0">
            <a:spAutoFit/>
          </a:bodyPr>
          <a:lstStyle/>
          <a:p>
            <a:r>
              <a:rPr lang="fr-FR" sz="1100" b="1" dirty="0" smtClean="0"/>
              <a:t>Objectif</a:t>
            </a:r>
          </a:p>
          <a:p>
            <a:r>
              <a:rPr lang="fr-FR" sz="1100" dirty="0" smtClean="0"/>
              <a:t>Décrire les différents critères   diagnostiques des manifestations neurologiques qui peuvent survenir au cours d’une maladie systémique  </a:t>
            </a:r>
            <a:endParaRPr lang="fr-FR" sz="1100" dirty="0"/>
          </a:p>
        </p:txBody>
      </p:sp>
      <p:sp>
        <p:nvSpPr>
          <p:cNvPr id="11" name="ZoneTexte 10"/>
          <p:cNvSpPr txBox="1"/>
          <p:nvPr/>
        </p:nvSpPr>
        <p:spPr>
          <a:xfrm>
            <a:off x="276997" y="6546855"/>
            <a:ext cx="2214578" cy="1954381"/>
          </a:xfrm>
          <a:prstGeom prst="rect">
            <a:avLst/>
          </a:prstGeom>
          <a:noFill/>
          <a:ln w="3175">
            <a:solidFill>
              <a:schemeClr val="accent6">
                <a:lumMod val="60000"/>
                <a:lumOff val="40000"/>
              </a:schemeClr>
            </a:solidFill>
          </a:ln>
        </p:spPr>
        <p:txBody>
          <a:bodyPr wrap="square" rtlCol="0">
            <a:spAutoFit/>
          </a:bodyPr>
          <a:lstStyle/>
          <a:p>
            <a:r>
              <a:rPr lang="fr-FR" sz="1100" b="1" dirty="0" err="1" smtClean="0"/>
              <a:t>Resultats</a:t>
            </a:r>
            <a:endParaRPr lang="fr-FR" sz="1100" b="1" dirty="0" smtClean="0"/>
          </a:p>
          <a:p>
            <a:r>
              <a:rPr lang="fr-FR" sz="1100" dirty="0" smtClean="0"/>
              <a:t>La série comporte </a:t>
            </a:r>
            <a:r>
              <a:rPr lang="fr-FR" sz="1100" b="1" dirty="0" smtClean="0">
                <a:solidFill>
                  <a:schemeClr val="bg2">
                    <a:lumMod val="25000"/>
                  </a:schemeClr>
                </a:solidFill>
              </a:rPr>
              <a:t>8 femmes </a:t>
            </a:r>
            <a:r>
              <a:rPr lang="fr-FR" sz="1100" dirty="0" smtClean="0"/>
              <a:t>et </a:t>
            </a:r>
            <a:r>
              <a:rPr lang="fr-FR" sz="1100" b="1" dirty="0" smtClean="0">
                <a:solidFill>
                  <a:schemeClr val="bg2">
                    <a:lumMod val="25000"/>
                  </a:schemeClr>
                </a:solidFill>
              </a:rPr>
              <a:t>3 hommes</a:t>
            </a:r>
            <a:r>
              <a:rPr lang="fr-FR" sz="1100" dirty="0" smtClean="0"/>
              <a:t>. L'âge moyen au moment de diagnostic est de 37,3 avec des </a:t>
            </a:r>
            <a:r>
              <a:rPr lang="fr-FR" sz="1100" b="1" dirty="0" smtClean="0">
                <a:solidFill>
                  <a:schemeClr val="bg2">
                    <a:lumMod val="25000"/>
                  </a:schemeClr>
                </a:solidFill>
              </a:rPr>
              <a:t>extrêmes de 17 ans et 66 ans</a:t>
            </a:r>
            <a:r>
              <a:rPr lang="fr-FR" sz="1100" dirty="0" smtClean="0"/>
              <a:t>. L'atteinte neurologique était inaugurale de la maladie systémique dans 5 cas (45,5%) alors qu'elle apparaissait au cours du suivi dans 54,5% des cas avec un délais moyen de 5 ans.</a:t>
            </a:r>
            <a:endParaRPr lang="fr-FR" sz="1100" dirty="0"/>
          </a:p>
        </p:txBody>
      </p:sp>
      <p:sp>
        <p:nvSpPr>
          <p:cNvPr id="12" name="ZoneTexte 11"/>
          <p:cNvSpPr txBox="1"/>
          <p:nvPr/>
        </p:nvSpPr>
        <p:spPr>
          <a:xfrm>
            <a:off x="134121" y="8904309"/>
            <a:ext cx="2928958" cy="2462213"/>
          </a:xfrm>
          <a:prstGeom prst="rect">
            <a:avLst/>
          </a:prstGeom>
          <a:noFill/>
          <a:ln w="3175">
            <a:solidFill>
              <a:schemeClr val="accent6">
                <a:lumMod val="40000"/>
                <a:lumOff val="60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sz="1100" dirty="0" smtClean="0"/>
              <a:t>Sur les 11 patients le tableau clinique a été présenté par des </a:t>
            </a:r>
            <a:r>
              <a:rPr lang="fr-FR" sz="1100" b="1" dirty="0" smtClean="0">
                <a:solidFill>
                  <a:srgbClr val="FF0000"/>
                </a:solidFill>
              </a:rPr>
              <a:t>céphalées </a:t>
            </a:r>
            <a:r>
              <a:rPr lang="fr-FR" sz="1100" dirty="0" smtClean="0"/>
              <a:t>dans 5 cas (45,4%), </a:t>
            </a:r>
            <a:r>
              <a:rPr lang="fr-FR" sz="1100" b="1" dirty="0" smtClean="0">
                <a:solidFill>
                  <a:srgbClr val="FF0000"/>
                </a:solidFill>
              </a:rPr>
              <a:t>un déficit moteur </a:t>
            </a:r>
            <a:r>
              <a:rPr lang="fr-FR" sz="1100" dirty="0" smtClean="0"/>
              <a:t>dans 5 cas (45,4%)  dont 1 cas de </a:t>
            </a:r>
            <a:r>
              <a:rPr lang="fr-FR" sz="1100" b="1" dirty="0" smtClean="0">
                <a:solidFill>
                  <a:srgbClr val="FF0000"/>
                </a:solidFill>
              </a:rPr>
              <a:t>tétraplégie</a:t>
            </a:r>
            <a:r>
              <a:rPr lang="fr-FR" sz="1100" dirty="0" smtClean="0"/>
              <a:t>(9%) et 4 cas d'</a:t>
            </a:r>
            <a:r>
              <a:rPr lang="fr-FR" sz="1100" b="1" dirty="0" smtClean="0">
                <a:solidFill>
                  <a:srgbClr val="FF0000"/>
                </a:solidFill>
              </a:rPr>
              <a:t>hémiparésie</a:t>
            </a:r>
            <a:r>
              <a:rPr lang="fr-FR" sz="1100" dirty="0" smtClean="0"/>
              <a:t> (36,3%), </a:t>
            </a:r>
            <a:r>
              <a:rPr lang="fr-FR" sz="1100" b="1" dirty="0" smtClean="0">
                <a:solidFill>
                  <a:srgbClr val="FF0000"/>
                </a:solidFill>
              </a:rPr>
              <a:t>les troubles sensitifs</a:t>
            </a:r>
            <a:r>
              <a:rPr lang="fr-FR" sz="1100" dirty="0" smtClean="0"/>
              <a:t> dominés par des paresthésies des membres inférieurs étaient observé dans 2 cas (18%). </a:t>
            </a:r>
            <a:r>
              <a:rPr lang="fr-FR" sz="1100" b="1" dirty="0" smtClean="0">
                <a:solidFill>
                  <a:srgbClr val="FF0000"/>
                </a:solidFill>
              </a:rPr>
              <a:t>L'atteinte des nerfs crâniens</a:t>
            </a:r>
            <a:r>
              <a:rPr lang="fr-FR" sz="1100" dirty="0" smtClean="0"/>
              <a:t> était révélatrice dans 7 cas (64%) dont 3 cas de </a:t>
            </a:r>
            <a:r>
              <a:rPr lang="fr-FR" sz="1100" b="1" dirty="0" smtClean="0">
                <a:solidFill>
                  <a:srgbClr val="00B050"/>
                </a:solidFill>
              </a:rPr>
              <a:t>diplopie</a:t>
            </a:r>
            <a:r>
              <a:rPr lang="fr-FR" sz="1100" dirty="0" smtClean="0"/>
              <a:t>, 1 cas de </a:t>
            </a:r>
            <a:r>
              <a:rPr lang="fr-FR" sz="1100" b="1" dirty="0" smtClean="0">
                <a:solidFill>
                  <a:srgbClr val="00B050"/>
                </a:solidFill>
              </a:rPr>
              <a:t>névralgie du Trijumeau</a:t>
            </a:r>
            <a:r>
              <a:rPr lang="fr-FR" sz="1100" dirty="0" smtClean="0"/>
              <a:t>, un cas d'une </a:t>
            </a:r>
            <a:r>
              <a:rPr lang="fr-FR" sz="1100" b="1" dirty="0" smtClean="0">
                <a:solidFill>
                  <a:srgbClr val="00B050"/>
                </a:solidFill>
              </a:rPr>
              <a:t>atteinte des nerfs bulbaires avec des troubles de déglutition </a:t>
            </a:r>
            <a:r>
              <a:rPr lang="fr-FR" sz="1100" dirty="0" smtClean="0"/>
              <a:t>et 2 cas d'une </a:t>
            </a:r>
            <a:r>
              <a:rPr lang="fr-FR" sz="1100" b="1" dirty="0" smtClean="0">
                <a:solidFill>
                  <a:srgbClr val="00B050"/>
                </a:solidFill>
              </a:rPr>
              <a:t>paralysie faciale périphérique</a:t>
            </a:r>
            <a:r>
              <a:rPr lang="fr-FR" sz="1100" dirty="0" smtClean="0"/>
              <a:t>. Des </a:t>
            </a:r>
            <a:r>
              <a:rPr lang="fr-FR" sz="1100" b="1" dirty="0" smtClean="0">
                <a:solidFill>
                  <a:srgbClr val="FF0000"/>
                </a:solidFill>
              </a:rPr>
              <a:t>troubles neuropsychiques </a:t>
            </a:r>
            <a:r>
              <a:rPr lang="fr-FR" sz="1100" dirty="0" smtClean="0"/>
              <a:t>étaient constaté dans 2 cas .</a:t>
            </a:r>
            <a:endParaRPr lang="fr-FR" sz="1100" dirty="0"/>
          </a:p>
        </p:txBody>
      </p:sp>
      <p:sp>
        <p:nvSpPr>
          <p:cNvPr id="13" name="ZoneTexte 12"/>
          <p:cNvSpPr txBox="1"/>
          <p:nvPr/>
        </p:nvSpPr>
        <p:spPr>
          <a:xfrm>
            <a:off x="205559" y="8547119"/>
            <a:ext cx="2643206" cy="276999"/>
          </a:xfrm>
          <a:prstGeom prst="rect">
            <a:avLst/>
          </a:prstGeom>
          <a:noFill/>
        </p:spPr>
        <p:txBody>
          <a:bodyPr wrap="square" rtlCol="0">
            <a:spAutoFit/>
          </a:bodyPr>
          <a:lstStyle/>
          <a:p>
            <a:pPr>
              <a:buFont typeface="Wingdings" pitchFamily="2" charset="2"/>
              <a:buChar char="Ø"/>
            </a:pPr>
            <a:r>
              <a:rPr lang="fr-FR" sz="1200" b="1" dirty="0" smtClean="0">
                <a:solidFill>
                  <a:schemeClr val="accent6">
                    <a:lumMod val="75000"/>
                  </a:schemeClr>
                </a:solidFill>
              </a:rPr>
              <a:t> Présentation clinique :</a:t>
            </a:r>
            <a:endParaRPr lang="fr-FR" sz="1200" b="1" dirty="0">
              <a:solidFill>
                <a:schemeClr val="accent6">
                  <a:lumMod val="75000"/>
                </a:schemeClr>
              </a:solidFill>
            </a:endParaRPr>
          </a:p>
        </p:txBody>
      </p:sp>
      <p:sp>
        <p:nvSpPr>
          <p:cNvPr id="15" name="ZoneTexte 14"/>
          <p:cNvSpPr txBox="1"/>
          <p:nvPr/>
        </p:nvSpPr>
        <p:spPr>
          <a:xfrm>
            <a:off x="2848765" y="2617765"/>
            <a:ext cx="3857652" cy="538609"/>
          </a:xfrm>
          <a:prstGeom prst="rect">
            <a:avLst/>
          </a:prstGeom>
          <a:noFill/>
        </p:spPr>
        <p:txBody>
          <a:bodyPr wrap="square" rtlCol="0">
            <a:spAutoFit/>
          </a:bodyPr>
          <a:lstStyle/>
          <a:p>
            <a:r>
              <a:rPr lang="fr-FR" sz="1100" dirty="0" smtClean="0">
                <a:sym typeface="Wingdings" pitchFamily="2" charset="2"/>
              </a:rPr>
              <a:t> </a:t>
            </a:r>
            <a:r>
              <a:rPr lang="fr-FR" sz="1100" dirty="0" smtClean="0"/>
              <a:t> </a:t>
            </a:r>
            <a:r>
              <a:rPr lang="fr-FR" sz="1100" b="1" dirty="0" smtClean="0"/>
              <a:t>Hyper-signaux T Flair au niveau de la substance blanche </a:t>
            </a:r>
            <a:r>
              <a:rPr lang="fr-FR" sz="1100" dirty="0" smtClean="0"/>
              <a:t>dans 7 cas (64%) et au </a:t>
            </a:r>
            <a:r>
              <a:rPr lang="fr-FR" sz="1100" b="1" dirty="0" smtClean="0"/>
              <a:t>niveau médullaire </a:t>
            </a:r>
            <a:r>
              <a:rPr lang="fr-FR" sz="1100" dirty="0" smtClean="0"/>
              <a:t>chez un patient (9%).</a:t>
            </a:r>
            <a:r>
              <a:rPr lang="fr-FR" dirty="0" smtClean="0"/>
              <a:t> </a:t>
            </a:r>
            <a:endParaRPr lang="fr-FR" dirty="0"/>
          </a:p>
        </p:txBody>
      </p:sp>
      <p:sp>
        <p:nvSpPr>
          <p:cNvPr id="22" name="ZoneTexte 21"/>
          <p:cNvSpPr txBox="1"/>
          <p:nvPr/>
        </p:nvSpPr>
        <p:spPr>
          <a:xfrm>
            <a:off x="3348831" y="2260575"/>
            <a:ext cx="2928958" cy="27699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fr-FR" sz="1200" b="1" dirty="0" smtClean="0">
                <a:solidFill>
                  <a:srgbClr val="C00000"/>
                </a:solidFill>
              </a:rPr>
              <a:t>L’IRM +++ examen clé du diagnostic</a:t>
            </a:r>
          </a:p>
        </p:txBody>
      </p:sp>
      <p:sp>
        <p:nvSpPr>
          <p:cNvPr id="24" name="ZoneTexte 23"/>
          <p:cNvSpPr txBox="1"/>
          <p:nvPr/>
        </p:nvSpPr>
        <p:spPr>
          <a:xfrm>
            <a:off x="2777327" y="3189269"/>
            <a:ext cx="3786214" cy="1446550"/>
          </a:xfrm>
          <a:prstGeom prst="rect">
            <a:avLst/>
          </a:prstGeom>
          <a:noFill/>
          <a:ln w="3175">
            <a:solidFill>
              <a:schemeClr val="accent6">
                <a:lumMod val="60000"/>
                <a:lumOff val="40000"/>
              </a:schemeClr>
            </a:solidFill>
          </a:ln>
        </p:spPr>
        <p:txBody>
          <a:bodyPr wrap="square" rtlCol="0">
            <a:spAutoFit/>
          </a:bodyPr>
          <a:lstStyle/>
          <a:p>
            <a:r>
              <a:rPr lang="fr-FR" sz="1100" dirty="0" smtClean="0"/>
              <a:t>Les diagnostics retenus étaient les </a:t>
            </a:r>
            <a:r>
              <a:rPr lang="fr-FR" sz="1100" b="1" dirty="0" err="1" smtClean="0"/>
              <a:t>vascularites</a:t>
            </a:r>
            <a:r>
              <a:rPr lang="fr-FR" sz="1100" b="1" dirty="0" smtClean="0"/>
              <a:t> cérébrales </a:t>
            </a:r>
            <a:r>
              <a:rPr lang="fr-FR" sz="1100" dirty="0" smtClean="0"/>
              <a:t>dans 8 cas (72,2%), un accident vasculaire cérébral dans 2 cas (18%) dont un patient a présenté aussi une thrombose veineuse cérébrale et une méningo-encéphalite dans 1 cas (9%)</a:t>
            </a:r>
          </a:p>
          <a:p>
            <a:r>
              <a:rPr lang="fr-FR" sz="1100" b="1" u="sng" dirty="0" smtClean="0"/>
              <a:t> Les maladies de système associées étaient  :</a:t>
            </a:r>
          </a:p>
          <a:p>
            <a:endParaRPr lang="fr-FR" sz="1100" dirty="0" smtClean="0"/>
          </a:p>
          <a:p>
            <a:endParaRPr lang="fr-FR" sz="1100" dirty="0" smtClean="0"/>
          </a:p>
          <a:p>
            <a:endParaRPr lang="fr-FR" sz="1100" dirty="0" smtClean="0"/>
          </a:p>
        </p:txBody>
      </p:sp>
      <p:graphicFrame>
        <p:nvGraphicFramePr>
          <p:cNvPr id="27" name="Diagramme 26"/>
          <p:cNvGraphicFramePr/>
          <p:nvPr/>
        </p:nvGraphicFramePr>
        <p:xfrm>
          <a:off x="3205955" y="4117963"/>
          <a:ext cx="2500330" cy="50006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8" name="ZoneTexte 27"/>
          <p:cNvSpPr txBox="1"/>
          <p:nvPr/>
        </p:nvSpPr>
        <p:spPr>
          <a:xfrm>
            <a:off x="134121" y="1403320"/>
            <a:ext cx="6429420" cy="769441"/>
          </a:xfrm>
          <a:prstGeom prst="rect">
            <a:avLst/>
          </a:prstGeom>
          <a:ln w="6350">
            <a:solidFill>
              <a:schemeClr val="tx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fr-FR" sz="1100" b="1" dirty="0" smtClean="0"/>
              <a:t>Y. BRAHMI, A. LOUNICI</a:t>
            </a:r>
          </a:p>
          <a:p>
            <a:pPr algn="ctr"/>
            <a:r>
              <a:rPr lang="fr-FR" sz="1100" dirty="0" smtClean="0">
                <a:solidFill>
                  <a:srgbClr val="FF0000"/>
                </a:solidFill>
              </a:rPr>
              <a:t>Service de médecine interne CHU Tlemcen</a:t>
            </a:r>
          </a:p>
          <a:p>
            <a:pPr algn="ctr"/>
            <a:r>
              <a:rPr lang="fr-FR" sz="1100" dirty="0" smtClean="0">
                <a:solidFill>
                  <a:srgbClr val="FF0000"/>
                </a:solidFill>
              </a:rPr>
              <a:t>Faculté de médecine </a:t>
            </a:r>
            <a:r>
              <a:rPr lang="fr-FR" sz="1100" dirty="0" err="1" smtClean="0">
                <a:solidFill>
                  <a:srgbClr val="FF0000"/>
                </a:solidFill>
              </a:rPr>
              <a:t>Benzerdjeb</a:t>
            </a:r>
            <a:r>
              <a:rPr lang="fr-FR" sz="1100" dirty="0" smtClean="0">
                <a:solidFill>
                  <a:srgbClr val="FF0000"/>
                </a:solidFill>
              </a:rPr>
              <a:t> </a:t>
            </a:r>
            <a:r>
              <a:rPr lang="fr-FR" sz="1100" dirty="0" err="1" smtClean="0">
                <a:solidFill>
                  <a:srgbClr val="FF0000"/>
                </a:solidFill>
              </a:rPr>
              <a:t>Benouda</a:t>
            </a:r>
            <a:r>
              <a:rPr lang="fr-FR" sz="1100" dirty="0" smtClean="0">
                <a:solidFill>
                  <a:srgbClr val="FF0000"/>
                </a:solidFill>
              </a:rPr>
              <a:t>, Université </a:t>
            </a:r>
            <a:r>
              <a:rPr lang="fr-FR" sz="1100" dirty="0" err="1" smtClean="0">
                <a:solidFill>
                  <a:srgbClr val="FF0000"/>
                </a:solidFill>
              </a:rPr>
              <a:t>Aboubekr</a:t>
            </a:r>
            <a:r>
              <a:rPr lang="fr-FR" sz="1100" dirty="0" smtClean="0">
                <a:solidFill>
                  <a:srgbClr val="FF0000"/>
                </a:solidFill>
              </a:rPr>
              <a:t> </a:t>
            </a:r>
            <a:r>
              <a:rPr lang="fr-FR" sz="1100" dirty="0" err="1" smtClean="0">
                <a:solidFill>
                  <a:srgbClr val="FF0000"/>
                </a:solidFill>
              </a:rPr>
              <a:t>Belkaid</a:t>
            </a:r>
            <a:r>
              <a:rPr lang="fr-FR" sz="1100" dirty="0" smtClean="0">
                <a:solidFill>
                  <a:srgbClr val="FF0000"/>
                </a:solidFill>
              </a:rPr>
              <a:t> </a:t>
            </a:r>
          </a:p>
          <a:p>
            <a:pPr algn="ctr"/>
            <a:r>
              <a:rPr lang="fr-FR" sz="1100" dirty="0" smtClean="0">
                <a:solidFill>
                  <a:srgbClr val="FF0000"/>
                </a:solidFill>
              </a:rPr>
              <a:t>Laboratoire de recherche sur le diabète LAREDIAB </a:t>
            </a:r>
          </a:p>
        </p:txBody>
      </p:sp>
      <p:sp>
        <p:nvSpPr>
          <p:cNvPr id="29" name="ZoneTexte 28"/>
          <p:cNvSpPr txBox="1"/>
          <p:nvPr/>
        </p:nvSpPr>
        <p:spPr>
          <a:xfrm>
            <a:off x="2777327" y="4689467"/>
            <a:ext cx="3571900" cy="600164"/>
          </a:xfrm>
          <a:prstGeom prst="rect">
            <a:avLst/>
          </a:prstGeom>
          <a:noFill/>
        </p:spPr>
        <p:txBody>
          <a:bodyPr wrap="square" rtlCol="0">
            <a:spAutoFit/>
          </a:bodyPr>
          <a:lstStyle/>
          <a:p>
            <a:pPr>
              <a:buFont typeface="Wingdings" pitchFamily="2" charset="2"/>
              <a:buChar char="Ø"/>
            </a:pPr>
            <a:r>
              <a:rPr lang="fr-FR" sz="1100" dirty="0" smtClean="0"/>
              <a:t> </a:t>
            </a:r>
            <a:r>
              <a:rPr lang="fr-FR" sz="1100" b="1" dirty="0" smtClean="0">
                <a:solidFill>
                  <a:schemeClr val="accent6">
                    <a:lumMod val="75000"/>
                  </a:schemeClr>
                </a:solidFill>
              </a:rPr>
              <a:t>Thérapeutique :</a:t>
            </a:r>
          </a:p>
          <a:p>
            <a:r>
              <a:rPr lang="fr-FR" sz="1100" dirty="0" smtClean="0"/>
              <a:t>Tous les patients étaient traités </a:t>
            </a:r>
          </a:p>
          <a:p>
            <a:r>
              <a:rPr lang="fr-FR" sz="1100" dirty="0" smtClean="0"/>
              <a:t>par une corticothérapie </a:t>
            </a:r>
            <a:endParaRPr lang="fr-FR" sz="1100" dirty="0"/>
          </a:p>
        </p:txBody>
      </p:sp>
      <p:sp>
        <p:nvSpPr>
          <p:cNvPr id="31" name="ZoneTexte 30"/>
          <p:cNvSpPr txBox="1"/>
          <p:nvPr/>
        </p:nvSpPr>
        <p:spPr>
          <a:xfrm>
            <a:off x="3197200" y="6118227"/>
            <a:ext cx="3643338" cy="276999"/>
          </a:xfrm>
          <a:prstGeom prst="rect">
            <a:avLst/>
          </a:prstGeom>
          <a:noFill/>
        </p:spPr>
        <p:txBody>
          <a:bodyPr wrap="square" rtlCol="0">
            <a:spAutoFit/>
          </a:bodyPr>
          <a:lstStyle/>
          <a:p>
            <a:pPr algn="ctr"/>
            <a:r>
              <a:rPr lang="fr-FR" sz="1200" b="1" dirty="0" smtClean="0">
                <a:solidFill>
                  <a:srgbClr val="FF0000"/>
                </a:solidFill>
              </a:rPr>
              <a:t>Discussion</a:t>
            </a:r>
            <a:endParaRPr lang="fr-FR" sz="1200" b="1" dirty="0">
              <a:solidFill>
                <a:srgbClr val="FF0000"/>
              </a:solidFill>
            </a:endParaRPr>
          </a:p>
        </p:txBody>
      </p:sp>
      <p:sp>
        <p:nvSpPr>
          <p:cNvPr id="32" name="ZoneTexte 31"/>
          <p:cNvSpPr txBox="1"/>
          <p:nvPr/>
        </p:nvSpPr>
        <p:spPr>
          <a:xfrm>
            <a:off x="3063079" y="6475417"/>
            <a:ext cx="3643338" cy="2631490"/>
          </a:xfrm>
          <a:prstGeom prst="rect">
            <a:avLst/>
          </a:prstGeom>
          <a:solidFill>
            <a:schemeClr val="accent6">
              <a:lumMod val="40000"/>
              <a:lumOff val="60000"/>
            </a:schemeClr>
          </a:solidFill>
          <a:ln w="3175"/>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1100" dirty="0" smtClean="0"/>
              <a:t>L’atteinte neurologique au cours des maladies systémiques restent de diagnostic difficile devant le polymorphisme </a:t>
            </a:r>
            <a:r>
              <a:rPr lang="fr-FR" sz="1100" dirty="0" err="1" smtClean="0"/>
              <a:t>clinqiue</a:t>
            </a:r>
            <a:r>
              <a:rPr lang="fr-FR" sz="1100" dirty="0" smtClean="0"/>
              <a:t>, et les images radiologiques qui sont souvent atypiques et peu spécifiques</a:t>
            </a:r>
          </a:p>
          <a:p>
            <a:r>
              <a:rPr lang="fr-FR" sz="1100" dirty="0" smtClean="0"/>
              <a:t>Les résultats de notre série, concordent avec les données de littérature, entre autres, l’étude faite en Tunisie (1) en 2019, qui montre un prédominance féminine avec 14F/4H, la survenue des troubles neurologiques sont survenus au cours de l’évolution de la maladie dans la majorités des cas , en revanche, cette série a objectivé des atteintes neurologiques au cours du syndrome de </a:t>
            </a:r>
            <a:r>
              <a:rPr lang="fr-FR" sz="1100" dirty="0" err="1" smtClean="0"/>
              <a:t>Gougerot</a:t>
            </a:r>
            <a:r>
              <a:rPr lang="fr-FR" sz="1100" dirty="0" smtClean="0"/>
              <a:t>-</a:t>
            </a:r>
            <a:r>
              <a:rPr lang="fr-FR" sz="1100" dirty="0" err="1" smtClean="0"/>
              <a:t>Sjogren</a:t>
            </a:r>
            <a:r>
              <a:rPr lang="fr-FR" sz="1100" dirty="0" smtClean="0"/>
              <a:t> dans un tiers des cas, et la majorité des patients ont bénéficié d’un traitement par </a:t>
            </a:r>
            <a:r>
              <a:rPr lang="fr-FR" sz="1100" dirty="0" err="1" smtClean="0"/>
              <a:t>cyclophosphamide</a:t>
            </a:r>
            <a:r>
              <a:rPr lang="fr-FR" sz="1100" dirty="0" smtClean="0"/>
              <a:t>. Le pronostic est souvent péjoratif, d’où </a:t>
            </a:r>
            <a:r>
              <a:rPr lang="fr-FR" sz="1100" smtClean="0"/>
              <a:t>la nécessité </a:t>
            </a:r>
            <a:r>
              <a:rPr lang="fr-FR" sz="1100" dirty="0" smtClean="0"/>
              <a:t>d’une surveillance clinique et para clinique régulière </a:t>
            </a:r>
            <a:endParaRPr lang="fr-FR" sz="1100" dirty="0"/>
          </a:p>
        </p:txBody>
      </p:sp>
      <p:sp>
        <p:nvSpPr>
          <p:cNvPr id="33" name="ZoneTexte 32"/>
          <p:cNvSpPr txBox="1"/>
          <p:nvPr/>
        </p:nvSpPr>
        <p:spPr>
          <a:xfrm>
            <a:off x="3134517" y="9261499"/>
            <a:ext cx="3571900" cy="1277273"/>
          </a:xfrm>
          <a:prstGeom prst="rect">
            <a:avLst/>
          </a:prstGeom>
          <a:noFill/>
        </p:spPr>
        <p:txBody>
          <a:bodyPr wrap="square" rtlCol="0">
            <a:spAutoFit/>
          </a:bodyPr>
          <a:lstStyle/>
          <a:p>
            <a:r>
              <a:rPr lang="fr-FR" sz="1100" b="1" dirty="0" smtClean="0">
                <a:solidFill>
                  <a:srgbClr val="FF0000"/>
                </a:solidFill>
              </a:rPr>
              <a:t>Conclusion : </a:t>
            </a:r>
            <a:r>
              <a:rPr lang="fr-FR" sz="1100" dirty="0" smtClean="0"/>
              <a:t>L'atteinte neurologique , selon notre série, est relativement fréquente au cours de la maladie de </a:t>
            </a:r>
            <a:r>
              <a:rPr lang="fr-FR" sz="1100" dirty="0" err="1" smtClean="0"/>
              <a:t>Behçet,les</a:t>
            </a:r>
            <a:r>
              <a:rPr lang="fr-FR" sz="1100" dirty="0" smtClean="0"/>
              <a:t> manifestations cliniques non </a:t>
            </a:r>
            <a:r>
              <a:rPr lang="fr-FR" sz="1100" dirty="0" err="1" smtClean="0"/>
              <a:t>spécéfiques</a:t>
            </a:r>
            <a:r>
              <a:rPr lang="fr-FR" sz="1100" dirty="0" smtClean="0"/>
              <a:t> posent un problème diagnostique surtout lorsqu'elles sont inaugurales, exigeant l'élimination des autres causes notamment infectieuses et néoplasique. La prise en charge thérapeutique adéquate conditionne le pronostic</a:t>
            </a:r>
            <a:r>
              <a:rPr lang="fr-FR" sz="1000" dirty="0" smtClean="0"/>
              <a:t>.</a:t>
            </a:r>
            <a:endParaRPr lang="fr-FR" sz="1000" dirty="0"/>
          </a:p>
        </p:txBody>
      </p:sp>
      <p:sp>
        <p:nvSpPr>
          <p:cNvPr id="34" name="ZoneTexte 33"/>
          <p:cNvSpPr txBox="1"/>
          <p:nvPr/>
        </p:nvSpPr>
        <p:spPr>
          <a:xfrm>
            <a:off x="134121" y="10976011"/>
            <a:ext cx="4214842" cy="230832"/>
          </a:xfrm>
          <a:prstGeom prst="rect">
            <a:avLst/>
          </a:prstGeom>
          <a:noFill/>
        </p:spPr>
        <p:txBody>
          <a:bodyPr wrap="square" rtlCol="0">
            <a:spAutoFit/>
          </a:bodyPr>
          <a:lstStyle/>
          <a:p>
            <a:endParaRPr lang="fr-FR" sz="900" b="1" dirty="0"/>
          </a:p>
        </p:txBody>
      </p:sp>
      <p:sp>
        <p:nvSpPr>
          <p:cNvPr id="36" name="ZoneTexte 35"/>
          <p:cNvSpPr txBox="1"/>
          <p:nvPr/>
        </p:nvSpPr>
        <p:spPr>
          <a:xfrm>
            <a:off x="4706153" y="4760905"/>
            <a:ext cx="2134384" cy="1169551"/>
          </a:xfrm>
          <a:prstGeom prst="rect">
            <a:avLst/>
          </a:prstGeom>
          <a:noFill/>
        </p:spPr>
        <p:txBody>
          <a:bodyPr wrap="square" rtlCol="0">
            <a:spAutoFit/>
          </a:bodyPr>
          <a:lstStyle/>
          <a:p>
            <a:pPr>
              <a:buFont typeface="Wingdings" pitchFamily="2" charset="2"/>
              <a:buChar char="Ø"/>
            </a:pPr>
            <a:r>
              <a:rPr lang="fr-FR" sz="1000" b="1" dirty="0" smtClean="0">
                <a:solidFill>
                  <a:schemeClr val="accent6">
                    <a:lumMod val="75000"/>
                  </a:schemeClr>
                </a:solidFill>
              </a:rPr>
              <a:t> Evolution: </a:t>
            </a:r>
            <a:r>
              <a:rPr lang="fr-FR" sz="1000" dirty="0" smtClean="0"/>
              <a:t>était marqué par une amélioration clinique dans 5 cas (45,4%), la stabilité dans 3 cas (27%), la rechute dans 2 cas d'où le recours à la biothérapie, et un patient décédé suite à une infection au covid19</a:t>
            </a:r>
            <a:endParaRPr lang="fr-FR" dirty="0"/>
          </a:p>
        </p:txBody>
      </p:sp>
      <p:sp>
        <p:nvSpPr>
          <p:cNvPr id="23" name="ZoneTexte 22"/>
          <p:cNvSpPr txBox="1"/>
          <p:nvPr/>
        </p:nvSpPr>
        <p:spPr>
          <a:xfrm>
            <a:off x="3277393" y="10475945"/>
            <a:ext cx="3563145" cy="877163"/>
          </a:xfrm>
          <a:prstGeom prst="rect">
            <a:avLst/>
          </a:prstGeom>
          <a:noFill/>
        </p:spPr>
        <p:txBody>
          <a:bodyPr wrap="square" rtlCol="0">
            <a:spAutoFit/>
          </a:bodyPr>
          <a:lstStyle/>
          <a:p>
            <a:r>
              <a:rPr lang="fr-FR" dirty="0" smtClean="0"/>
              <a:t/>
            </a:r>
            <a:br>
              <a:rPr lang="fr-FR" dirty="0" smtClean="0"/>
            </a:br>
            <a:r>
              <a:rPr lang="fr-FR" sz="1100" b="1" dirty="0" smtClean="0"/>
              <a:t>Référence </a:t>
            </a:r>
            <a:r>
              <a:rPr lang="fr-FR" sz="1100" b="1" dirty="0" err="1" smtClean="0"/>
              <a:t>bibliograpghique</a:t>
            </a:r>
            <a:r>
              <a:rPr lang="fr-FR" sz="1100" b="1" dirty="0" smtClean="0"/>
              <a:t>   </a:t>
            </a:r>
            <a:r>
              <a:rPr lang="fr-FR" sz="800" b="1" dirty="0" smtClean="0"/>
              <a:t>(1) </a:t>
            </a:r>
            <a:r>
              <a:rPr lang="fr-FR" sz="1100" b="1" dirty="0" smtClean="0"/>
              <a:t>https://www.sciencedirect.com/science/article/abs/pii/S0248866319309622</a:t>
            </a:r>
            <a:endParaRPr lang="fr-FR" sz="11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254</TotalTime>
  <Words>646</Words>
  <Application>Microsoft Office PowerPoint</Application>
  <PresentationFormat>Personnalisé</PresentationFormat>
  <Paragraphs>36</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DELL</dc:creator>
  <cp:lastModifiedBy>DELL</cp:lastModifiedBy>
  <cp:revision>31</cp:revision>
  <dcterms:created xsi:type="dcterms:W3CDTF">2022-09-11T15:33:43Z</dcterms:created>
  <dcterms:modified xsi:type="dcterms:W3CDTF">2022-09-29T17:43:58Z</dcterms:modified>
</cp:coreProperties>
</file>