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41235" cy="1152144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viewProps" Target="viewProps.xml"/><Relationship Id="rId4" Type="http://schemas.openxmlformats.org/officeDocument/2006/relationships/tableStyles" Target="tableStyles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image" Target="../media/image6.png"/><Relationship Id="rId7" Type="http://schemas.openxmlformats.org/officeDocument/2006/relationships/hyperlink" Target="https://doi.org/10.1016/S1262-3636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4" Type="http://schemas.openxmlformats.org/officeDocument/2006/relationships/image" Target="../media/image22.png"/><Relationship Id="rId23" Type="http://schemas.openxmlformats.org/officeDocument/2006/relationships/image" Target="../media/image21.png"/><Relationship Id="rId22" Type="http://schemas.openxmlformats.org/officeDocument/2006/relationships/image" Target="../media/image20.png"/><Relationship Id="rId21" Type="http://schemas.openxmlformats.org/officeDocument/2006/relationships/image" Target="../media/image19.png"/><Relationship Id="rId20" Type="http://schemas.openxmlformats.org/officeDocument/2006/relationships/image" Target="../media/image18.png"/><Relationship Id="rId2" Type="http://schemas.openxmlformats.org/officeDocument/2006/relationships/image" Target="../media/image1.png"/><Relationship Id="rId19" Type="http://schemas.openxmlformats.org/officeDocument/2006/relationships/image" Target="../media/image17.png"/><Relationship Id="rId18" Type="http://schemas.openxmlformats.org/officeDocument/2006/relationships/image" Target="../media/image16.jpeg"/><Relationship Id="rId17" Type="http://schemas.openxmlformats.org/officeDocument/2006/relationships/image" Target="../media/image15.png"/><Relationship Id="rId16" Type="http://schemas.openxmlformats.org/officeDocument/2006/relationships/image" Target="../media/image14.png"/><Relationship Id="rId15" Type="http://schemas.openxmlformats.org/officeDocument/2006/relationships/image" Target="../media/image13.jpeg"/><Relationship Id="rId14" Type="http://schemas.openxmlformats.org/officeDocument/2006/relationships/image" Target="../media/image12.png"/><Relationship Id="rId13" Type="http://schemas.openxmlformats.org/officeDocument/2006/relationships/image" Target="../media/image11.png"/><Relationship Id="rId12" Type="http://schemas.openxmlformats.org/officeDocument/2006/relationships/image" Target="../media/image10.png"/><Relationship Id="rId11" Type="http://schemas.openxmlformats.org/officeDocument/2006/relationships/image" Target="../media/image9.png"/><Relationship Id="rId10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21679"/>
            <a:ext cx="6841235" cy="1502320"/>
          </a:xfrm>
          <a:prstGeom prst="rect">
            <a:avLst/>
          </a:prstGeom>
        </p:spPr>
      </p:pic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6849" y="8299894"/>
          <a:ext cx="6754495" cy="1466214"/>
        </p:xfrm>
        <a:graphic>
          <a:graphicData uri="http://schemas.openxmlformats.org/drawingml/2006/table">
            <a:tbl>
              <a:tblPr/>
              <a:tblGrid>
                <a:gridCol w="6754495"/>
              </a:tblGrid>
              <a:tr h="14566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28911" indent="147713" algn="l" rtl="0" eaLnBrk="0">
                        <a:lnSpc>
                          <a:spcPct val="10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valence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hypotension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générale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plus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élevée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diabétiques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tiques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endParaRPr lang="Arial" altLang="Arial" sz="900" dirty="0"/>
                    </a:p>
                    <a:p>
                      <a:pPr marL="29254" indent="68579" algn="l" rtl="0" eaLnBrk="0">
                        <a:lnSpc>
                          <a:spcPct val="100000"/>
                        </a:lnSpc>
                        <a:spcBef>
                          <a:spcPts val="204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notre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rie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HO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identifi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31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malades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soit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4.2%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cette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fr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quence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relativement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basse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comparées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aux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autres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tudes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explications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cette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grande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variation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ro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cit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population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diabétique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étudiée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ou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certains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peuvent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consid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rablement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modifier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;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type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du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è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’â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comorbidit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associées,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méthodologie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définition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l’HO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utilis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tudes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qui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’est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identique.</a:t>
                      </a:r>
                      <a:endParaRPr lang="Arial" altLang="Arial" sz="900" dirty="0"/>
                    </a:p>
                    <a:p>
                      <a:pPr marL="29140" indent="68579" algn="l" rtl="0" eaLnBrk="0">
                        <a:lnSpc>
                          <a:spcPct val="100000"/>
                        </a:lnSpc>
                        <a:spcBef>
                          <a:spcPts val="182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Nous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avons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montr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ind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pendant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associ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à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HO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sont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'â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avanc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48%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l’HTA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sous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antihypertenseurs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surtout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tabloquants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10%,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sulfamides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insulines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23%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55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cas.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Nous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avons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constaté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tiques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hypertendus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avec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HO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taient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plus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expos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aux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diur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tiques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aux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tabloquants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donc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HO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900" spc="1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associ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à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fois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traitement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antihypertenseurs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l’utilisation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d’insuline.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3"/>
          <p:cNvGraphicFramePr>
            <a:graphicFrameLocks noGrp="1"/>
          </p:cNvGraphicFramePr>
          <p:nvPr/>
        </p:nvGraphicFramePr>
        <p:xfrm>
          <a:off x="32594" y="3279520"/>
          <a:ext cx="6764654" cy="1337309"/>
        </p:xfrm>
        <a:graphic>
          <a:graphicData uri="http://schemas.openxmlformats.org/drawingml/2006/table">
            <a:tbl>
              <a:tblPr/>
              <a:tblGrid>
                <a:gridCol w="6764654"/>
              </a:tblGrid>
              <a:tr h="133095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1032" indent="85039" algn="l" rtl="0" eaLnBrk="0">
                        <a:lnSpc>
                          <a:spcPct val="127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tude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transversale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prospective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concernant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patients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adultes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ayant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è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type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vu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niveau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du</a:t>
                      </a:r>
                      <a:r>
                        <a:rPr sz="900" spc="1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service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decine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interne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CHU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Tlemcen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qui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recherché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hypotension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définie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par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baisse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20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mm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Hg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pression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art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rielle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systolique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et/ou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baisse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mm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Hg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pression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artérielle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diastolique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après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minutes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position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debout.</a:t>
                      </a:r>
                      <a:endParaRPr lang="Arial" altLang="Arial" sz="900" dirty="0"/>
                    </a:p>
                    <a:p>
                      <a:pPr algn="l" rtl="0" eaLnBrk="0">
                        <a:lnSpc>
                          <a:spcPct val="114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7603" indent="4229" algn="l" rtl="0" eaLnBrk="0">
                        <a:lnSpc>
                          <a:spcPct val="149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pression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art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rielle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mesur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avec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tensiom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è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tre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lectronique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valid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donn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anthropom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triques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9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risque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cardio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vasculaire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complications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micro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macro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vasculaires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ont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été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recherchés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par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moyens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diagnostiques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appropri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38435" y="9985133"/>
          <a:ext cx="6751319" cy="857250"/>
        </p:xfrm>
        <a:graphic>
          <a:graphicData uri="http://schemas.openxmlformats.org/drawingml/2006/table">
            <a:tbl>
              <a:tblPr/>
              <a:tblGrid>
                <a:gridCol w="6751319"/>
              </a:tblGrid>
              <a:tr h="85090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7553" indent="100698" algn="l" rtl="0" eaLnBrk="0">
                        <a:lnSpc>
                          <a:spcPct val="13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notre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l’hypotension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était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peu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fréquente,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associée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majorité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à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l’âge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avancé,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l’hypertension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art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rielle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insulinoth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rapie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il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faut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rechercher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syst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matiquement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tous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tiques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surtout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mal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contr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ô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7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car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elle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peut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ê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tre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non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seulement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mauvaise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observance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th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rapeutique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mais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aussi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risque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cardiovasculaire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ind</a:t>
                      </a:r>
                      <a:r>
                        <a:rPr sz="900" spc="4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pendant</a:t>
                      </a:r>
                      <a:r>
                        <a:rPr sz="900" spc="3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EFC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2313432" y="310896"/>
            <a:ext cx="2218944" cy="577595"/>
          </a:xfrm>
          <a:prstGeom prst="rect">
            <a:avLst/>
          </a:prstGeom>
        </p:spPr>
      </p:pic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0" y="836714"/>
          <a:ext cx="6835775" cy="606425"/>
        </p:xfrm>
        <a:graphic>
          <a:graphicData uri="http://schemas.openxmlformats.org/drawingml/2006/table">
            <a:tbl>
              <a:tblPr/>
              <a:tblGrid>
                <a:gridCol w="6835775"/>
              </a:tblGrid>
              <a:tr h="60007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3000"/>
                        </a:lnSpc>
                        <a:tabLst/>
                      </a:pPr>
                      <a:endParaRPr lang="Arial" altLang="Arial" sz="400" dirty="0"/>
                    </a:p>
                    <a:p>
                      <a:pPr marL="2152515" indent="-614172" algn="l" rtl="0" eaLnBrk="0">
                        <a:lnSpc>
                          <a:spcPct val="12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</a:t>
                      </a:r>
                      <a:r>
                        <a:rPr sz="800" b="1" spc="-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800" spc="-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ZATLA</a:t>
                      </a:r>
                      <a:r>
                        <a:rPr sz="800" spc="-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RAIS;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TCHENAR;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NEGADI;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ZEMIT;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TABTI;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A.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LOUNICI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                                                  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Service</a:t>
                      </a:r>
                      <a:r>
                        <a:rPr sz="800" spc="2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800" spc="2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r>
                        <a:rPr sz="800" b="1" spc="2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decine</a:t>
                      </a:r>
                      <a:r>
                        <a:rPr sz="800" spc="2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interne</a:t>
                      </a:r>
                      <a:r>
                        <a:rPr sz="800" b="1" spc="2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CHU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Tidjani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Damerdji,</a:t>
                      </a:r>
                      <a:endParaRPr lang="Arial" altLang="Arial" sz="800" dirty="0"/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1473696" algn="l" rtl="0" eaLnBrk="0">
                        <a:lnSpc>
                          <a:spcPct val="8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Laboratoire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Recherche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sur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800" b="1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è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te</a:t>
                      </a:r>
                      <a:r>
                        <a:rPr sz="800" b="1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800" spc="1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Université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AbouBekr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Belkaid,</a:t>
                      </a:r>
                      <a:r>
                        <a:rPr sz="800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b="1" spc="0" dirty="0">
                          <a:solidFill>
                            <a:srgbClr val="C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Tlemcen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oup 2"/>
          <p:cNvGrpSpPr/>
          <p:nvPr/>
        </p:nvGrpSpPr>
        <p:grpSpPr>
          <a:xfrm rot="21600000">
            <a:off x="198120" y="5530595"/>
            <a:ext cx="2572511" cy="1194816"/>
            <a:chOff x="0" y="0"/>
            <a:chExt cx="2572511" cy="1194816"/>
          </a:xfrm>
        </p:grpSpPr>
        <p:pic>
          <p:nvPicPr>
            <p:cNvPr id="7" name="pictur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1600000">
              <a:off x="0" y="0"/>
              <a:ext cx="2572511" cy="1194816"/>
            </a:xfrm>
            <a:prstGeom prst="rect">
              <a:avLst/>
            </a:prstGeom>
          </p:spPr>
        </p:pic>
        <p:sp>
          <p:nvSpPr>
            <p:cNvPr id="8" name="textbox 8"/>
            <p:cNvSpPr/>
            <p:nvPr/>
          </p:nvSpPr>
          <p:spPr>
            <a:xfrm>
              <a:off x="166132" y="665633"/>
              <a:ext cx="2186939" cy="49910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3341"/>
                </a:lnSpc>
                <a:tabLst/>
              </a:pPr>
              <a:endParaRPr lang="Arial" altLang="Arial" sz="100" dirty="0"/>
            </a:p>
            <a:p>
              <a:pPr marL="656227" algn="l" rtl="0" eaLnBrk="0">
                <a:lnSpc>
                  <a:spcPts val="558"/>
                </a:lnSpc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4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2%</a:t>
              </a:r>
              <a:endParaRPr lang="Calibri" altLang="Calibri" sz="800" dirty="0"/>
            </a:p>
            <a:p>
              <a:pPr algn="r" rtl="0" eaLnBrk="0">
                <a:lnSpc>
                  <a:spcPts val="507"/>
                </a:lnSpc>
                <a:tabLst/>
              </a:pPr>
              <a:r>
                <a:rPr sz="700" b="1" spc="5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35</a:t>
              </a:r>
              <a:r>
                <a:rPr sz="700" b="1" spc="4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700" dirty="0"/>
            </a:p>
            <a:p>
              <a:pPr marL="323499" algn="l" rtl="0" eaLnBrk="0">
                <a:lnSpc>
                  <a:spcPct val="79000"/>
                </a:lnSpc>
                <a:tabLst/>
              </a:pPr>
              <a:r>
                <a:rPr sz="700" b="1" spc="5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29</a:t>
              </a:r>
              <a:r>
                <a:rPr sz="700" b="1" spc="4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700" dirty="0"/>
            </a:p>
            <a:p>
              <a:pPr marL="12700" algn="l" rtl="0" eaLnBrk="0">
                <a:lnSpc>
                  <a:spcPts val="467"/>
                </a:lnSpc>
                <a:spcBef>
                  <a:spcPts val="903"/>
                </a:spcBef>
                <a:tabLst/>
              </a:pPr>
              <a:r>
                <a:rPr sz="700" b="1" spc="6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9</a:t>
              </a:r>
              <a:r>
                <a:rPr sz="700" b="1" spc="4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700" dirty="0"/>
            </a:p>
            <a:p>
              <a:pPr marL="1017694" algn="l" rtl="0" eaLnBrk="0">
                <a:lnSpc>
                  <a:spcPct val="74000"/>
                </a:lnSpc>
                <a:spcBef>
                  <a:spcPts val="3"/>
                </a:spcBef>
                <a:tabLst/>
              </a:pPr>
              <a:r>
                <a:rPr sz="700" b="1" spc="6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4</a:t>
              </a:r>
              <a:r>
                <a:rPr sz="700" b="1" spc="5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700" dirty="0"/>
            </a:p>
          </p:txBody>
        </p:sp>
      </p:grpSp>
      <p:pic>
        <p:nvPicPr>
          <p:cNvPr id="9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0" y="11084050"/>
            <a:ext cx="6841235" cy="437389"/>
          </a:xfrm>
          <a:prstGeom prst="rect">
            <a:avLst/>
          </a:prstGeom>
        </p:spPr>
      </p:pic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38436" y="1973364"/>
          <a:ext cx="6751320" cy="416559"/>
        </p:xfrm>
        <a:graphic>
          <a:graphicData uri="http://schemas.openxmlformats.org/drawingml/2006/table">
            <a:tbl>
              <a:tblPr/>
              <a:tblGrid>
                <a:gridCol w="6751320"/>
              </a:tblGrid>
              <a:tr h="41020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63785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hypotension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des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complications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classiques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neuropathie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autonome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cardiaque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</a:t>
                      </a:r>
                      <a:r>
                        <a:rPr sz="900" spc="1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tique</a:t>
                      </a:r>
                      <a:r>
                        <a:rPr sz="900" spc="5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endParaRPr lang="Arial" altLang="Arial" sz="900" dirty="0"/>
                    </a:p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600" dirty="0"/>
                    </a:p>
                    <a:p>
                      <a:pPr marL="30867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responsable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parfois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’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perte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d’autonomie.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EE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EFC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4"/>
          <p:cNvGrpSpPr/>
          <p:nvPr/>
        </p:nvGrpSpPr>
        <p:grpSpPr>
          <a:xfrm rot="21600000">
            <a:off x="2970276" y="5475732"/>
            <a:ext cx="1130808" cy="2360676"/>
            <a:chOff x="0" y="0"/>
            <a:chExt cx="1130808" cy="2360676"/>
          </a:xfrm>
        </p:grpSpPr>
        <p:pic>
          <p:nvPicPr>
            <p:cNvPr id="11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21600000">
              <a:off x="0" y="0"/>
              <a:ext cx="1130808" cy="2360676"/>
            </a:xfrm>
            <a:prstGeom prst="rect">
              <a:avLst/>
            </a:prstGeom>
          </p:spPr>
        </p:pic>
        <p:sp>
          <p:nvSpPr>
            <p:cNvPr id="12" name="textbox 12"/>
            <p:cNvSpPr/>
            <p:nvPr/>
          </p:nvSpPr>
          <p:spPr>
            <a:xfrm>
              <a:off x="92675" y="910742"/>
              <a:ext cx="800100" cy="373379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5063"/>
                </a:lnSpc>
                <a:tabLst/>
              </a:pPr>
              <a:endParaRPr lang="Arial" altLang="Arial" sz="100" dirty="0"/>
            </a:p>
            <a:p>
              <a:pPr marL="616605" algn="l" rtl="0" eaLnBrk="0">
                <a:lnSpc>
                  <a:spcPct val="70000"/>
                </a:lnSpc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17%</a:t>
              </a:r>
              <a:endParaRPr lang="Calibri" altLang="Calibri" sz="800" dirty="0"/>
            </a:p>
            <a:p>
              <a:pPr marL="12700" algn="l" rtl="0" eaLnBrk="0">
                <a:lnSpc>
                  <a:spcPct val="74000"/>
                </a:lnSpc>
                <a:spcBef>
                  <a:spcPts val="3"/>
                </a:spcBef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9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800" dirty="0"/>
            </a:p>
            <a:p>
              <a:pPr algn="l" rtl="0" eaLnBrk="0">
                <a:lnSpc>
                  <a:spcPct val="106000"/>
                </a:lnSpc>
                <a:tabLst/>
              </a:pPr>
              <a:endParaRPr lang="Arial" altLang="Arial" sz="500" dirty="0"/>
            </a:p>
            <a:p>
              <a:pPr marL="612902" algn="l" rtl="0" eaLnBrk="0">
                <a:lnSpc>
                  <a:spcPct val="74000"/>
                </a:lnSpc>
                <a:spcBef>
                  <a:spcPts val="5"/>
                </a:spcBef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9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800" dirty="0"/>
            </a:p>
          </p:txBody>
        </p:sp>
      </p:grpSp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29000" y="4981943"/>
          <a:ext cx="6760844" cy="375284"/>
        </p:xfrm>
        <a:graphic>
          <a:graphicData uri="http://schemas.openxmlformats.org/drawingml/2006/table">
            <a:tbl>
              <a:tblPr/>
              <a:tblGrid>
                <a:gridCol w="6760844"/>
              </a:tblGrid>
              <a:tr h="36893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98977" indent="36461" algn="l" rtl="0" eaLnBrk="0">
                        <a:lnSpc>
                          <a:spcPct val="10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Nous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avons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collig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722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patients</a:t>
                      </a:r>
                      <a:r>
                        <a:rPr sz="900" spc="-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L'âge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moyen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au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diagnostic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est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55ans.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prédominance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féminine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été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identifié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54%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dur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moyenne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du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diabète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était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ans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BE5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4"/>
          <p:cNvGraphicFramePr>
            <a:graphicFrameLocks noGrp="1"/>
          </p:cNvGraphicFramePr>
          <p:nvPr/>
        </p:nvGraphicFramePr>
        <p:xfrm>
          <a:off x="38436" y="11098987"/>
          <a:ext cx="6751320" cy="373379"/>
        </p:xfrm>
        <a:graphic>
          <a:graphicData uri="http://schemas.openxmlformats.org/drawingml/2006/table">
            <a:tbl>
              <a:tblPr/>
              <a:tblGrid>
                <a:gridCol w="6751320"/>
              </a:tblGrid>
              <a:tr h="36702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130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Damoune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El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Ouah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bi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Ajdi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,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'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hypotension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800" spc="2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diabétique.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Diabètes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&amp;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Metabolism2014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    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;40</a:t>
                      </a:r>
                      <a:endParaRPr lang="Arial" altLang="Arial" sz="800" dirty="0"/>
                    </a:p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32627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: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</a:t>
                      </a:r>
                      <a:r>
                        <a:rPr sz="8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38,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hlinkClick xmlns:r="http://schemas.openxmlformats.org/officeDocument/2006/relationships" r:id="rId7" tooltip="">
                            <a:extLst>
                              <a:ext uri="{DAF060AB-1E55-43B9-8AAB-6FB025537F2F}">
                                <wpsdc:hlinkClr xmlns:wpsdc="http://www.wps.cn/officeDocument/2017/drawingmlCustomData" val="000000"/>
                                <wpsdc:folHlinkClr xmlns:wpsdc="http://www.wps.cn/officeDocument/2017/drawingmlCustomData" val="000000"/>
                                <wpsdc:hlinkUnderline xmlns:wpsdc="http://www.wps.cn/officeDocument/2017/drawingmlCustomData" val="0"/>
                              </a:ext>
                            </a:extLst>
                          </a:hlinkClick>
                          <a:latin typeface="Arial"/>
                          <a:ea typeface="Arial"/>
                          <a:cs typeface="Arial"/>
                        </a:rPr>
                        <a:t>https://doi.org/10.1016/S1262-3636</a:t>
                      </a:r>
                      <a:r>
                        <a:rPr sz="8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(14)72327-4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1227057" y="11098987"/>
            <a:ext cx="53096" cy="173842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5090159" y="6067044"/>
            <a:ext cx="1036320" cy="1161288"/>
          </a:xfrm>
          <a:prstGeom prst="rect">
            <a:avLst/>
          </a:prstGeom>
        </p:spPr>
      </p:pic>
      <p:sp>
        <p:nvSpPr>
          <p:cNvPr id="17" name="textbox 17"/>
          <p:cNvSpPr/>
          <p:nvPr/>
        </p:nvSpPr>
        <p:spPr>
          <a:xfrm>
            <a:off x="4159969" y="5854146"/>
            <a:ext cx="1388110" cy="108966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238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ARA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2</a:t>
            </a:r>
            <a:endParaRPr lang="Calibri" altLang="Calibri" sz="800" dirty="0"/>
          </a:p>
          <a:p>
            <a:pPr algn="l" rtl="0" eaLnBrk="0">
              <a:lnSpc>
                <a:spcPct val="125000"/>
              </a:lnSpc>
              <a:tabLst/>
            </a:pPr>
            <a:endParaRPr lang="Arial" altLang="Arial" sz="1000" dirty="0"/>
          </a:p>
          <a:p>
            <a:pPr marL="19541" algn="l" rtl="0" eaLnBrk="0">
              <a:lnSpc>
                <a:spcPct val="84000"/>
              </a:lnSpc>
              <a:spcBef>
                <a:spcPts val="241"/>
              </a:spcBef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Inhi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biteurs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de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l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'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enzyme</a:t>
            </a:r>
            <a:endParaRPr lang="Calibri" altLang="Calibri" sz="800" dirty="0"/>
          </a:p>
          <a:p>
            <a:pPr marL="15762" algn="l" rtl="0" eaLnBrk="0">
              <a:lnSpc>
                <a:spcPts val="984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de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con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version</a:t>
            </a:r>
            <a:endParaRPr lang="Calibri" altLang="Calibri" sz="800" dirty="0"/>
          </a:p>
          <a:p>
            <a:pPr algn="r" rtl="0" eaLnBrk="0">
              <a:lnSpc>
                <a:spcPct val="73000"/>
              </a:lnSpc>
              <a:spcBef>
                <a:spcPts val="48"/>
              </a:spcBef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27</a:t>
            </a:r>
            <a:r>
              <a:rPr sz="800" b="1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%</a:t>
            </a:r>
            <a:endParaRPr lang="Calibri" altLang="Calibri" sz="800" dirty="0"/>
          </a:p>
          <a:p>
            <a:pPr marL="19541" algn="l" rtl="0" eaLnBrk="0">
              <a:lnSpc>
                <a:spcPct val="88000"/>
              </a:lnSpc>
              <a:spcBef>
                <a:spcPts val="9"/>
              </a:spcBef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Bétabloqu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ants</a:t>
            </a:r>
            <a:endParaRPr lang="Calibri" altLang="Calibri" sz="800" dirty="0"/>
          </a:p>
          <a:p>
            <a:pPr marL="974753" algn="l" rtl="0" eaLnBrk="0">
              <a:lnSpc>
                <a:spcPct val="74000"/>
              </a:lnSpc>
              <a:spcBef>
                <a:spcPts val="175"/>
              </a:spcBef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14%</a:t>
            </a:r>
            <a:endParaRPr lang="Calibri" altLang="Calibri" sz="800" dirty="0"/>
          </a:p>
          <a:p>
            <a:pPr algn="l" rtl="0" eaLnBrk="0">
              <a:lnSpc>
                <a:spcPct val="110000"/>
              </a:lnSpc>
              <a:tabLst/>
            </a:pPr>
            <a:endParaRPr lang="Arial" altLang="Arial" sz="600" dirty="0"/>
          </a:p>
          <a:p>
            <a:pPr marL="19541" algn="l" rtl="0" eaLnBrk="0">
              <a:lnSpc>
                <a:spcPct val="89000"/>
              </a:lnSpc>
              <a:spcBef>
                <a:spcPts val="5"/>
              </a:spcBef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Inhibite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urs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calciques</a:t>
            </a:r>
            <a:endParaRPr lang="Calibri" altLang="Calibri" sz="800" dirty="0"/>
          </a:p>
        </p:txBody>
      </p:sp>
      <p:graphicFrame>
        <p:nvGraphicFramePr>
          <p:cNvPr id="18" name="table 18"/>
          <p:cNvGraphicFramePr>
            <a:graphicFrameLocks noGrp="1"/>
          </p:cNvGraphicFramePr>
          <p:nvPr/>
        </p:nvGraphicFramePr>
        <p:xfrm>
          <a:off x="22236" y="2786202"/>
          <a:ext cx="6769100" cy="211455"/>
        </p:xfrm>
        <a:graphic>
          <a:graphicData uri="http://schemas.openxmlformats.org/drawingml/2006/table">
            <a:tbl>
              <a:tblPr/>
              <a:tblGrid>
                <a:gridCol w="6769100"/>
              </a:tblGrid>
              <a:tr h="2019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66041" algn="l" rtl="0" eaLnBrk="0">
                        <a:lnSpc>
                          <a:spcPct val="81000"/>
                        </a:lnSpc>
                        <a:tabLst/>
                      </a:pP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Evaluer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pr</a:t>
                      </a:r>
                      <a:r>
                        <a:rPr sz="900" spc="1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é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valence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l’hypotension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orthostatique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chez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diabétiques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type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et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identifier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les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facteurs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spc="0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associés.</a:t>
                      </a:r>
                      <a:endParaRPr lang="Arial" altLang="Arial" sz="900" dirty="0"/>
                    </a:p>
                  </a:txBody>
                  <a:tcPr marL="0" marR="0" marT="0" marB="0" vert="horz">
                    <a:lnL w="9525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6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9"/>
          <p:cNvSpPr/>
          <p:nvPr/>
        </p:nvSpPr>
        <p:spPr>
          <a:xfrm>
            <a:off x="500605" y="113874"/>
            <a:ext cx="5794375" cy="1733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0836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1000"/>
              </a:lnSpc>
              <a:tabLst/>
            </a:pP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D</a:t>
            </a:r>
            <a:r>
              <a:rPr sz="1200" b="1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é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pistage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l</a:t>
            </a:r>
            <a:r>
              <a:rPr sz="1200" b="1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'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hypotension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orthostatique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et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la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recherche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des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facteurs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associés</a:t>
            </a:r>
            <a:endParaRPr lang="Arial" altLang="Arial" sz="1200" dirty="0"/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1600000">
            <a:off x="2163064" y="1439951"/>
            <a:ext cx="2066163" cy="384403"/>
          </a:xfrm>
          <a:prstGeom prst="rect">
            <a:avLst/>
          </a:prstGeom>
        </p:spPr>
      </p:pic>
      <p:sp>
        <p:nvSpPr>
          <p:cNvPr id="21" name="textbox 21"/>
          <p:cNvSpPr/>
          <p:nvPr/>
        </p:nvSpPr>
        <p:spPr>
          <a:xfrm>
            <a:off x="2404668" y="388416"/>
            <a:ext cx="1983739" cy="42100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7896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1000"/>
              </a:lnSpc>
              <a:tabLst/>
            </a:pP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chez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les</a:t>
            </a:r>
            <a:r>
              <a:rPr sz="1200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diab</a:t>
            </a:r>
            <a:r>
              <a:rPr sz="1200" b="1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é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tiques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type</a:t>
            </a:r>
            <a:r>
              <a:rPr sz="1200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2</a:t>
            </a:r>
            <a:endParaRPr lang="Arial" altLang="Arial" sz="1200" dirty="0"/>
          </a:p>
          <a:p>
            <a:pPr algn="l" rtl="0" eaLnBrk="0">
              <a:lnSpc>
                <a:spcPct val="102000"/>
              </a:lnSpc>
              <a:tabLst/>
            </a:pPr>
            <a:endParaRPr lang="Arial" altLang="Arial" sz="800" dirty="0"/>
          </a:p>
          <a:p>
            <a:pPr marL="407092" algn="l" rtl="0" eaLnBrk="0">
              <a:lnSpc>
                <a:spcPct val="90000"/>
              </a:lnSpc>
              <a:spcBef>
                <a:spcPts val="1"/>
              </a:spcBef>
              <a:tabLst/>
            </a:pPr>
            <a:r>
              <a:rPr sz="900" b="1" spc="11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à</a:t>
            </a:r>
            <a:r>
              <a:rPr sz="900" spc="11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b="1" spc="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propos</a:t>
            </a:r>
            <a:r>
              <a:rPr sz="900" spc="11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b="1" spc="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</a:t>
            </a:r>
            <a:r>
              <a:rPr sz="900" spc="11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b="1" spc="11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722</a:t>
            </a:r>
            <a:r>
              <a:rPr sz="900" spc="9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b="1" spc="0" dirty="0">
                <a:solidFill>
                  <a:srgbClr val="FFFF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cas</a:t>
            </a:r>
            <a:endParaRPr lang="Arial" altLang="Arial" sz="900" dirty="0"/>
          </a:p>
        </p:txBody>
      </p:sp>
      <p:grpSp>
        <p:nvGrpSpPr>
          <p:cNvPr id="6" name="group 6"/>
          <p:cNvGrpSpPr/>
          <p:nvPr/>
        </p:nvGrpSpPr>
        <p:grpSpPr>
          <a:xfrm rot="21600000">
            <a:off x="3086461" y="7347711"/>
            <a:ext cx="864000" cy="863972"/>
            <a:chOff x="0" y="0"/>
            <a:chExt cx="864000" cy="863972"/>
          </a:xfrm>
        </p:grpSpPr>
        <p:pic>
          <p:nvPicPr>
            <p:cNvPr id="22" name="picture 22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rot="21600000">
              <a:off x="0" y="0"/>
              <a:ext cx="864000" cy="863972"/>
            </a:xfrm>
            <a:prstGeom prst="rect">
              <a:avLst/>
            </a:prstGeom>
          </p:spPr>
        </p:pic>
        <p:sp>
          <p:nvSpPr>
            <p:cNvPr id="23" name="textbox 23"/>
            <p:cNvSpPr/>
            <p:nvPr/>
          </p:nvSpPr>
          <p:spPr>
            <a:xfrm>
              <a:off x="29289" y="75718"/>
              <a:ext cx="828039" cy="535305"/>
            </a:xfrm>
            <a:prstGeom prst="rect">
              <a:avLst/>
            </a:prstGeom>
          </p:spPr>
          <p:txBody>
            <a:bodyPr vert="horz" wrap="square" lIns="0" tIns="0" rIns="0" bIns="0"/>
            <a:lstStyle/>
            <a:p>
              <a:pPr algn="l" rtl="0" eaLnBrk="0">
                <a:lnSpc>
                  <a:spcPct val="85864"/>
                </a:lnSpc>
                <a:tabLst/>
              </a:pPr>
              <a:endParaRPr lang="Arial" altLang="Arial" sz="100" dirty="0"/>
            </a:p>
            <a:p>
              <a:pPr marL="257080" algn="l" rtl="0" eaLnBrk="0">
                <a:lnSpc>
                  <a:spcPct val="74000"/>
                </a:lnSpc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9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%</a:t>
              </a:r>
              <a:endParaRPr lang="Calibri" altLang="Calibri" sz="800" dirty="0"/>
            </a:p>
            <a:p>
              <a:pPr algn="l" rtl="0" eaLnBrk="0">
                <a:lnSpc>
                  <a:spcPct val="110000"/>
                </a:lnSpc>
                <a:tabLst/>
              </a:pPr>
              <a:endParaRPr lang="Arial" altLang="Arial" sz="1000" dirty="0"/>
            </a:p>
            <a:p>
              <a:pPr algn="r" rtl="0" eaLnBrk="0">
                <a:lnSpc>
                  <a:spcPct val="74000"/>
                </a:lnSpc>
                <a:spcBef>
                  <a:spcPts val="245"/>
                </a:spcBef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4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8%</a:t>
              </a:r>
              <a:endParaRPr lang="Calibri" altLang="Calibri" sz="800" dirty="0"/>
            </a:p>
            <a:p>
              <a:pPr algn="l" rtl="0" eaLnBrk="0">
                <a:lnSpc>
                  <a:spcPct val="131000"/>
                </a:lnSpc>
                <a:tabLst/>
              </a:pPr>
              <a:endParaRPr lang="Arial" altLang="Arial" sz="200" dirty="0"/>
            </a:p>
            <a:p>
              <a:pPr marL="12700" algn="l" rtl="0" eaLnBrk="0">
                <a:lnSpc>
                  <a:spcPct val="74000"/>
                </a:lnSpc>
                <a:tabLst/>
              </a:pPr>
              <a:r>
                <a:rPr sz="800" b="1" spc="-1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4</a:t>
              </a:r>
              <a:r>
                <a:rPr sz="800" b="1" spc="0" dirty="0">
                  <a:solidFill>
                    <a:srgbClr val="000000">
                      <a:alpha val="100000"/>
                    </a:srgbClr>
                  </a:solidFill>
                  <a:latin typeface="Calibri"/>
                  <a:ea typeface="Calibri"/>
                  <a:cs typeface="Calibri"/>
                </a:rPr>
                <a:t>3%</a:t>
              </a:r>
              <a:endParaRPr lang="Calibri" altLang="Calibri" sz="800" dirty="0"/>
            </a:p>
          </p:txBody>
        </p:sp>
      </p:grpSp>
      <p:sp>
        <p:nvSpPr>
          <p:cNvPr id="24" name="textbox 24"/>
          <p:cNvSpPr/>
          <p:nvPr/>
        </p:nvSpPr>
        <p:spPr>
          <a:xfrm>
            <a:off x="1394020" y="7515225"/>
            <a:ext cx="1017269" cy="64579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1406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4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DFG&lt;60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ml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/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min</a:t>
            </a:r>
            <a:endParaRPr lang="Calibri" altLang="Calibri" sz="800" dirty="0"/>
          </a:p>
          <a:p>
            <a:pPr marL="12700" algn="l" rtl="0" eaLnBrk="0">
              <a:lnSpc>
                <a:spcPct val="212000"/>
              </a:lnSpc>
              <a:spcBef>
                <a:spcPts val="7"/>
              </a:spcBef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Rétino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pathie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diab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é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tique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Maculop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athie</a:t>
            </a:r>
            <a:endParaRPr lang="Calibri" altLang="Calibri" sz="800" dirty="0"/>
          </a:p>
        </p:txBody>
      </p:sp>
      <p:sp>
        <p:nvSpPr>
          <p:cNvPr id="25" name="textbox 25"/>
          <p:cNvSpPr/>
          <p:nvPr/>
        </p:nvSpPr>
        <p:spPr>
          <a:xfrm>
            <a:off x="6135115" y="6058535"/>
            <a:ext cx="608330" cy="9874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29000"/>
              </a:lnSpc>
              <a:tabLst/>
            </a:pPr>
            <a:endParaRPr lang="Arial" altLang="Arial" sz="100" dirty="0"/>
          </a:p>
          <a:p>
            <a:pPr marL="70285" algn="l" rtl="0" eaLnBrk="0">
              <a:lnSpc>
                <a:spcPct val="77000"/>
              </a:lnSpc>
              <a:tabLst>
                <a:tab pos="102870" algn="l"/>
              </a:tabLst>
            </a:pP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	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Métfor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mine</a:t>
            </a:r>
            <a:endParaRPr lang="Calibri" altLang="Calibri" sz="800" dirty="0"/>
          </a:p>
          <a:p>
            <a:pPr algn="l" rtl="0" eaLnBrk="0">
              <a:lnSpc>
                <a:spcPct val="192000"/>
              </a:lnSpc>
              <a:tabLst/>
            </a:pPr>
            <a:endParaRPr lang="Arial" altLang="Arial" sz="1000" dirty="0"/>
          </a:p>
          <a:p>
            <a:pPr marL="70285" algn="l" rtl="0" eaLnBrk="0">
              <a:lnSpc>
                <a:spcPct val="77000"/>
              </a:lnSpc>
              <a:spcBef>
                <a:spcPts val="250"/>
              </a:spcBef>
              <a:tabLst>
                <a:tab pos="97789" algn="l"/>
              </a:tabLst>
            </a:pP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	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Su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lfamide</a:t>
            </a:r>
            <a:endParaRPr lang="Calibri" altLang="Calibri" sz="800" dirty="0"/>
          </a:p>
          <a:p>
            <a:pPr algn="l" rtl="0" eaLnBrk="0">
              <a:lnSpc>
                <a:spcPct val="192000"/>
              </a:lnSpc>
              <a:tabLst/>
            </a:pPr>
            <a:endParaRPr lang="Arial" altLang="Arial" sz="1000" dirty="0"/>
          </a:p>
          <a:p>
            <a:pPr algn="l" rtl="0" eaLnBrk="0">
              <a:lnSpc>
                <a:spcPct val="102000"/>
              </a:lnSpc>
              <a:tabLst/>
            </a:pPr>
            <a:endParaRPr lang="Arial" altLang="Arial" sz="200" dirty="0"/>
          </a:p>
          <a:p>
            <a:pPr marL="72135" algn="l" rtl="0" eaLnBrk="0">
              <a:lnSpc>
                <a:spcPct val="77000"/>
              </a:lnSpc>
              <a:spcBef>
                <a:spcPts val="2"/>
              </a:spcBef>
              <a:tabLst>
                <a:tab pos="102870" algn="l"/>
              </a:tabLst>
            </a:pP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	</a:t>
            </a: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Insuli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ne</a:t>
            </a:r>
            <a:endParaRPr lang="Calibri" altLang="Calibri" sz="800" dirty="0"/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1600000">
            <a:off x="6147815" y="6925056"/>
            <a:ext cx="59435" cy="59435"/>
          </a:xfrm>
          <a:prstGeom prst="rect">
            <a:avLst/>
          </a:prstGeom>
        </p:spPr>
      </p:pic>
      <p:sp>
        <p:nvSpPr>
          <p:cNvPr id="27" name="path"/>
          <p:cNvSpPr/>
          <p:nvPr/>
        </p:nvSpPr>
        <p:spPr>
          <a:xfrm>
            <a:off x="6149594" y="6508697"/>
            <a:ext cx="55807" cy="55806"/>
          </a:xfrm>
          <a:custGeom>
            <a:avLst/>
            <a:gdLst/>
            <a:ahLst/>
            <a:cxnLst/>
            <a:rect l="0" t="0" r="0" b="0"/>
            <a:pathLst>
              <a:path w="87" h="87">
                <a:moveTo>
                  <a:pt x="0" y="87"/>
                </a:moveTo>
                <a:lnTo>
                  <a:pt x="87" y="87"/>
                </a:lnTo>
                <a:lnTo>
                  <a:pt x="87" y="0"/>
                </a:lnTo>
                <a:lnTo>
                  <a:pt x="0" y="0"/>
                </a:lnTo>
                <a:lnTo>
                  <a:pt x="0" y="87"/>
                </a:lnTo>
                <a:close/>
              </a:path>
            </a:pathLst>
          </a:custGeom>
          <a:solidFill>
            <a:srgbClr val="ED7D31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8" name="path"/>
          <p:cNvSpPr/>
          <p:nvPr/>
        </p:nvSpPr>
        <p:spPr>
          <a:xfrm>
            <a:off x="6149594" y="6090738"/>
            <a:ext cx="55807" cy="55807"/>
          </a:xfrm>
          <a:custGeom>
            <a:avLst/>
            <a:gdLst/>
            <a:ahLst/>
            <a:cxnLst/>
            <a:rect l="0" t="0" r="0" b="0"/>
            <a:pathLst>
              <a:path w="87" h="87">
                <a:moveTo>
                  <a:pt x="0" y="87"/>
                </a:moveTo>
                <a:lnTo>
                  <a:pt x="87" y="87"/>
                </a:lnTo>
                <a:lnTo>
                  <a:pt x="87" y="0"/>
                </a:lnTo>
                <a:lnTo>
                  <a:pt x="0" y="0"/>
                </a:lnTo>
                <a:lnTo>
                  <a:pt x="0" y="87"/>
                </a:lnTo>
                <a:close/>
              </a:path>
            </a:pathLst>
          </a:custGeom>
          <a:solidFill>
            <a:srgbClr val="5B9BD5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9" name="picture 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1600000">
            <a:off x="155384" y="5486527"/>
            <a:ext cx="2113851" cy="220472"/>
          </a:xfrm>
          <a:prstGeom prst="rect">
            <a:avLst/>
          </a:prstGeom>
        </p:spPr>
      </p:pic>
      <p:graphicFrame>
        <p:nvGraphicFramePr>
          <p:cNvPr id="30" name="table 30"/>
          <p:cNvGraphicFramePr>
            <a:graphicFrameLocks noGrp="1"/>
          </p:cNvGraphicFramePr>
          <p:nvPr/>
        </p:nvGraphicFramePr>
        <p:xfrm>
          <a:off x="152209" y="5483352"/>
          <a:ext cx="2119629" cy="226695"/>
        </p:xfrm>
        <a:graphic>
          <a:graphicData uri="http://schemas.openxmlformats.org/drawingml/2006/table">
            <a:tbl>
              <a:tblPr/>
              <a:tblGrid>
                <a:gridCol w="2119629"/>
              </a:tblGrid>
              <a:tr h="22034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22087" algn="l" rtl="0" eaLnBrk="0">
                        <a:lnSpc>
                          <a:spcPts val="733"/>
                        </a:lnSpc>
                        <a:tabLst/>
                      </a:pP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Figure</a:t>
                      </a:r>
                      <a:r>
                        <a:rPr sz="600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1:</a:t>
                      </a:r>
                      <a:r>
                        <a:rPr sz="600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Facteurs</a:t>
                      </a:r>
                      <a:r>
                        <a:rPr sz="600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de</a:t>
                      </a:r>
                      <a:r>
                        <a:rPr sz="600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risque</a:t>
                      </a:r>
                      <a:r>
                        <a:rPr sz="600" spc="2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cardio</a:t>
                      </a:r>
                      <a:r>
                        <a:rPr sz="600" spc="2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vasculaires</a:t>
                      </a:r>
                      <a:endParaRPr lang="Calibri" altLang="Calibri" sz="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1" name="picture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1600000">
            <a:off x="2810636" y="5475986"/>
            <a:ext cx="1921383" cy="231013"/>
          </a:xfrm>
          <a:prstGeom prst="rect">
            <a:avLst/>
          </a:prstGeom>
        </p:spPr>
      </p:pic>
      <p:graphicFrame>
        <p:nvGraphicFramePr>
          <p:cNvPr id="32" name="table 32"/>
          <p:cNvGraphicFramePr>
            <a:graphicFrameLocks noGrp="1"/>
          </p:cNvGraphicFramePr>
          <p:nvPr/>
        </p:nvGraphicFramePr>
        <p:xfrm>
          <a:off x="2807461" y="5472811"/>
          <a:ext cx="1927225" cy="236854"/>
        </p:xfrm>
        <a:graphic>
          <a:graphicData uri="http://schemas.openxmlformats.org/drawingml/2006/table">
            <a:tbl>
              <a:tblPr/>
              <a:tblGrid>
                <a:gridCol w="1927225"/>
              </a:tblGrid>
              <a:tr h="2305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30762" algn="l" rtl="0" eaLnBrk="0">
                        <a:lnSpc>
                          <a:spcPts val="733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Figure</a:t>
                      </a:r>
                      <a:r>
                        <a:rPr sz="600" spc="3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3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2:</a:t>
                      </a:r>
                      <a:r>
                        <a:rPr sz="600" spc="3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Traitements</a:t>
                      </a:r>
                      <a:r>
                        <a:rPr sz="600" spc="30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antihypertenseurs</a:t>
                      </a:r>
                      <a:endParaRPr lang="Calibri" altLang="Calibri" sz="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3" name="picture 3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 rot="21600000">
            <a:off x="6306820" y="13"/>
            <a:ext cx="525894" cy="839837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 rot="21600000">
            <a:off x="1524000" y="7152513"/>
            <a:ext cx="1672082" cy="231140"/>
          </a:xfrm>
          <a:prstGeom prst="rect">
            <a:avLst/>
          </a:prstGeom>
        </p:spPr>
      </p:pic>
      <p:graphicFrame>
        <p:nvGraphicFramePr>
          <p:cNvPr id="35" name="table 35"/>
          <p:cNvGraphicFramePr>
            <a:graphicFrameLocks noGrp="1"/>
          </p:cNvGraphicFramePr>
          <p:nvPr/>
        </p:nvGraphicFramePr>
        <p:xfrm>
          <a:off x="1520825" y="7149338"/>
          <a:ext cx="1678304" cy="237490"/>
        </p:xfrm>
        <a:graphic>
          <a:graphicData uri="http://schemas.openxmlformats.org/drawingml/2006/table">
            <a:tbl>
              <a:tblPr/>
              <a:tblGrid>
                <a:gridCol w="1678304"/>
              </a:tblGrid>
              <a:tr h="23114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6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214426" algn="l" rtl="0" eaLnBrk="0">
                        <a:lnSpc>
                          <a:spcPct val="88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Figure</a:t>
                      </a:r>
                      <a:r>
                        <a:rPr sz="60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4:Complications</a:t>
                      </a:r>
                      <a:r>
                        <a:rPr sz="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micro</a:t>
                      </a:r>
                      <a:r>
                        <a:rPr sz="60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vasculaire</a:t>
                      </a:r>
                      <a:endParaRPr lang="Calibri" altLang="Calibri" sz="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6" name="picture 3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21600000">
            <a:off x="4949317" y="5475986"/>
            <a:ext cx="1620519" cy="231013"/>
          </a:xfrm>
          <a:prstGeom prst="rect">
            <a:avLst/>
          </a:prstGeom>
        </p:spPr>
      </p:pic>
      <p:graphicFrame>
        <p:nvGraphicFramePr>
          <p:cNvPr id="37" name="table 37"/>
          <p:cNvGraphicFramePr>
            <a:graphicFrameLocks noGrp="1"/>
          </p:cNvGraphicFramePr>
          <p:nvPr/>
        </p:nvGraphicFramePr>
        <p:xfrm>
          <a:off x="4946142" y="5472811"/>
          <a:ext cx="1626234" cy="236854"/>
        </p:xfrm>
        <a:graphic>
          <a:graphicData uri="http://schemas.openxmlformats.org/drawingml/2006/table">
            <a:tbl>
              <a:tblPr/>
              <a:tblGrid>
                <a:gridCol w="1626234"/>
              </a:tblGrid>
              <a:tr h="2305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129669" algn="l" rtl="0" eaLnBrk="0">
                        <a:lnSpc>
                          <a:spcPts val="733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Figure</a:t>
                      </a:r>
                      <a:r>
                        <a:rPr sz="600" spc="2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2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3:</a:t>
                      </a:r>
                      <a:r>
                        <a:rPr sz="600" spc="2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Traitements</a:t>
                      </a:r>
                      <a:r>
                        <a:rPr sz="600" spc="25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antidiab</a:t>
                      </a:r>
                      <a:r>
                        <a:rPr sz="600" b="1" spc="2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é</a:t>
                      </a:r>
                      <a:r>
                        <a:rPr sz="600" b="1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tiques</a:t>
                      </a:r>
                      <a:endParaRPr lang="Calibri" altLang="Calibri" sz="600" dirty="0"/>
                    </a:p>
                  </a:txBody>
                  <a:tcPr marL="0" marR="0" marT="0" marB="0" vert="horz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8" name="picture 38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21600000">
            <a:off x="9942" y="13"/>
            <a:ext cx="459206" cy="839837"/>
          </a:xfrm>
          <a:prstGeom prst="rect">
            <a:avLst/>
          </a:prstGeom>
        </p:spPr>
      </p:pic>
      <p:sp>
        <p:nvSpPr>
          <p:cNvPr id="39" name="textbox 39"/>
          <p:cNvSpPr/>
          <p:nvPr/>
        </p:nvSpPr>
        <p:spPr>
          <a:xfrm>
            <a:off x="131470" y="10903407"/>
            <a:ext cx="2032000" cy="1873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19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8000"/>
              </a:lnSpc>
              <a:tabLst/>
            </a:pPr>
            <a:r>
              <a:rPr sz="1200" b="1" i="1" spc="-1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7.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Références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bibliographiques</a:t>
            </a:r>
            <a:endParaRPr lang="Calibri" altLang="Calibri" sz="1200" dirty="0"/>
          </a:p>
        </p:txBody>
      </p:sp>
      <p:pic>
        <p:nvPicPr>
          <p:cNvPr id="40" name="picture 4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 rot="21600000">
            <a:off x="216204" y="6808469"/>
            <a:ext cx="523976" cy="385952"/>
          </a:xfrm>
          <a:prstGeom prst="rect">
            <a:avLst/>
          </a:prstGeom>
        </p:spPr>
      </p:pic>
      <p:sp>
        <p:nvSpPr>
          <p:cNvPr id="41" name="textbox 41"/>
          <p:cNvSpPr/>
          <p:nvPr/>
        </p:nvSpPr>
        <p:spPr>
          <a:xfrm>
            <a:off x="154635" y="1761870"/>
            <a:ext cx="1113155" cy="21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74"/>
              </a:lnSpc>
              <a:tabLst/>
            </a:pPr>
            <a:r>
              <a:rPr sz="1200" b="1" i="1" spc="3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1.</a:t>
            </a:r>
            <a:r>
              <a:rPr sz="1200" spc="3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Introduction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sp>
        <p:nvSpPr>
          <p:cNvPr id="42" name="textbox 42"/>
          <p:cNvSpPr/>
          <p:nvPr/>
        </p:nvSpPr>
        <p:spPr>
          <a:xfrm>
            <a:off x="184048" y="9816211"/>
            <a:ext cx="1068069" cy="21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74"/>
              </a:lnSpc>
              <a:tabLst/>
            </a:pP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6.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</a:t>
            </a:r>
            <a:r>
              <a:rPr sz="1200" spc="1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Conclusions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sp>
        <p:nvSpPr>
          <p:cNvPr id="43" name="textbox 43"/>
          <p:cNvSpPr/>
          <p:nvPr/>
        </p:nvSpPr>
        <p:spPr>
          <a:xfrm>
            <a:off x="151282" y="8030337"/>
            <a:ext cx="988694" cy="21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74"/>
              </a:lnSpc>
              <a:tabLst/>
            </a:pP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5.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Discussion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1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sp>
        <p:nvSpPr>
          <p:cNvPr id="44" name="textbox 44"/>
          <p:cNvSpPr/>
          <p:nvPr/>
        </p:nvSpPr>
        <p:spPr>
          <a:xfrm>
            <a:off x="121869" y="3067939"/>
            <a:ext cx="967105" cy="21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74"/>
              </a:lnSpc>
              <a:tabLst/>
            </a:pP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3.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M</a:t>
            </a: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é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thodes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sp>
        <p:nvSpPr>
          <p:cNvPr id="45" name="textbox 45"/>
          <p:cNvSpPr/>
          <p:nvPr/>
        </p:nvSpPr>
        <p:spPr>
          <a:xfrm>
            <a:off x="145338" y="4756785"/>
            <a:ext cx="912494" cy="2127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74"/>
              </a:lnSpc>
              <a:tabLst/>
            </a:pP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4.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Résultats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sp>
        <p:nvSpPr>
          <p:cNvPr id="46" name="textbox 46"/>
          <p:cNvSpPr/>
          <p:nvPr/>
        </p:nvSpPr>
        <p:spPr>
          <a:xfrm>
            <a:off x="150215" y="2540254"/>
            <a:ext cx="887730" cy="18732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9197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8000"/>
              </a:lnSpc>
              <a:tabLst/>
            </a:pPr>
            <a:r>
              <a:rPr sz="1200" b="1" i="1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2.</a:t>
            </a:r>
            <a:r>
              <a:rPr sz="1200" spc="2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 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Objectifs</a:t>
            </a:r>
            <a:r>
              <a:rPr sz="1200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 </a:t>
            </a:r>
            <a:r>
              <a:rPr sz="1200" b="1" i="1" spc="0" dirty="0">
                <a:solidFill>
                  <a:srgbClr val="C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:</a:t>
            </a:r>
            <a:endParaRPr lang="Calibri" altLang="Calibri" sz="1200" dirty="0"/>
          </a:p>
        </p:txBody>
      </p:sp>
      <p:pic>
        <p:nvPicPr>
          <p:cNvPr id="47" name="picture 4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 rot="21600000">
            <a:off x="2186177" y="6795769"/>
            <a:ext cx="230758" cy="245236"/>
          </a:xfrm>
          <a:prstGeom prst="rect">
            <a:avLst/>
          </a:prstGeom>
        </p:spPr>
      </p:pic>
      <p:pic>
        <p:nvPicPr>
          <p:cNvPr id="48" name="picture 4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21600000">
            <a:off x="1500505" y="6812915"/>
            <a:ext cx="241681" cy="231140"/>
          </a:xfrm>
          <a:prstGeom prst="rect">
            <a:avLst/>
          </a:prstGeom>
        </p:spPr>
      </p:pic>
      <p:sp>
        <p:nvSpPr>
          <p:cNvPr id="49" name="textbox 49"/>
          <p:cNvSpPr/>
          <p:nvPr/>
        </p:nvSpPr>
        <p:spPr>
          <a:xfrm>
            <a:off x="4166810" y="7131431"/>
            <a:ext cx="494665" cy="1339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905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9000"/>
              </a:lnSpc>
              <a:tabLst/>
            </a:pPr>
            <a:r>
              <a:rPr sz="800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Diurétiqu</a:t>
            </a:r>
            <a:r>
              <a:rPr sz="800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es</a:t>
            </a:r>
            <a:endParaRPr lang="Calibri" altLang="Calibri" sz="800" dirty="0"/>
          </a:p>
        </p:txBody>
      </p:sp>
      <p:pic>
        <p:nvPicPr>
          <p:cNvPr id="50" name="picture 50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 rot="21600000">
            <a:off x="1892172" y="6796405"/>
            <a:ext cx="190500" cy="206501"/>
          </a:xfrm>
          <a:prstGeom prst="rect">
            <a:avLst/>
          </a:prstGeom>
        </p:spPr>
      </p:pic>
      <p:pic>
        <p:nvPicPr>
          <p:cNvPr id="51" name="picture 5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rot="21600000">
            <a:off x="922261" y="6807835"/>
            <a:ext cx="158889" cy="142875"/>
          </a:xfrm>
          <a:prstGeom prst="rect">
            <a:avLst/>
          </a:prstGeom>
        </p:spPr>
      </p:pic>
      <p:pic>
        <p:nvPicPr>
          <p:cNvPr id="52" name="picture 5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 rot="21600000">
            <a:off x="1295527" y="6808216"/>
            <a:ext cx="116585" cy="116966"/>
          </a:xfrm>
          <a:prstGeom prst="rect">
            <a:avLst/>
          </a:prstGeom>
        </p:spPr>
      </p:pic>
      <p:sp>
        <p:nvSpPr>
          <p:cNvPr id="53" name="textbox 53"/>
          <p:cNvSpPr/>
          <p:nvPr/>
        </p:nvSpPr>
        <p:spPr>
          <a:xfrm>
            <a:off x="5719544" y="6436131"/>
            <a:ext cx="198754" cy="1162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864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59</a:t>
            </a:r>
            <a:r>
              <a:rPr sz="800" b="1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%</a:t>
            </a:r>
            <a:endParaRPr lang="Calibri" altLang="Calibri" sz="800" dirty="0"/>
          </a:p>
        </p:txBody>
      </p:sp>
      <p:sp>
        <p:nvSpPr>
          <p:cNvPr id="54" name="textbox 54"/>
          <p:cNvSpPr/>
          <p:nvPr/>
        </p:nvSpPr>
        <p:spPr>
          <a:xfrm>
            <a:off x="3285856" y="6653175"/>
            <a:ext cx="196214" cy="1162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864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12%</a:t>
            </a:r>
            <a:endParaRPr lang="Calibri" altLang="Calibri" sz="800" dirty="0"/>
          </a:p>
        </p:txBody>
      </p:sp>
      <p:sp>
        <p:nvSpPr>
          <p:cNvPr id="55" name="textbox 55"/>
          <p:cNvSpPr/>
          <p:nvPr/>
        </p:nvSpPr>
        <p:spPr>
          <a:xfrm>
            <a:off x="3358149" y="6357773"/>
            <a:ext cx="148589" cy="1162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864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8</a:t>
            </a:r>
            <a:r>
              <a:rPr sz="800" b="1" spc="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%</a:t>
            </a:r>
            <a:endParaRPr lang="Calibri" altLang="Calibri" sz="800" dirty="0"/>
          </a:p>
        </p:txBody>
      </p:sp>
      <p:sp>
        <p:nvSpPr>
          <p:cNvPr id="56" name="textbox 56"/>
          <p:cNvSpPr/>
          <p:nvPr/>
        </p:nvSpPr>
        <p:spPr>
          <a:xfrm>
            <a:off x="1706875" y="6561100"/>
            <a:ext cx="147954" cy="1162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864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6%</a:t>
            </a:r>
            <a:endParaRPr lang="Calibri" altLang="Calibri" sz="800" dirty="0"/>
          </a:p>
        </p:txBody>
      </p:sp>
      <p:sp>
        <p:nvSpPr>
          <p:cNvPr id="57" name="textbox 57"/>
          <p:cNvSpPr/>
          <p:nvPr/>
        </p:nvSpPr>
        <p:spPr>
          <a:xfrm>
            <a:off x="2042740" y="6601612"/>
            <a:ext cx="147320" cy="11620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5864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74000"/>
              </a:lnSpc>
              <a:tabLst/>
            </a:pPr>
            <a:r>
              <a:rPr sz="800" b="1" spc="-10" dirty="0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2%</a:t>
            </a:r>
            <a:endParaRPr lang="Calibri" altLang="Calibri" sz="800" dirty="0"/>
          </a:p>
        </p:txBody>
      </p:sp>
      <p:sp>
        <p:nvSpPr>
          <p:cNvPr id="58" name="rect"/>
          <p:cNvSpPr/>
          <p:nvPr/>
        </p:nvSpPr>
        <p:spPr>
          <a:xfrm>
            <a:off x="4090923" y="6197291"/>
            <a:ext cx="55807" cy="55807"/>
          </a:xfrm>
          <a:prstGeom prst="rect">
            <a:avLst/>
          </a:prstGeom>
          <a:solidFill>
            <a:srgbClr val="ED7D31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9" name="rect"/>
          <p:cNvSpPr/>
          <p:nvPr/>
        </p:nvSpPr>
        <p:spPr>
          <a:xfrm>
            <a:off x="4090923" y="5875219"/>
            <a:ext cx="55807" cy="55807"/>
          </a:xfrm>
          <a:prstGeom prst="rect">
            <a:avLst/>
          </a:prstGeom>
          <a:solidFill>
            <a:srgbClr val="5B9BD5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0" name="rect"/>
          <p:cNvSpPr/>
          <p:nvPr/>
        </p:nvSpPr>
        <p:spPr>
          <a:xfrm>
            <a:off x="4090923" y="7163508"/>
            <a:ext cx="55807" cy="55806"/>
          </a:xfrm>
          <a:prstGeom prst="rect">
            <a:avLst/>
          </a:prstGeom>
          <a:solidFill>
            <a:srgbClr val="4472C4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1" name="rect"/>
          <p:cNvSpPr/>
          <p:nvPr/>
        </p:nvSpPr>
        <p:spPr>
          <a:xfrm>
            <a:off x="4090923" y="6841436"/>
            <a:ext cx="55807" cy="55806"/>
          </a:xfrm>
          <a:prstGeom prst="rect">
            <a:avLst/>
          </a:prstGeom>
          <a:solidFill>
            <a:srgbClr val="FFC000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2" name="rect"/>
          <p:cNvSpPr/>
          <p:nvPr/>
        </p:nvSpPr>
        <p:spPr>
          <a:xfrm>
            <a:off x="4090923" y="6519364"/>
            <a:ext cx="55807" cy="55806"/>
          </a:xfrm>
          <a:prstGeom prst="rect">
            <a:avLst/>
          </a:prstGeom>
          <a:solidFill>
            <a:srgbClr val="A5A5A5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3" name="rect"/>
          <p:cNvSpPr/>
          <p:nvPr/>
        </p:nvSpPr>
        <p:spPr>
          <a:xfrm>
            <a:off x="1318768" y="7547049"/>
            <a:ext cx="55806" cy="55806"/>
          </a:xfrm>
          <a:prstGeom prst="rect">
            <a:avLst/>
          </a:prstGeom>
          <a:solidFill>
            <a:srgbClr val="FFFFFF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4" name="rect"/>
          <p:cNvSpPr/>
          <p:nvPr/>
        </p:nvSpPr>
        <p:spPr>
          <a:xfrm>
            <a:off x="1318768" y="7802826"/>
            <a:ext cx="55806" cy="55806"/>
          </a:xfrm>
          <a:prstGeom prst="rect">
            <a:avLst/>
          </a:prstGeom>
          <a:solidFill>
            <a:srgbClr val="FFFFFF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5" name="rect"/>
          <p:cNvSpPr/>
          <p:nvPr/>
        </p:nvSpPr>
        <p:spPr>
          <a:xfrm>
            <a:off x="1318768" y="8058604"/>
            <a:ext cx="55806" cy="55806"/>
          </a:xfrm>
          <a:prstGeom prst="rect">
            <a:avLst/>
          </a:prstGeom>
          <a:solidFill>
            <a:srgbClr val="FFFFFF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E94486CC-9CD1-11EB-B3E1-52540006F7B4}" pid="2" name="CRO">
    <vt:lpwstr>wqlLaW5nc29mdCBQREYgdG8gV1BTIDgw</vt:lpwstr>
  </op:property>
  <op:property fmtid="{E94486CC-9CD1-11EB-B3E1-52540006F7B4}" pid="3" name="Created">
    <vt:filetime>2022-09-28T20:53:49</vt:filetime>
  </op:property>
</op:Properties>
</file>