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40538" cy="11522075"/>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29">
          <p15:clr>
            <a:srgbClr val="A4A3A4"/>
          </p15:clr>
        </p15:guide>
        <p15:guide id="2" pos="21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2" d="100"/>
          <a:sy n="112" d="100"/>
        </p:scale>
        <p:origin x="-960" y="4830"/>
      </p:cViewPr>
      <p:guideLst>
        <p:guide orient="horz" pos="3629"/>
        <p:guide pos="215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 Id="rId4" Type="http://schemas.openxmlformats.org/officeDocument/2006/relationships/viewProps" Target="viewProps.xml" /></Relationships>
</file>

<file path=ppt/charts/_rels/chart1.xml.rels><?xml version="1.0" encoding="UTF-8" standalone="yes"?>
<Relationships xmlns="http://schemas.openxmlformats.org/package/2006/relationships"><Relationship Id="rId1" Type="http://schemas.openxmlformats.org/officeDocument/2006/relationships/oleObject" Target="Graphique%20dans%20Microsoft%20Office%20PowerPoint" TargetMode="Externa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t>
            </a:r>
          </a:p>
        </c:rich>
      </c:tx>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7.2082789267813127E-2"/>
          <c:y val="0.18910807394854162"/>
          <c:w val="0.64391945807102013"/>
          <c:h val="0.71171926611387371"/>
        </c:manualLayout>
      </c:layout>
      <c:pie3DChart>
        <c:varyColors val="1"/>
        <c:ser>
          <c:idx val="2"/>
          <c:order val="2"/>
          <c:tx>
            <c:strRef>
              <c:f>Feuil1!$B$1</c:f>
              <c:strCache>
                <c:ptCount val="1"/>
                <c:pt idx="0">
                  <c:v>Pourcentage </c:v>
                </c:pt>
              </c:strCache>
            </c:strRef>
          </c:tx>
          <c:dLbls>
            <c:dLbl>
              <c:idx val="0"/>
              <c:layout>
                <c:manualLayout>
                  <c:x val="-0.16577031574284376"/>
                  <c:y val="5.7874970592445431E-2"/>
                </c:manualLayout>
              </c:layout>
              <c:tx>
                <c:rich>
                  <a:bodyPr/>
                  <a:lstStyle/>
                  <a:p>
                    <a:r>
                      <a:rPr lang="en-US" sz="1600" b="1" dirty="0">
                        <a:solidFill>
                          <a:schemeClr val="tx1"/>
                        </a:solidFill>
                      </a:rPr>
                      <a:t> 33%</a:t>
                    </a:r>
                  </a:p>
                </c:rich>
              </c:tx>
              <c:showLegendKey val="0"/>
              <c:showVal val="0"/>
              <c:showCatName val="0"/>
              <c:showSerName val="0"/>
              <c:showPercent val="1"/>
              <c:showBubbleSize val="0"/>
              <c:extLst>
                <c:ext xmlns:c15="http://schemas.microsoft.com/office/drawing/2012/chart" uri="{CE6537A1-D6FC-4f65-9D91-7224C49458BB}">
                  <c15:showDataLabelsRange val="0"/>
                </c:ext>
              </c:extLst>
            </c:dLbl>
            <c:dLbl>
              <c:idx val="1"/>
              <c:layout>
                <c:manualLayout>
                  <c:x val="-0.14285600792924188"/>
                  <c:y val="-0.22200366934032709"/>
                </c:manualLayout>
              </c:layout>
              <c:tx>
                <c:rich>
                  <a:bodyPr/>
                  <a:lstStyle/>
                  <a:p>
                    <a:r>
                      <a:rPr lang="en-US" sz="1600" b="1" dirty="0"/>
                      <a:t> 17</a:t>
                    </a:r>
                    <a:r>
                      <a:rPr lang="en-US" sz="1600" dirty="0"/>
                      <a:t>%</a:t>
                    </a:r>
                  </a:p>
                </c:rich>
              </c:tx>
              <c:showLegendKey val="0"/>
              <c:showVal val="0"/>
              <c:showCatName val="0"/>
              <c:showSerName val="0"/>
              <c:showPercent val="1"/>
              <c:showBubbleSize val="0"/>
              <c:extLst>
                <c:ext xmlns:c15="http://schemas.microsoft.com/office/drawing/2012/chart" uri="{CE6537A1-D6FC-4f65-9D91-7224C49458BB}">
                  <c15:showDataLabelsRange val="0"/>
                </c:ext>
              </c:extLst>
            </c:dLbl>
            <c:dLbl>
              <c:idx val="2"/>
              <c:layout>
                <c:manualLayout>
                  <c:x val="0.19916102951761341"/>
                  <c:y val="-8.7998918072923524E-2"/>
                </c:manualLayout>
              </c:layout>
              <c:tx>
                <c:rich>
                  <a:bodyPr/>
                  <a:lstStyle/>
                  <a:p>
                    <a:r>
                      <a:rPr lang="en-US" sz="1600" b="1" baseline="0" dirty="0"/>
                      <a:t> </a:t>
                    </a:r>
                  </a:p>
                  <a:p>
                    <a:r>
                      <a:rPr lang="en-US" sz="1600" b="1" dirty="0"/>
                      <a:t>50%</a:t>
                    </a:r>
                  </a:p>
                </c:rich>
              </c:tx>
              <c:showLegendKey val="0"/>
              <c:showVal val="0"/>
              <c:showCatName val="0"/>
              <c:showSerName val="0"/>
              <c:showPercent val="1"/>
              <c:showBubbleSize val="0"/>
              <c:extLst>
                <c:ext xmlns:c15="http://schemas.microsoft.com/office/drawing/2012/chart" uri="{CE6537A1-D6FC-4f65-9D91-7224C49458BB}">
                  <c15:showDataLabelsRange val="0"/>
                </c:ext>
              </c:extLst>
            </c:dLbl>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cat>
            <c:strRef>
              <c:f>Feuil1!$A$2:$A$4</c:f>
              <c:strCache>
                <c:ptCount val="3"/>
                <c:pt idx="0">
                  <c:v>F, léger </c:v>
                </c:pt>
                <c:pt idx="1">
                  <c:v>F,modéré</c:v>
                </c:pt>
                <c:pt idx="2">
                  <c:v>F,sévère</c:v>
                </c:pt>
              </c:strCache>
            </c:strRef>
          </c:cat>
          <c:val>
            <c:numRef>
              <c:f>Feuil1!$B$2:$B$4</c:f>
              <c:numCache>
                <c:formatCode>0%</c:formatCode>
                <c:ptCount val="3"/>
                <c:pt idx="0">
                  <c:v>0.3300000000000004</c:v>
                </c:pt>
                <c:pt idx="1">
                  <c:v>0.17</c:v>
                </c:pt>
                <c:pt idx="2">
                  <c:v>0.5</c:v>
                </c:pt>
              </c:numCache>
            </c:numRef>
          </c:val>
          <c:extLst>
            <c:ext xmlns:c16="http://schemas.microsoft.com/office/drawing/2014/chart" uri="{C3380CC4-5D6E-409C-BE32-E72D297353CC}">
              <c16:uniqueId val="{00000000-13AD-3648-AA71-1209195050B4}"/>
            </c:ext>
          </c:extLst>
        </c:ser>
        <c:ser>
          <c:idx val="0"/>
          <c:order val="0"/>
          <c:tx>
            <c:strRef>
              <c:f>Feuil1!$A$1</c:f>
              <c:strCache>
                <c:ptCount val="1"/>
                <c:pt idx="0">
                  <c:v> La sévérité</c:v>
                </c:pt>
              </c:strCache>
            </c:strRef>
          </c:tx>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val>
            <c:numRef>
              <c:f>Feuil1!$A$2:$A$4</c:f>
              <c:numCache>
                <c:formatCode>General</c:formatCode>
                <c:ptCount val="3"/>
                <c:pt idx="0">
                  <c:v>0</c:v>
                </c:pt>
                <c:pt idx="1">
                  <c:v>0</c:v>
                </c:pt>
                <c:pt idx="2">
                  <c:v>0</c:v>
                </c:pt>
              </c:numCache>
            </c:numRef>
          </c:val>
          <c:extLst>
            <c:ext xmlns:c16="http://schemas.microsoft.com/office/drawing/2014/chart" uri="{C3380CC4-5D6E-409C-BE32-E72D297353CC}">
              <c16:uniqueId val="{00000001-13AD-3648-AA71-1209195050B4}"/>
            </c:ext>
          </c:extLst>
        </c:ser>
        <c:ser>
          <c:idx val="1"/>
          <c:order val="1"/>
          <c:tx>
            <c:strRef>
              <c:f>Feuil1!$B$1</c:f>
              <c:strCache>
                <c:ptCount val="1"/>
                <c:pt idx="0">
                  <c:v>Pourcentage </c:v>
                </c:pt>
              </c:strCache>
            </c:strRef>
          </c:tx>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val>
            <c:numRef>
              <c:f>Feuil1!$B$2:$B$4</c:f>
              <c:numCache>
                <c:formatCode>0%</c:formatCode>
                <c:ptCount val="3"/>
                <c:pt idx="0">
                  <c:v>0.3300000000000004</c:v>
                </c:pt>
                <c:pt idx="1">
                  <c:v>0.17</c:v>
                </c:pt>
                <c:pt idx="2">
                  <c:v>0.5</c:v>
                </c:pt>
              </c:numCache>
            </c:numRef>
          </c:val>
          <c:extLst>
            <c:ext xmlns:c16="http://schemas.microsoft.com/office/drawing/2014/chart" uri="{C3380CC4-5D6E-409C-BE32-E72D297353CC}">
              <c16:uniqueId val="{00000002-13AD-3648-AA71-1209195050B4}"/>
            </c:ext>
          </c:extLst>
        </c:ser>
        <c:dLbls>
          <c:showLegendKey val="0"/>
          <c:showVal val="0"/>
          <c:showCatName val="0"/>
          <c:showSerName val="0"/>
          <c:showPercent val="1"/>
          <c:showBubbleSize val="0"/>
          <c:showLeaderLines val="0"/>
        </c:dLbls>
      </c:pie3DChart>
    </c:plotArea>
    <c:legend>
      <c:legendPos val="r"/>
      <c:layout>
        <c:manualLayout>
          <c:xMode val="edge"/>
          <c:yMode val="edge"/>
          <c:x val="0.67258927298002791"/>
          <c:y val="0.3296878412049612"/>
          <c:w val="0.30558758383437806"/>
          <c:h val="0.59210672191270719"/>
        </c:manualLayout>
      </c:layout>
      <c:overlay val="0"/>
      <c:txPr>
        <a:bodyPr/>
        <a:lstStyle/>
        <a:p>
          <a:pPr>
            <a:defRPr sz="1400"/>
          </a:pPr>
          <a:endParaRPr lang="fr-FR"/>
        </a:p>
      </c:txPr>
    </c:legend>
    <c:plotVisOnly val="1"/>
    <c:dispBlanksAs val="gap"/>
    <c:showDLblsOverMax val="0"/>
  </c:chart>
  <c:txPr>
    <a:bodyPr/>
    <a:lstStyle/>
    <a:p>
      <a:pPr>
        <a:defRPr sz="1800"/>
      </a:pPr>
      <a:endParaRPr lang="fr-F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3041" y="3579312"/>
            <a:ext cx="5814457" cy="2469778"/>
          </a:xfrm>
        </p:spPr>
        <p:txBody>
          <a:bodyPr/>
          <a:lstStyle/>
          <a:p>
            <a:r>
              <a:rPr lang="fr-FR"/>
              <a:t>Cliquez pour modifier le style du titre</a:t>
            </a:r>
          </a:p>
        </p:txBody>
      </p:sp>
      <p:sp>
        <p:nvSpPr>
          <p:cNvPr id="3" name="Sous-titre 2"/>
          <p:cNvSpPr>
            <a:spLocks noGrp="1"/>
          </p:cNvSpPr>
          <p:nvPr>
            <p:ph type="subTitle" idx="1"/>
          </p:nvPr>
        </p:nvSpPr>
        <p:spPr>
          <a:xfrm>
            <a:off x="1026081" y="6529176"/>
            <a:ext cx="4788377" cy="29445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11230" y="776141"/>
            <a:ext cx="1150778" cy="16514974"/>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55333" y="776141"/>
            <a:ext cx="3341888" cy="1651497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0356" y="7404001"/>
            <a:ext cx="5814457" cy="228841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0356" y="4883548"/>
            <a:ext cx="5814457" cy="252045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255333" y="4518147"/>
            <a:ext cx="2245739" cy="127729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15081" y="4518147"/>
            <a:ext cx="2246927" cy="127729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027" y="461417"/>
            <a:ext cx="6156484" cy="1920346"/>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027" y="2579132"/>
            <a:ext cx="3022426" cy="10748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027" y="3653991"/>
            <a:ext cx="3022426" cy="663853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74899" y="2579132"/>
            <a:ext cx="3023613" cy="10748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74899" y="3653991"/>
            <a:ext cx="3023613" cy="663853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027" y="458749"/>
            <a:ext cx="2250490" cy="1952352"/>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74460" y="458750"/>
            <a:ext cx="3824051" cy="98337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027" y="2411102"/>
            <a:ext cx="2250490" cy="78814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0793" y="8065453"/>
            <a:ext cx="4104323" cy="95217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0793" y="1029519"/>
            <a:ext cx="4104323" cy="69132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0793" y="9017625"/>
            <a:ext cx="4104323" cy="1352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C1FDD0A-4A70-4419-9230-07A5A21C9554}" type="datetimeFigureOut">
              <a:rPr lang="fr-FR" smtClean="0"/>
              <a:pPr/>
              <a:t>13/09/2022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BB73C3-624B-4633-983B-640F746D0AC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027" y="461417"/>
            <a:ext cx="6156484" cy="1920346"/>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027" y="2688485"/>
            <a:ext cx="6156484" cy="760403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027" y="10679257"/>
            <a:ext cx="1596126" cy="613444"/>
          </a:xfrm>
          <a:prstGeom prst="rect">
            <a:avLst/>
          </a:prstGeom>
        </p:spPr>
        <p:txBody>
          <a:bodyPr vert="horz" lIns="91440" tIns="45720" rIns="91440" bIns="45720" rtlCol="0" anchor="ctr"/>
          <a:lstStyle>
            <a:lvl1pPr algn="l">
              <a:defRPr sz="1200">
                <a:solidFill>
                  <a:schemeClr val="tx1">
                    <a:tint val="75000"/>
                  </a:schemeClr>
                </a:solidFill>
              </a:defRPr>
            </a:lvl1pPr>
          </a:lstStyle>
          <a:p>
            <a:fld id="{0C1FDD0A-4A70-4419-9230-07A5A21C9554}" type="datetimeFigureOut">
              <a:rPr lang="fr-FR" smtClean="0"/>
              <a:pPr/>
              <a:t>13/09/2022</a:t>
            </a:fld>
            <a:endParaRPr lang="fr-FR"/>
          </a:p>
        </p:txBody>
      </p:sp>
      <p:sp>
        <p:nvSpPr>
          <p:cNvPr id="5" name="Espace réservé du pied de page 4"/>
          <p:cNvSpPr>
            <a:spLocks noGrp="1"/>
          </p:cNvSpPr>
          <p:nvPr>
            <p:ph type="ftr" sz="quarter" idx="3"/>
          </p:nvPr>
        </p:nvSpPr>
        <p:spPr>
          <a:xfrm>
            <a:off x="2337184" y="10679257"/>
            <a:ext cx="2166170" cy="6134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02385" y="10679257"/>
            <a:ext cx="1596126" cy="613444"/>
          </a:xfrm>
          <a:prstGeom prst="rect">
            <a:avLst/>
          </a:prstGeom>
        </p:spPr>
        <p:txBody>
          <a:bodyPr vert="horz" lIns="91440" tIns="45720" rIns="91440" bIns="45720" rtlCol="0" anchor="ctr"/>
          <a:lstStyle>
            <a:lvl1pPr algn="r">
              <a:defRPr sz="1200">
                <a:solidFill>
                  <a:schemeClr val="tx1">
                    <a:tint val="75000"/>
                  </a:schemeClr>
                </a:solidFill>
              </a:defRPr>
            </a:lvl1pPr>
          </a:lstStyle>
          <a:p>
            <a:fld id="{68BB73C3-624B-4633-983B-640F746D0AC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1.xml" /><Relationship Id="rId5" Type="http://schemas.openxmlformats.org/officeDocument/2006/relationships/chart" Target="../charts/chart1.xml" /><Relationship Id="rId4"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27A88EB-1AD7-4019-8DEB-AC8308D0A6FA}"/>
              </a:ext>
            </a:extLst>
          </p:cNvPr>
          <p:cNvPicPr>
            <a:picLocks noChangeAspect="1"/>
          </p:cNvPicPr>
          <p:nvPr/>
        </p:nvPicPr>
        <p:blipFill>
          <a:blip r:embed="rId2" cstate="print"/>
          <a:stretch>
            <a:fillRect/>
          </a:stretch>
        </p:blipFill>
        <p:spPr>
          <a:xfrm>
            <a:off x="0" y="0"/>
            <a:ext cx="714380" cy="626308"/>
          </a:xfrm>
          <a:prstGeom prst="rect">
            <a:avLst/>
          </a:prstGeom>
        </p:spPr>
      </p:pic>
      <p:sp>
        <p:nvSpPr>
          <p:cNvPr id="5" name="ZoneTexte 4">
            <a:extLst>
              <a:ext uri="{FF2B5EF4-FFF2-40B4-BE49-F238E27FC236}">
                <a16:creationId xmlns:a16="http://schemas.microsoft.com/office/drawing/2014/main" id="{0A371B45-84A5-48F6-80C5-EA282A2374F8}"/>
              </a:ext>
            </a:extLst>
          </p:cNvPr>
          <p:cNvSpPr txBox="1"/>
          <p:nvPr/>
        </p:nvSpPr>
        <p:spPr>
          <a:xfrm>
            <a:off x="991377" y="-1"/>
            <a:ext cx="4357718" cy="60016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sz="1100" b="1" dirty="0">
                <a:solidFill>
                  <a:schemeClr val="tx1">
                    <a:lumMod val="85000"/>
                    <a:lumOff val="15000"/>
                  </a:schemeClr>
                </a:solidFill>
              </a:rPr>
              <a:t>Université </a:t>
            </a:r>
            <a:r>
              <a:rPr lang="fr-FR" sz="1100" b="1" dirty="0" err="1">
                <a:solidFill>
                  <a:schemeClr val="tx1">
                    <a:lumMod val="85000"/>
                    <a:lumOff val="15000"/>
                  </a:schemeClr>
                </a:solidFill>
              </a:rPr>
              <a:t>Aboubekr</a:t>
            </a:r>
            <a:r>
              <a:rPr lang="fr-FR" sz="1100" b="1" dirty="0">
                <a:solidFill>
                  <a:schemeClr val="tx1">
                    <a:lumMod val="85000"/>
                    <a:lumOff val="15000"/>
                  </a:schemeClr>
                </a:solidFill>
              </a:rPr>
              <a:t> </a:t>
            </a:r>
            <a:r>
              <a:rPr lang="fr-FR" sz="1100" b="1" dirty="0" err="1">
                <a:solidFill>
                  <a:schemeClr val="tx1">
                    <a:lumMod val="85000"/>
                    <a:lumOff val="15000"/>
                  </a:schemeClr>
                </a:solidFill>
              </a:rPr>
              <a:t>Belkaid</a:t>
            </a:r>
            <a:r>
              <a:rPr lang="fr-FR" sz="1100" b="1" dirty="0">
                <a:solidFill>
                  <a:schemeClr val="tx1">
                    <a:lumMod val="85000"/>
                    <a:lumOff val="15000"/>
                  </a:schemeClr>
                </a:solidFill>
              </a:rPr>
              <a:t> Tlemcen</a:t>
            </a:r>
          </a:p>
          <a:p>
            <a:pPr algn="ctr"/>
            <a:r>
              <a:rPr lang="fr-FR" sz="1100" b="1" dirty="0">
                <a:solidFill>
                  <a:schemeClr val="tx1">
                    <a:lumMod val="85000"/>
                    <a:lumOff val="15000"/>
                  </a:schemeClr>
                </a:solidFill>
              </a:rPr>
              <a:t>CHU </a:t>
            </a:r>
            <a:r>
              <a:rPr lang="fr-FR" sz="1100" b="1" dirty="0" err="1">
                <a:solidFill>
                  <a:schemeClr val="tx1">
                    <a:lumMod val="85000"/>
                    <a:lumOff val="15000"/>
                  </a:schemeClr>
                </a:solidFill>
              </a:rPr>
              <a:t>Tidjani</a:t>
            </a:r>
            <a:r>
              <a:rPr lang="fr-FR" sz="1100" b="1" dirty="0">
                <a:solidFill>
                  <a:schemeClr val="tx1">
                    <a:lumMod val="85000"/>
                    <a:lumOff val="15000"/>
                  </a:schemeClr>
                </a:solidFill>
              </a:rPr>
              <a:t> Damerdji, Service de Médecine Interne </a:t>
            </a:r>
          </a:p>
          <a:p>
            <a:pPr algn="ctr"/>
            <a:r>
              <a:rPr lang="fr-FR" sz="1100" b="1" dirty="0">
                <a:solidFill>
                  <a:schemeClr val="tx1">
                    <a:lumMod val="85000"/>
                    <a:lumOff val="15000"/>
                  </a:schemeClr>
                </a:solidFill>
              </a:rPr>
              <a:t>Laboratoire de recherche sur le diabète </a:t>
            </a:r>
          </a:p>
        </p:txBody>
      </p:sp>
      <p:pic>
        <p:nvPicPr>
          <p:cNvPr id="8" name="Image 7">
            <a:extLst>
              <a:ext uri="{FF2B5EF4-FFF2-40B4-BE49-F238E27FC236}">
                <a16:creationId xmlns:a16="http://schemas.microsoft.com/office/drawing/2014/main" id="{A4AEE54E-9977-42A4-A6E8-3936E14D31E4}"/>
              </a:ext>
            </a:extLst>
          </p:cNvPr>
          <p:cNvPicPr>
            <a:picLocks noChangeAspect="1"/>
          </p:cNvPicPr>
          <p:nvPr/>
        </p:nvPicPr>
        <p:blipFill>
          <a:blip r:embed="rId3" cstate="print"/>
          <a:stretch>
            <a:fillRect/>
          </a:stretch>
        </p:blipFill>
        <p:spPr>
          <a:xfrm>
            <a:off x="5563408" y="0"/>
            <a:ext cx="1277129" cy="546063"/>
          </a:xfrm>
          <a:prstGeom prst="rect">
            <a:avLst/>
          </a:prstGeom>
        </p:spPr>
      </p:pic>
      <p:sp>
        <p:nvSpPr>
          <p:cNvPr id="9" name="ZoneTexte 8">
            <a:extLst>
              <a:ext uri="{FF2B5EF4-FFF2-40B4-BE49-F238E27FC236}">
                <a16:creationId xmlns:a16="http://schemas.microsoft.com/office/drawing/2014/main" id="{F8265669-817C-4495-B6BD-6FE9193D2149}"/>
              </a:ext>
            </a:extLst>
          </p:cNvPr>
          <p:cNvSpPr txBox="1"/>
          <p:nvPr/>
        </p:nvSpPr>
        <p:spPr>
          <a:xfrm>
            <a:off x="634187" y="546063"/>
            <a:ext cx="5643602" cy="461665"/>
          </a:xfrm>
          <a:prstGeom prst="rect">
            <a:avLst/>
          </a:prstGeom>
          <a:solidFill>
            <a:schemeClr val="accent5">
              <a:lumMod val="40000"/>
              <a:lumOff val="60000"/>
            </a:schemeClr>
          </a:solidFill>
        </p:spPr>
        <p:txBody>
          <a:bodyPr wrap="square" rtlCol="0">
            <a:spAutoFit/>
          </a:bodyPr>
          <a:lstStyle/>
          <a:p>
            <a:r>
              <a:rPr lang="fr-FR" sz="1200" b="1" dirty="0">
                <a:solidFill>
                  <a:srgbClr val="002060"/>
                </a:solidFill>
              </a:rPr>
              <a:t>           la prévalence de l’atteinte pulmonaire au cours de la sclérodermie systémique </a:t>
            </a:r>
          </a:p>
          <a:p>
            <a:r>
              <a:rPr lang="fr-FR" sz="1200" b="1" dirty="0">
                <a:solidFill>
                  <a:srgbClr val="002060"/>
                </a:solidFill>
              </a:rPr>
              <a:t>                                               Dr D. MILOUD SIFI , Pr A. LOUNICI</a:t>
            </a:r>
            <a:endParaRPr lang="fr-FR" sz="1200" dirty="0">
              <a:solidFill>
                <a:srgbClr val="002060"/>
              </a:solidFill>
            </a:endParaRPr>
          </a:p>
        </p:txBody>
      </p:sp>
      <p:sp>
        <p:nvSpPr>
          <p:cNvPr id="11266" name="Rectangle 2"/>
          <p:cNvSpPr>
            <a:spLocks noChangeArrowheads="1"/>
          </p:cNvSpPr>
          <p:nvPr/>
        </p:nvSpPr>
        <p:spPr bwMode="auto">
          <a:xfrm>
            <a:off x="0" y="974691"/>
            <a:ext cx="6840538" cy="6463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a:ln>
                  <a:noFill/>
                </a:ln>
                <a:solidFill>
                  <a:srgbClr val="C00000"/>
                </a:solidFill>
                <a:effectLst/>
                <a:latin typeface="Calibri" pitchFamily="34" charset="0"/>
                <a:ea typeface="Times New Roman" pitchFamily="18" charset="0"/>
                <a:cs typeface="Helvetica" charset="0"/>
              </a:rPr>
              <a:t>Introduction</a:t>
            </a:r>
            <a:r>
              <a:rPr kumimoji="0" lang="fr-FR" sz="1200" b="0" i="0" u="none" strike="noStrike" cap="none" normalizeH="0" dirty="0">
                <a:ln>
                  <a:noFill/>
                </a:ln>
                <a:solidFill>
                  <a:srgbClr val="333333"/>
                </a:solidFill>
                <a:effectLst/>
                <a:latin typeface="Calibri" pitchFamily="34" charset="0"/>
                <a:ea typeface="Times New Roman" pitchFamily="18" charset="0"/>
                <a:cs typeface="Helvetica" charset="0"/>
              </a:rPr>
              <a:t> : </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La pneumopathie infiltrante diffuse (PID) est une complication relativement fréquente de la sclérodermie systémique, son évolution est très variable et difficile à prévoir et sa prévalence conditionne le pronostic vital de la maladie.</a:t>
            </a:r>
            <a:endParaRPr kumimoji="0" lang="fr-FR" sz="1200" b="0" i="0" u="none" strike="noStrike" cap="none" normalizeH="0" baseline="0" dirty="0">
              <a:ln>
                <a:noFill/>
              </a:ln>
              <a:solidFill>
                <a:schemeClr val="tx1"/>
              </a:solidFill>
              <a:effectLst/>
              <a:latin typeface="Arial" pitchFamily="34" charset="0"/>
              <a:cs typeface="Arial" pitchFamily="34" charset="0"/>
            </a:endParaRPr>
          </a:p>
        </p:txBody>
      </p:sp>
      <p:sp>
        <p:nvSpPr>
          <p:cNvPr id="11267" name="Rectangle 3"/>
          <p:cNvSpPr>
            <a:spLocks noChangeArrowheads="1"/>
          </p:cNvSpPr>
          <p:nvPr/>
        </p:nvSpPr>
        <p:spPr bwMode="auto">
          <a:xfrm>
            <a:off x="0" y="2760641"/>
            <a:ext cx="3420269" cy="30469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a:ln>
                  <a:noFill/>
                </a:ln>
                <a:solidFill>
                  <a:srgbClr val="C00000"/>
                </a:solidFill>
                <a:effectLst/>
                <a:latin typeface="Calibri" pitchFamily="34" charset="0"/>
                <a:ea typeface="Times New Roman" pitchFamily="18" charset="0"/>
                <a:cs typeface="Helvetica" charset="0"/>
              </a:rPr>
              <a:t>Matériels et Méthodes:</a:t>
            </a:r>
            <a:endParaRPr kumimoji="0" lang="fr-FR" sz="1200" b="0" i="0" u="none" strike="noStrike" cap="none" normalizeH="0" baseline="0" dirty="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C'est une étude rétrospective incluant 16 cas de sclérodermie systémique suivi au service de médecine interne CHU Tlemcen sur une période de 08 ans, le diagnostic de la sclérodermie a été retenu selon </a:t>
            </a:r>
            <a:r>
              <a:rPr kumimoji="0" lang="fr-FR" sz="1200" b="1" i="0" u="none" strike="noStrike" cap="none" normalizeH="0" baseline="0" dirty="0">
                <a:ln>
                  <a:noFill/>
                </a:ln>
                <a:solidFill>
                  <a:srgbClr val="00B050"/>
                </a:solidFill>
                <a:effectLst/>
                <a:latin typeface="Calibri" pitchFamily="34" charset="0"/>
                <a:ea typeface="Times New Roman" pitchFamily="18" charset="0"/>
                <a:cs typeface="Helvetica" charset="0"/>
              </a:rPr>
              <a:t>les</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a:t>
            </a:r>
            <a:r>
              <a:rPr kumimoji="0" lang="fr-FR" sz="1200" b="1" i="0" u="none" strike="noStrike" cap="none" normalizeH="0" baseline="0" dirty="0">
                <a:ln>
                  <a:noFill/>
                </a:ln>
                <a:solidFill>
                  <a:srgbClr val="00B050"/>
                </a:solidFill>
                <a:effectLst/>
                <a:latin typeface="Calibri" pitchFamily="34" charset="0"/>
                <a:ea typeface="Times New Roman" pitchFamily="18" charset="0"/>
                <a:cs typeface="Helvetica" charset="0"/>
              </a:rPr>
              <a:t>critères de l' ACR/EULAR 2013 </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Epaississement cutané des doigts des 2 mains s’étendant en amant des MCP, lésions des bouts des doigts , télangiectasie, anomalies à la capillaroscopie , HTAP et /ou PID , phénomène de Raynaud , auto </a:t>
            </a:r>
            <a:r>
              <a:rPr kumimoji="0" lang="fr-FR" sz="1200" b="0" i="0" u="none" strike="noStrike" cap="none" normalizeH="0" baseline="0" dirty="0" err="1">
                <a:ln>
                  <a:noFill/>
                </a:ln>
                <a:solidFill>
                  <a:srgbClr val="333333"/>
                </a:solidFill>
                <a:effectLst/>
                <a:latin typeface="Calibri" pitchFamily="34" charset="0"/>
                <a:ea typeface="Times New Roman" pitchFamily="18" charset="0"/>
                <a:cs typeface="Helvetica" charset="0"/>
              </a:rPr>
              <a:t>Ac</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associé à la sclérodermie systémique. L'atteinte pulmonaire à été évalué cliniquement par la recherche d’une dyspnée, d'une toux ou des anomalies à l’auscultation pulmonaire avec un test de la marche de 06 min, et complété par des examens paracliniques (TTX, TDM et EFR)</a:t>
            </a:r>
            <a:endParaRPr kumimoji="0" lang="fr-FR" sz="1200" b="0" i="0" u="none" strike="noStrike" cap="none" normalizeH="0" baseline="0" dirty="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3420269" y="1617633"/>
            <a:ext cx="3420268" cy="5112000"/>
          </a:xfrm>
          <a:prstGeom prst="rect">
            <a:avLst/>
          </a:prstGeom>
          <a:solidFill>
            <a:schemeClr val="tx2">
              <a:lumMod val="20000"/>
              <a:lumOff val="80000"/>
            </a:schemeClr>
          </a:solidFill>
          <a:ln w="9525">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sz="1400" b="1" dirty="0">
              <a:solidFill>
                <a:srgbClr val="C00000"/>
              </a:solidFill>
              <a:latin typeface="Calibri" pitchFamily="34" charset="0"/>
              <a:ea typeface="Times New Roman" pitchFamily="18" charset="0"/>
              <a:cs typeface="Helvetica"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1" i="0" u="none" strike="noStrike" cap="none" normalizeH="0" baseline="0" dirty="0">
              <a:ln>
                <a:noFill/>
              </a:ln>
              <a:solidFill>
                <a:srgbClr val="C00000"/>
              </a:solidFill>
              <a:effectLst/>
              <a:latin typeface="Calibri" pitchFamily="34" charset="0"/>
              <a:ea typeface="Times New Roman" pitchFamily="18" charset="0"/>
              <a:cs typeface="Helvetica"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fr-FR" sz="1400" b="1" dirty="0">
              <a:solidFill>
                <a:srgbClr val="C00000"/>
              </a:solidFill>
              <a:latin typeface="Calibri" pitchFamily="34" charset="0"/>
              <a:ea typeface="Times New Roman" pitchFamily="18" charset="0"/>
              <a:cs typeface="Helvetica"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rgbClr val="C00000"/>
                </a:solidFill>
                <a:effectLst/>
                <a:latin typeface="Calibri" pitchFamily="34" charset="0"/>
                <a:ea typeface="Times New Roman" pitchFamily="18" charset="0"/>
                <a:cs typeface="Helvetica" charset="0"/>
              </a:rPr>
              <a:t>Résultats: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600" b="0" i="0" u="none" strike="noStrike" cap="none" normalizeH="0" baseline="0" dirty="0">
              <a:ln>
                <a:noFill/>
              </a:ln>
              <a:solidFill>
                <a:srgbClr val="C00000"/>
              </a:solidFill>
              <a:effectLst/>
              <a:latin typeface="Arial" pitchFamily="34" charset="0"/>
              <a:cs typeface="Arial" pitchFamily="34" charset="0"/>
            </a:endParaRPr>
          </a:p>
          <a:p>
            <a:pPr lvl="0" eaLnBrk="0" fontAlgn="base" hangingPunct="0">
              <a:spcBef>
                <a:spcPct val="0"/>
              </a:spcBef>
              <a:spcAft>
                <a:spcPct val="0"/>
              </a:spcAft>
            </a:pP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Il s’agissait de 16 femmes, l’âge moyen au début de la maladie était 50.68 ans avec des extrémités allant de 27 à 71 ans, le délai moyen de diagnostic était de 24.5 mois, l’atteinte pulmonaire était objectivée chez 13 patientes </a:t>
            </a:r>
            <a:r>
              <a:rPr kumimoji="0" lang="fr-FR" sz="1200" b="0" i="0" u="none" strike="noStrike" cap="none" normalizeH="0" baseline="0" dirty="0">
                <a:ln>
                  <a:noFill/>
                </a:ln>
                <a:solidFill>
                  <a:srgbClr val="C00000"/>
                </a:solidFill>
                <a:effectLst/>
                <a:latin typeface="Calibri" pitchFamily="34" charset="0"/>
                <a:ea typeface="Times New Roman" pitchFamily="18" charset="0"/>
                <a:cs typeface="Helvetica" charset="0"/>
              </a:rPr>
              <a:t>(</a:t>
            </a:r>
            <a:r>
              <a:rPr lang="fr-FR" sz="1200" b="1" dirty="0">
                <a:solidFill>
                  <a:srgbClr val="C00000"/>
                </a:solidFill>
                <a:latin typeface="Calibri" pitchFamily="34" charset="0"/>
                <a:ea typeface="Times New Roman" pitchFamily="18" charset="0"/>
                <a:cs typeface="Helvetica" charset="0"/>
              </a:rPr>
              <a:t>81.25%), </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dont 5 (38.46%) étaient au stade de fibrose pulmonaire, l’atteinte pulmonaire était révélée par une </a:t>
            </a:r>
            <a:r>
              <a:rPr kumimoji="0" lang="fr-FR" sz="1200" b="1" i="0" u="none" strike="noStrike" cap="none" normalizeH="0" baseline="0" dirty="0">
                <a:ln>
                  <a:noFill/>
                </a:ln>
                <a:solidFill>
                  <a:srgbClr val="C00000"/>
                </a:solidFill>
                <a:effectLst/>
                <a:latin typeface="Calibri" pitchFamily="34" charset="0"/>
                <a:ea typeface="Times New Roman" pitchFamily="18" charset="0"/>
                <a:cs typeface="Helvetica" charset="0"/>
              </a:rPr>
              <a:t>dyspnée d’effort</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dans 10 cas (62.5%) associée à une </a:t>
            </a:r>
            <a:r>
              <a:rPr kumimoji="0" lang="fr-FR" sz="1200" b="1" i="0" u="none" strike="noStrike" cap="none" normalizeH="0" baseline="0" dirty="0">
                <a:ln>
                  <a:noFill/>
                </a:ln>
                <a:solidFill>
                  <a:srgbClr val="C00000"/>
                </a:solidFill>
                <a:effectLst/>
                <a:latin typeface="Calibri" pitchFamily="34" charset="0"/>
                <a:ea typeface="Times New Roman" pitchFamily="18" charset="0"/>
                <a:cs typeface="Helvetica" charset="0"/>
              </a:rPr>
              <a:t>toux sèche</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dans 6 cas (37.5%). L’examen physique objectivait des </a:t>
            </a:r>
            <a:r>
              <a:rPr kumimoji="0" lang="fr-FR" sz="1200" b="1" i="0" u="none" strike="noStrike" cap="none" normalizeH="0" baseline="0" dirty="0">
                <a:ln>
                  <a:noFill/>
                </a:ln>
                <a:solidFill>
                  <a:srgbClr val="C00000"/>
                </a:solidFill>
                <a:effectLst/>
                <a:latin typeface="Calibri" pitchFamily="34" charset="0"/>
                <a:ea typeface="Times New Roman" pitchFamily="18" charset="0"/>
                <a:cs typeface="Helvetica" charset="0"/>
              </a:rPr>
              <a:t>râles crépitant</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dans 5 cas (31.25%). La radiographie thoracique à été pratiqué chez toutes les patientes, elle montrait un syndrome interstitiel dans 6 cas (37.5), EFR pratiqué chez 12 patientes révélait un syndrome interstitiel </a:t>
            </a:r>
            <a:r>
              <a:rPr kumimoji="0" lang="fr-FR" sz="1200" b="1" i="0" u="none" strike="noStrike" cap="none" normalizeH="0" baseline="0" dirty="0">
                <a:ln>
                  <a:noFill/>
                </a:ln>
                <a:solidFill>
                  <a:srgbClr val="333333"/>
                </a:solidFill>
                <a:effectLst/>
                <a:latin typeface="Calibri" pitchFamily="34" charset="0"/>
                <a:ea typeface="Times New Roman" pitchFamily="18" charset="0"/>
                <a:cs typeface="Helvetica" charset="0"/>
              </a:rPr>
              <a:t>léger( n=4)</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 </a:t>
            </a:r>
            <a:r>
              <a:rPr kumimoji="0" lang="fr-FR" sz="1200" b="1" i="0" u="none" strike="noStrike" cap="none" normalizeH="0" baseline="0" dirty="0">
                <a:ln>
                  <a:noFill/>
                </a:ln>
                <a:solidFill>
                  <a:srgbClr val="333333"/>
                </a:solidFill>
                <a:effectLst/>
                <a:latin typeface="Calibri" pitchFamily="34" charset="0"/>
                <a:ea typeface="Times New Roman" pitchFamily="18" charset="0"/>
                <a:cs typeface="Helvetica" charset="0"/>
              </a:rPr>
              <a:t>modéré (n=2)</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a:t>
            </a:r>
            <a:r>
              <a:rPr kumimoji="0" lang="fr-FR" sz="1200" b="1" i="0" u="none" strike="noStrike" cap="none" normalizeH="0" baseline="0" dirty="0">
                <a:ln>
                  <a:noFill/>
                </a:ln>
                <a:solidFill>
                  <a:srgbClr val="333333"/>
                </a:solidFill>
                <a:effectLst/>
                <a:latin typeface="Calibri" pitchFamily="34" charset="0"/>
                <a:ea typeface="Times New Roman" pitchFamily="18" charset="0"/>
                <a:cs typeface="Helvetica" charset="0"/>
              </a:rPr>
              <a:t>sévère (n=6)</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 le scanner thoracique confirmait la pneumopathie interstitielle diffuse, il montrait : un aspect en verre dépoli (n=4), micronodules pulmonaires (n=2), rayon de miel fibrose (n=7). L’échographie cardiaque objectivait une HTAP dans 3 cas associé au PID. 04 patientes avaient bénéficiés de cures mensuelles de cyclophosphamide. L’évolution était marquée par une stabilisation des lésions dans 10 cas, une aggravation dans 02 cas et un </a:t>
            </a:r>
            <a:r>
              <a:rPr kumimoji="0" lang="fr-FR" sz="1200" b="0" i="0" u="none" strike="noStrike" cap="none" normalizeH="0" baseline="0" dirty="0" err="1">
                <a:ln>
                  <a:noFill/>
                </a:ln>
                <a:solidFill>
                  <a:srgbClr val="333333"/>
                </a:solidFill>
                <a:effectLst/>
                <a:latin typeface="Calibri" pitchFamily="34" charset="0"/>
                <a:ea typeface="Times New Roman" pitchFamily="18" charset="0"/>
                <a:cs typeface="Helvetica" charset="0"/>
              </a:rPr>
              <a:t>décés</a:t>
            </a:r>
            <a:r>
              <a:rPr kumimoji="0" lang="fr-FR" sz="1200" b="0" i="0" u="none" strike="noStrike" cap="none" normalizeH="0" baseline="0" dirty="0">
                <a:ln>
                  <a:noFill/>
                </a:ln>
                <a:solidFill>
                  <a:srgbClr val="333333"/>
                </a:solidFill>
                <a:effectLst/>
                <a:latin typeface="Calibri" pitchFamily="34" charset="0"/>
                <a:ea typeface="Times New Roman" pitchFamily="18" charset="0"/>
                <a:cs typeface="Helvetica"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fr-FR" sz="1400" b="0" i="0" u="none" strike="noStrike" cap="none" normalizeH="0" baseline="0" dirty="0">
                <a:ln>
                  <a:noFill/>
                </a:ln>
                <a:solidFill>
                  <a:srgbClr val="333333"/>
                </a:solidFill>
                <a:effectLst/>
                <a:latin typeface="Calibri" pitchFamily="34" charset="0"/>
                <a:ea typeface="Times New Roman" pitchFamily="18" charset="0"/>
                <a:cs typeface="Helvetica" charset="0"/>
              </a:rPr>
            </a:br>
            <a:br>
              <a:rPr kumimoji="0" lang="fr-FR" sz="1400" b="0" i="0" u="none" strike="noStrike" cap="none" normalizeH="0" baseline="0" dirty="0">
                <a:ln>
                  <a:noFill/>
                </a:ln>
                <a:solidFill>
                  <a:srgbClr val="333333"/>
                </a:solidFill>
                <a:effectLst/>
                <a:latin typeface="Calibri" pitchFamily="34" charset="0"/>
                <a:ea typeface="Times New Roman" pitchFamily="18" charset="0"/>
                <a:cs typeface="Helvetica" charset="0"/>
              </a:rPr>
            </a:b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1270" name="Rectangle 6"/>
          <p:cNvSpPr>
            <a:spLocks noChangeArrowheads="1"/>
          </p:cNvSpPr>
          <p:nvPr/>
        </p:nvSpPr>
        <p:spPr bwMode="auto">
          <a:xfrm>
            <a:off x="3420269" y="8189929"/>
            <a:ext cx="3420268" cy="2492990"/>
          </a:xfrm>
          <a:prstGeom prst="rect">
            <a:avLst/>
          </a:prstGeom>
          <a:solidFill>
            <a:schemeClr val="accent1">
              <a:lumMod val="60000"/>
              <a:lumOff val="40000"/>
            </a:schemeClr>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a:ln>
                  <a:noFill/>
                </a:ln>
                <a:solidFill>
                  <a:srgbClr val="C00000"/>
                </a:solidFill>
                <a:effectLst>
                  <a:outerShdw blurRad="38100" dist="38100" dir="2700000" algn="tl">
                    <a:srgbClr val="000000">
                      <a:alpha val="43137"/>
                    </a:srgbClr>
                  </a:outerShdw>
                </a:effectLst>
                <a:latin typeface="Calibri" pitchFamily="34" charset="0"/>
                <a:ea typeface="Times New Roman" pitchFamily="18" charset="0"/>
                <a:cs typeface="Helvetica" charset="0"/>
              </a:rPr>
              <a:t>Discussion :</a:t>
            </a:r>
          </a:p>
          <a:p>
            <a:pPr fontAlgn="base">
              <a:spcBef>
                <a:spcPct val="0"/>
              </a:spcBef>
              <a:spcAft>
                <a:spcPct val="0"/>
              </a:spcAft>
            </a:pP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 la pneumopathie infiltrante diffuse est une complication  qui</a:t>
            </a:r>
            <a:r>
              <a:rPr lang="fr-FR" sz="1200" dirty="0">
                <a:solidFill>
                  <a:srgbClr val="333333"/>
                </a:solidFill>
                <a:latin typeface="Calibri" pitchFamily="34" charset="0"/>
                <a:ea typeface="Times New Roman" pitchFamily="18" charset="0"/>
                <a:cs typeface="Helvetica" charset="0"/>
              </a:rPr>
              <a:t> peut affecter les poumons à des degrés variables et confère généralement un pronostic plus sombre dans les cas plus grave, elle est plus </a:t>
            </a: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fréquente au cours de la sclérodermie systémique  avec une</a:t>
            </a:r>
            <a:r>
              <a:rPr kumimoji="0" lang="fr-FR" sz="1200" i="0" u="none" strike="noStrike" cap="none" normalizeH="0" dirty="0">
                <a:ln>
                  <a:noFill/>
                </a:ln>
                <a:solidFill>
                  <a:srgbClr val="333333"/>
                </a:solidFill>
                <a:latin typeface="Calibri" pitchFamily="34" charset="0"/>
                <a:ea typeface="Times New Roman" pitchFamily="18" charset="0"/>
                <a:cs typeface="Helvetica" charset="0"/>
              </a:rPr>
              <a:t> </a:t>
            </a: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prévalence  de </a:t>
            </a:r>
            <a:r>
              <a:rPr kumimoji="0" lang="fr-FR" sz="1200" b="1" i="0" u="none" strike="noStrike" cap="none" normalizeH="0" baseline="0" dirty="0">
                <a:ln>
                  <a:noFill/>
                </a:ln>
                <a:solidFill>
                  <a:srgbClr val="C00000"/>
                </a:solidFill>
                <a:latin typeface="Calibri" pitchFamily="34" charset="0"/>
                <a:ea typeface="Times New Roman" pitchFamily="18" charset="0"/>
                <a:cs typeface="Helvetica" charset="0"/>
              </a:rPr>
              <a:t>80%</a:t>
            </a: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  dans</a:t>
            </a:r>
            <a:r>
              <a:rPr kumimoji="0" lang="fr-FR" sz="1200" i="0" u="none" strike="noStrike" cap="none" normalizeH="0" dirty="0">
                <a:ln>
                  <a:noFill/>
                </a:ln>
                <a:solidFill>
                  <a:srgbClr val="333333"/>
                </a:solidFill>
                <a:latin typeface="Calibri" pitchFamily="34" charset="0"/>
                <a:ea typeface="Times New Roman" pitchFamily="18" charset="0"/>
                <a:cs typeface="Helvetica" charset="0"/>
              </a:rPr>
              <a:t> notre étude, résultat qui est relativement concordante avec d’autres études </a:t>
            </a:r>
            <a:r>
              <a:rPr lang="fr-FR" sz="1200" dirty="0">
                <a:solidFill>
                  <a:srgbClr val="333333"/>
                </a:solidFill>
                <a:latin typeface="Calibri"/>
                <a:ea typeface="Times New Roman" pitchFamily="18" charset="0"/>
                <a:cs typeface="Helvetica" charset="0"/>
              </a:rPr>
              <a:t>ou</a:t>
            </a:r>
            <a:r>
              <a:rPr kumimoji="0" lang="fr-FR" sz="1200" i="0" u="none" strike="noStrike" cap="none" normalizeH="0" dirty="0">
                <a:ln>
                  <a:noFill/>
                </a:ln>
                <a:solidFill>
                  <a:srgbClr val="333333"/>
                </a:solidFill>
                <a:latin typeface="Calibri" pitchFamily="34" charset="0"/>
                <a:ea typeface="Times New Roman" pitchFamily="18" charset="0"/>
                <a:cs typeface="Helvetica" charset="0"/>
              </a:rPr>
              <a:t> la prévalence </a:t>
            </a: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varie de 16 à 100% des cas en fonction des séries </a:t>
            </a:r>
            <a:r>
              <a:rPr lang="fr-FR" sz="1200" dirty="0">
                <a:solidFill>
                  <a:srgbClr val="333333"/>
                </a:solidFill>
                <a:latin typeface="Calibri" pitchFamily="34" charset="0"/>
                <a:ea typeface="Times New Roman" pitchFamily="18" charset="0"/>
                <a:cs typeface="Helvetica" charset="0"/>
              </a:rPr>
              <a:t>, </a:t>
            </a:r>
            <a:r>
              <a:rPr kumimoji="0" lang="fr-FR" sz="1200" i="0" u="none" strike="noStrike" cap="none" normalizeH="0" baseline="0" dirty="0">
                <a:ln>
                  <a:noFill/>
                </a:ln>
                <a:solidFill>
                  <a:srgbClr val="333333"/>
                </a:solidFill>
                <a:latin typeface="Calibri" pitchFamily="34" charset="0"/>
                <a:ea typeface="Times New Roman" pitchFamily="18" charset="0"/>
                <a:cs typeface="Helvetica" charset="0"/>
              </a:rPr>
              <a:t>cette variabilité est due aux moyens de diagnostic différents (radio-thorax, et/ou EFR et /ou TDM thoracique utilisé pour la mettre en évidence).</a:t>
            </a:r>
          </a:p>
        </p:txBody>
      </p:sp>
      <p:sp>
        <p:nvSpPr>
          <p:cNvPr id="20" name="ZoneTexte 19"/>
          <p:cNvSpPr txBox="1"/>
          <p:nvPr/>
        </p:nvSpPr>
        <p:spPr>
          <a:xfrm>
            <a:off x="0" y="9261499"/>
            <a:ext cx="3420269" cy="1938992"/>
          </a:xfrm>
          <a:prstGeom prst="rect">
            <a:avLst/>
          </a:prstGeom>
          <a:solidFill>
            <a:schemeClr val="tx2">
              <a:lumMod val="20000"/>
              <a:lumOff val="80000"/>
            </a:schemeClr>
          </a:solidFill>
          <a:ln>
            <a:solidFill>
              <a:schemeClr val="tx1"/>
            </a:solidFill>
          </a:ln>
        </p:spPr>
        <p:txBody>
          <a:bodyPr wrap="square" rtlCol="0">
            <a:spAutoFit/>
          </a:bodyPr>
          <a:lstStyle/>
          <a:p>
            <a:r>
              <a:rPr lang="fr-FR" sz="1200" b="1" dirty="0"/>
              <a:t>Conclusion</a:t>
            </a:r>
            <a:r>
              <a:rPr lang="fr-FR" sz="1200" dirty="0"/>
              <a:t> : L’atteinte pulmonaire constitue actuellement la principale cause de mortalité au cours de la sclérodermie systémique, elle évolue souvent à bas bruit et peut mettre en jeu le pronostic vital d’ou l’intérêt d’un dépistage précoce et systématique même en absence d’une symptomatologie respiratoire.</a:t>
            </a:r>
          </a:p>
          <a:p>
            <a:r>
              <a:rPr lang="fr-FR" dirty="0"/>
              <a:t> </a:t>
            </a:r>
          </a:p>
          <a:p>
            <a:endParaRPr lang="fr-FR" dirty="0"/>
          </a:p>
        </p:txBody>
      </p:sp>
      <p:sp>
        <p:nvSpPr>
          <p:cNvPr id="11271" name="Rectangle 7"/>
          <p:cNvSpPr>
            <a:spLocks noChangeArrowheads="1"/>
          </p:cNvSpPr>
          <p:nvPr/>
        </p:nvSpPr>
        <p:spPr bwMode="auto">
          <a:xfrm>
            <a:off x="0" y="10690258"/>
            <a:ext cx="6840538" cy="792000"/>
          </a:xfrm>
          <a:prstGeom prst="rect">
            <a:avLst/>
          </a:prstGeom>
          <a:solidFill>
            <a:srgbClr val="92D050"/>
          </a:solidFill>
          <a:ln w="9525">
            <a:solidFill>
              <a:schemeClr val="accent5">
                <a:lumMod val="5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fr-FR" sz="1050" b="0" i="0" u="none" strike="noStrike" cap="none" normalizeH="0" baseline="0" dirty="0">
                <a:ln>
                  <a:noFill/>
                </a:ln>
                <a:solidFill>
                  <a:srgbClr val="333333"/>
                </a:solidFill>
                <a:effectLst/>
                <a:latin typeface="Calibri" pitchFamily="34" charset="0"/>
                <a:ea typeface="Times New Roman" pitchFamily="18" charset="0"/>
                <a:cs typeface="Helvetica" charset="0"/>
              </a:rPr>
            </a:br>
            <a:r>
              <a:rPr kumimoji="0" lang="fr-FR" sz="1050" b="1" i="0" u="none" strike="noStrike" cap="none" normalizeH="0" baseline="0" dirty="0">
                <a:ln>
                  <a:noFill/>
                </a:ln>
                <a:solidFill>
                  <a:srgbClr val="333333"/>
                </a:solidFill>
                <a:effectLst/>
                <a:latin typeface="Calibri" pitchFamily="34" charset="0"/>
                <a:ea typeface="Times New Roman" pitchFamily="18" charset="0"/>
                <a:cs typeface="Helvetica" charset="0"/>
              </a:rPr>
              <a:t>Référence Bibliographique</a:t>
            </a:r>
            <a:endParaRPr kumimoji="0" lang="fr-FR" sz="105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a:ln>
                  <a:noFill/>
                </a:ln>
                <a:solidFill>
                  <a:srgbClr val="333333"/>
                </a:solidFill>
                <a:effectLst/>
                <a:latin typeface="Calibri" pitchFamily="34" charset="0"/>
                <a:ea typeface="Times New Roman" pitchFamily="18" charset="0"/>
                <a:cs typeface="Helvetica" charset="0"/>
              </a:rPr>
              <a:t>1.https://www.sciencedirect.com/science/article/pii/S0248866316301102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a:ln>
                  <a:noFill/>
                </a:ln>
                <a:solidFill>
                  <a:srgbClr val="333333"/>
                </a:solidFill>
                <a:effectLst/>
                <a:latin typeface="Calibri" pitchFamily="34" charset="0"/>
                <a:ea typeface="Times New Roman" pitchFamily="18" charset="0"/>
                <a:cs typeface="Helvetica" charset="0"/>
              </a:rPr>
              <a:t>2. https://www.revmed.ch/revue-medicale-suisse/2015/revue-medicale-suisse-469/manifestations-pulmonaires-de-la-sclerodermie-systemique</a:t>
            </a:r>
            <a:endParaRPr kumimoji="0" lang="fr-FR" sz="11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24" name="Ellipse 23"/>
          <p:cNvSpPr/>
          <p:nvPr/>
        </p:nvSpPr>
        <p:spPr>
          <a:xfrm>
            <a:off x="0" y="1689071"/>
            <a:ext cx="3420269" cy="1000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a:solidFill>
                  <a:srgbClr val="C00000"/>
                </a:solidFill>
              </a:rPr>
              <a:t>Objectif </a:t>
            </a:r>
            <a:r>
              <a:rPr lang="fr-FR" sz="1100" dirty="0">
                <a:solidFill>
                  <a:schemeClr val="tx1"/>
                </a:solidFill>
              </a:rPr>
              <a:t>:</a:t>
            </a:r>
          </a:p>
          <a:p>
            <a:pPr algn="ctr"/>
            <a:r>
              <a:rPr lang="fr-FR" sz="1200" dirty="0">
                <a:solidFill>
                  <a:schemeClr val="tx1"/>
                </a:solidFill>
              </a:rPr>
              <a:t> </a:t>
            </a:r>
            <a:r>
              <a:rPr lang="fr-FR" sz="1200" b="1" dirty="0">
                <a:solidFill>
                  <a:schemeClr val="tx1"/>
                </a:solidFill>
              </a:rPr>
              <a:t>Evaluer la prévalence de l’atteinte pulmonaire au cours de la sclérodermie systémique </a:t>
            </a:r>
          </a:p>
        </p:txBody>
      </p:sp>
      <p:pic>
        <p:nvPicPr>
          <p:cNvPr id="13" name="Picture 2" descr="D:\page_10.jpg"/>
          <p:cNvPicPr>
            <a:picLocks noChangeAspect="1" noChangeArrowheads="1"/>
          </p:cNvPicPr>
          <p:nvPr/>
        </p:nvPicPr>
        <p:blipFill>
          <a:blip r:embed="rId4"/>
          <a:srcRect/>
          <a:stretch>
            <a:fillRect/>
          </a:stretch>
        </p:blipFill>
        <p:spPr bwMode="auto">
          <a:xfrm>
            <a:off x="1" y="5832475"/>
            <a:ext cx="3420268" cy="3475045"/>
          </a:xfrm>
          <a:prstGeom prst="rect">
            <a:avLst/>
          </a:prstGeom>
          <a:noFill/>
        </p:spPr>
      </p:pic>
      <p:graphicFrame>
        <p:nvGraphicFramePr>
          <p:cNvPr id="15" name="Espace réservé du contenu 4"/>
          <p:cNvGraphicFramePr>
            <a:graphicFrameLocks/>
          </p:cNvGraphicFramePr>
          <p:nvPr/>
        </p:nvGraphicFramePr>
        <p:xfrm>
          <a:off x="3348831" y="6403979"/>
          <a:ext cx="3491706" cy="178595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501</Words>
  <Application>Microsoft Office PowerPoint</Application>
  <PresentationFormat>Personnalisé</PresentationFormat>
  <Paragraphs>29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mediatec HP</dc:creator>
  <cp:lastModifiedBy>djamila miloud sifi</cp:lastModifiedBy>
  <cp:revision>8</cp:revision>
  <dcterms:created xsi:type="dcterms:W3CDTF">2022-09-08T18:15:23Z</dcterms:created>
  <dcterms:modified xsi:type="dcterms:W3CDTF">2022-09-13T18:59:31Z</dcterms:modified>
</cp:coreProperties>
</file>