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40538" cy="11520488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53" d="100"/>
          <a:sy n="53" d="100"/>
        </p:scale>
        <p:origin x="25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41" y="1885414"/>
            <a:ext cx="5814457" cy="4010837"/>
          </a:xfrm>
        </p:spPr>
        <p:txBody>
          <a:bodyPr anchor="b"/>
          <a:lstStyle>
            <a:lvl1pPr algn="ctr">
              <a:defRPr sz="4489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067" y="6050924"/>
            <a:ext cx="5130404" cy="2781450"/>
          </a:xfrm>
        </p:spPr>
        <p:txBody>
          <a:bodyPr/>
          <a:lstStyle>
            <a:lvl1pPr marL="0" indent="0" algn="ctr">
              <a:buNone/>
              <a:defRPr sz="1795"/>
            </a:lvl1pPr>
            <a:lvl2pPr marL="342031" indent="0" algn="ctr">
              <a:buNone/>
              <a:defRPr sz="1496"/>
            </a:lvl2pPr>
            <a:lvl3pPr marL="684063" indent="0" algn="ctr">
              <a:buNone/>
              <a:defRPr sz="1347"/>
            </a:lvl3pPr>
            <a:lvl4pPr marL="1026094" indent="0" algn="ctr">
              <a:buNone/>
              <a:defRPr sz="1197"/>
            </a:lvl4pPr>
            <a:lvl5pPr marL="1368125" indent="0" algn="ctr">
              <a:buNone/>
              <a:defRPr sz="1197"/>
            </a:lvl5pPr>
            <a:lvl6pPr marL="1710157" indent="0" algn="ctr">
              <a:buNone/>
              <a:defRPr sz="1197"/>
            </a:lvl6pPr>
            <a:lvl7pPr marL="2052188" indent="0" algn="ctr">
              <a:buNone/>
              <a:defRPr sz="1197"/>
            </a:lvl7pPr>
            <a:lvl8pPr marL="2394219" indent="0" algn="ctr">
              <a:buNone/>
              <a:defRPr sz="1197"/>
            </a:lvl8pPr>
            <a:lvl9pPr marL="2736251" indent="0" algn="ctr">
              <a:buNone/>
              <a:defRPr sz="1197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BB8E-1B5E-4D78-9CFA-71AEEF3F37D7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C5E4-D1FC-4F4C-95A0-F0648514CE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62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BB8E-1B5E-4D78-9CFA-71AEEF3F37D7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C5E4-D1FC-4F4C-95A0-F0648514CE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39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95260" y="613359"/>
            <a:ext cx="1474991" cy="976308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288" y="613359"/>
            <a:ext cx="4339466" cy="976308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BB8E-1B5E-4D78-9CFA-71AEEF3F37D7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C5E4-D1FC-4F4C-95A0-F0648514CE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91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BB8E-1B5E-4D78-9CFA-71AEEF3F37D7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C5E4-D1FC-4F4C-95A0-F0648514CE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10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872125"/>
            <a:ext cx="5899964" cy="4792202"/>
          </a:xfrm>
        </p:spPr>
        <p:txBody>
          <a:bodyPr anchor="b"/>
          <a:lstStyle>
            <a:lvl1pPr>
              <a:defRPr sz="4489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7709663"/>
            <a:ext cx="5899964" cy="2520106"/>
          </a:xfrm>
        </p:spPr>
        <p:txBody>
          <a:bodyPr/>
          <a:lstStyle>
            <a:lvl1pPr marL="0" indent="0">
              <a:buNone/>
              <a:defRPr sz="1795">
                <a:solidFill>
                  <a:schemeClr val="tx1"/>
                </a:solidFill>
              </a:defRPr>
            </a:lvl1pPr>
            <a:lvl2pPr marL="342031" indent="0">
              <a:buNone/>
              <a:defRPr sz="1496">
                <a:solidFill>
                  <a:schemeClr val="tx1">
                    <a:tint val="75000"/>
                  </a:schemeClr>
                </a:solidFill>
              </a:defRPr>
            </a:lvl2pPr>
            <a:lvl3pPr marL="68406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3pPr>
            <a:lvl4pPr marL="1026094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368125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71015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052188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394219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2736251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BB8E-1B5E-4D78-9CFA-71AEEF3F37D7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C5E4-D1FC-4F4C-95A0-F0648514CE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73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287" y="3066796"/>
            <a:ext cx="2907229" cy="730964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3022" y="3066796"/>
            <a:ext cx="2907229" cy="730964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BB8E-1B5E-4D78-9CFA-71AEEF3F37D7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C5E4-D1FC-4F4C-95A0-F0648514CE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79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613362"/>
            <a:ext cx="5899964" cy="222676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179" y="2824120"/>
            <a:ext cx="2893868" cy="1384058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9" y="4208178"/>
            <a:ext cx="2893868" cy="618959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63023" y="2824120"/>
            <a:ext cx="2908120" cy="1384058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63023" y="4208178"/>
            <a:ext cx="2908120" cy="618959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BB8E-1B5E-4D78-9CFA-71AEEF3F37D7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C5E4-D1FC-4F4C-95A0-F0648514CE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99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BB8E-1B5E-4D78-9CFA-71AEEF3F37D7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C5E4-D1FC-4F4C-95A0-F0648514CE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8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BB8E-1B5E-4D78-9CFA-71AEEF3F37D7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C5E4-D1FC-4F4C-95A0-F0648514CE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06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768032"/>
            <a:ext cx="2206252" cy="2688114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120" y="1658740"/>
            <a:ext cx="3463022" cy="8187013"/>
          </a:xfrm>
        </p:spPr>
        <p:txBody>
          <a:bodyPr/>
          <a:lstStyle>
            <a:lvl1pPr>
              <a:defRPr sz="2394"/>
            </a:lvl1pPr>
            <a:lvl2pPr>
              <a:defRPr sz="2095"/>
            </a:lvl2pPr>
            <a:lvl3pPr>
              <a:defRPr sz="1795"/>
            </a:lvl3pPr>
            <a:lvl4pPr>
              <a:defRPr sz="1496"/>
            </a:lvl4pPr>
            <a:lvl5pPr>
              <a:defRPr sz="1496"/>
            </a:lvl5pPr>
            <a:lvl6pPr>
              <a:defRPr sz="1496"/>
            </a:lvl6pPr>
            <a:lvl7pPr>
              <a:defRPr sz="1496"/>
            </a:lvl7pPr>
            <a:lvl8pPr>
              <a:defRPr sz="1496"/>
            </a:lvl8pPr>
            <a:lvl9pPr>
              <a:defRPr sz="149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3456146"/>
            <a:ext cx="2206252" cy="6402939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BB8E-1B5E-4D78-9CFA-71AEEF3F37D7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C5E4-D1FC-4F4C-95A0-F0648514CE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43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768032"/>
            <a:ext cx="2206252" cy="2688114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8120" y="1658740"/>
            <a:ext cx="3463022" cy="8187013"/>
          </a:xfrm>
        </p:spPr>
        <p:txBody>
          <a:bodyPr anchor="t"/>
          <a:lstStyle>
            <a:lvl1pPr marL="0" indent="0">
              <a:buNone/>
              <a:defRPr sz="2394"/>
            </a:lvl1pPr>
            <a:lvl2pPr marL="342031" indent="0">
              <a:buNone/>
              <a:defRPr sz="2095"/>
            </a:lvl2pPr>
            <a:lvl3pPr marL="684063" indent="0">
              <a:buNone/>
              <a:defRPr sz="1795"/>
            </a:lvl3pPr>
            <a:lvl4pPr marL="1026094" indent="0">
              <a:buNone/>
              <a:defRPr sz="1496"/>
            </a:lvl4pPr>
            <a:lvl5pPr marL="1368125" indent="0">
              <a:buNone/>
              <a:defRPr sz="1496"/>
            </a:lvl5pPr>
            <a:lvl6pPr marL="1710157" indent="0">
              <a:buNone/>
              <a:defRPr sz="1496"/>
            </a:lvl6pPr>
            <a:lvl7pPr marL="2052188" indent="0">
              <a:buNone/>
              <a:defRPr sz="1496"/>
            </a:lvl7pPr>
            <a:lvl8pPr marL="2394219" indent="0">
              <a:buNone/>
              <a:defRPr sz="1496"/>
            </a:lvl8pPr>
            <a:lvl9pPr marL="2736251" indent="0">
              <a:buNone/>
              <a:defRPr sz="1496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3456146"/>
            <a:ext cx="2206252" cy="6402939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BB8E-1B5E-4D78-9CFA-71AEEF3F37D7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C5E4-D1FC-4F4C-95A0-F0648514CE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99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287" y="613362"/>
            <a:ext cx="5899964" cy="2226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287" y="3066796"/>
            <a:ext cx="5899964" cy="7309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287" y="10677788"/>
            <a:ext cx="1539121" cy="613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FBB8E-1B5E-4D78-9CFA-71AEEF3F37D7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5928" y="10677788"/>
            <a:ext cx="2308682" cy="613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1130" y="10677788"/>
            <a:ext cx="1539121" cy="613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BC5E4-D1FC-4F4C-95A0-F0648514CE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38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4063" rtl="0" eaLnBrk="1" latinLnBrk="0" hangingPunct="1">
        <a:lnSpc>
          <a:spcPct val="90000"/>
        </a:lnSpc>
        <a:spcBef>
          <a:spcPct val="0"/>
        </a:spcBef>
        <a:buNone/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16" indent="-171016" algn="l" defTabSz="684063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47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078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3pPr>
      <a:lvl4pPr marL="1197110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539141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881172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223204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565235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907266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03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063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094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8125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0157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2188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4219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625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larediab.univ-tlemcen.dz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5139" y="1054307"/>
            <a:ext cx="6691447" cy="3497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Dr MALTI </a:t>
            </a:r>
            <a:r>
              <a:rPr lang="fr-FR" sz="1400" b="1" dirty="0">
                <a:solidFill>
                  <a:srgbClr val="FF0000"/>
                </a:solidFill>
              </a:rPr>
              <a:t>Z.    </a:t>
            </a:r>
            <a:r>
              <a:rPr lang="fr-FR" sz="2200" b="1" dirty="0">
                <a:solidFill>
                  <a:srgbClr val="FF0000"/>
                </a:solidFill>
              </a:rPr>
              <a:t>Pr </a:t>
            </a:r>
            <a:r>
              <a:rPr lang="fr-FR" sz="1800" b="1" dirty="0">
                <a:solidFill>
                  <a:srgbClr val="FF0000"/>
                </a:solidFill>
              </a:rPr>
              <a:t>LOUNICI </a:t>
            </a:r>
            <a:r>
              <a:rPr lang="fr-FR" sz="1400" b="1" dirty="0">
                <a:solidFill>
                  <a:srgbClr val="FF0000"/>
                </a:solidFill>
              </a:rPr>
              <a:t>A</a:t>
            </a:r>
            <a:r>
              <a:rPr lang="fr-FR" sz="101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7000" y="1447379"/>
            <a:ext cx="6586538" cy="77996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1900" u="sng" dirty="0">
                <a:solidFill>
                  <a:srgbClr val="C00000"/>
                </a:solidFill>
              </a:rPr>
              <a:t>Manifestations vasculaires de la maladie de </a:t>
            </a:r>
            <a:r>
              <a:rPr lang="fr-FR" sz="1900" u="sng" dirty="0" err="1">
                <a:solidFill>
                  <a:srgbClr val="C00000"/>
                </a:solidFill>
              </a:rPr>
              <a:t>behcet</a:t>
            </a:r>
            <a:r>
              <a:rPr lang="fr-FR" sz="1900" dirty="0">
                <a:solidFill>
                  <a:srgbClr val="C00000"/>
                </a:solidFill>
              </a:rPr>
              <a:t> </a:t>
            </a:r>
            <a:r>
              <a:rPr lang="fr-FR" sz="1900" u="sng" dirty="0">
                <a:solidFill>
                  <a:srgbClr val="C00000"/>
                </a:solidFill>
              </a:rPr>
              <a:t>A propos de</a:t>
            </a:r>
            <a:r>
              <a:rPr lang="fr-FR" sz="1900" dirty="0">
                <a:solidFill>
                  <a:srgbClr val="C00000"/>
                </a:solidFill>
              </a:rPr>
              <a:t> </a:t>
            </a:r>
            <a:r>
              <a:rPr lang="fr-FR" sz="1900" u="sng" dirty="0">
                <a:solidFill>
                  <a:srgbClr val="C00000"/>
                </a:solidFill>
              </a:rPr>
              <a:t>74 cas</a:t>
            </a:r>
            <a:endParaRPr lang="fr-FR" sz="1900" dirty="0">
              <a:solidFill>
                <a:srgbClr val="C00000"/>
              </a:solidFill>
            </a:endParaRPr>
          </a:p>
          <a:p>
            <a:endParaRPr lang="fr-FR" sz="786" dirty="0">
              <a:solidFill>
                <a:srgbClr val="C00000"/>
              </a:solidFill>
            </a:endParaRP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69090537"/>
              </p:ext>
            </p:extLst>
          </p:nvPr>
        </p:nvGraphicFramePr>
        <p:xfrm>
          <a:off x="1" y="157162"/>
          <a:ext cx="6840538" cy="866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1574"/>
                <a:gridCol w="4982767"/>
                <a:gridCol w="686197"/>
              </a:tblGrid>
              <a:tr h="516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UNIVERSITY ABOUBEKR BELKAID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08" marR="3160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LABORATORY OF RESEARCH ON DIABETES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100" dirty="0" smtClean="0">
                          <a:effectLst/>
                        </a:rPr>
                        <a:t>مخبر بحث سكري</a:t>
                      </a: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«</a:t>
                      </a:r>
                      <a:r>
                        <a:rPr lang="fr-FR" sz="1000" dirty="0">
                          <a:effectLst/>
                        </a:rPr>
                        <a:t> LAREDIAB » Code ATRSS/DGRST N° </a:t>
                      </a:r>
                      <a:r>
                        <a:rPr lang="fr-FR" sz="1000" dirty="0" smtClean="0">
                          <a:effectLst/>
                        </a:rPr>
                        <a:t>W0417700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u="sng" dirty="0" smtClean="0">
                          <a:effectLst/>
                          <a:hlinkClick r:id="rId2"/>
                        </a:rPr>
                        <a:t>https://larediab.univ-tlemcen.dz</a:t>
                      </a:r>
                      <a:endParaRPr lang="fr-F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Mobile : 0770 218 100/ E-mail: ali.lounici@univ-tlemcen.dz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08" marR="31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ACADEMIC HOSPITAL TIDJANI DAMERDJI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08" marR="31608" marT="0" marB="0"/>
                </a:tc>
              </a:tr>
              <a:tr h="240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" dirty="0">
                          <a:effectLst/>
                        </a:rPr>
                        <a:t>FACULTY OF MEDICINE BENAOUDA BENZERDJEB</a:t>
                      </a:r>
                      <a:endParaRPr lang="fr-F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08" marR="31608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00" dirty="0">
                          <a:effectLst/>
                        </a:rPr>
                        <a:t>DEPARTMENT OF INTERNAL MEDICINE</a:t>
                      </a:r>
                      <a:endParaRPr lang="fr-F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08" marR="31608" marT="0" marB="0"/>
                </a:tc>
              </a:tr>
            </a:tbl>
          </a:graphicData>
        </a:graphic>
      </p:graphicFrame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-45312" y="2293648"/>
            <a:ext cx="3686175" cy="1470562"/>
          </a:xfrm>
          <a:solidFill>
            <a:schemeClr val="bg1">
              <a:lumMod val="95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fr-FR" sz="2000" i="1" u="sng" dirty="0">
                <a:solidFill>
                  <a:srgbClr val="00B050"/>
                </a:solidFill>
              </a:rPr>
              <a:t>Introduction</a:t>
            </a:r>
            <a:endParaRPr lang="fr-FR" sz="2000" dirty="0">
              <a:solidFill>
                <a:srgbClr val="00B050"/>
              </a:solidFill>
            </a:endParaRPr>
          </a:p>
          <a:p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La maladie de </a:t>
            </a:r>
            <a:r>
              <a:rPr lang="fr-FR" sz="1800" dirty="0" err="1">
                <a:solidFill>
                  <a:schemeClr val="accent5">
                    <a:lumMod val="75000"/>
                  </a:schemeClr>
                </a:solidFill>
              </a:rPr>
              <a:t>Behçet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 est une vascularite </a:t>
            </a:r>
            <a:r>
              <a:rPr lang="fr-FR" sz="1800" dirty="0" err="1">
                <a:solidFill>
                  <a:schemeClr val="accent5">
                    <a:lumMod val="75000"/>
                  </a:schemeClr>
                </a:solidFill>
              </a:rPr>
              <a:t>systémique,dont</a:t>
            </a:r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 l’étiologie reste obscure. Les atteintes oculaires, cutanées, articulaires, neurologiques et vasculaires restent les plus importantes. En effet , la vascularite réalise le substratum anatomique de la maladie et les atteintes vasculaires conditionnent le pronostic fonctionnel et parfois vital.</a:t>
            </a:r>
          </a:p>
          <a:p>
            <a:endParaRPr lang="fr-FR" sz="21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0" y="3875542"/>
            <a:ext cx="3686175" cy="104664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fr-FR" sz="2200" b="1" i="1" u="sng" dirty="0">
                <a:solidFill>
                  <a:srgbClr val="00B050"/>
                </a:solidFill>
              </a:rPr>
              <a:t>Objectif</a:t>
            </a:r>
            <a:r>
              <a:rPr lang="fr-FR" sz="2200" b="1" i="1" u="sng" dirty="0"/>
              <a:t> </a:t>
            </a:r>
            <a:endParaRPr lang="fr-FR" sz="2200" dirty="0"/>
          </a:p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Décrire les caractéristiques démographiques et cliniques de l’atteinte vasculaire chez les patients atteints du syndrome de </a:t>
            </a:r>
            <a:r>
              <a:rPr lang="fr-FR" dirty="0" err="1">
                <a:solidFill>
                  <a:schemeClr val="accent5">
                    <a:lumMod val="75000"/>
                  </a:schemeClr>
                </a:solidFill>
              </a:rPr>
              <a:t>Behçet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 (SB) et évaluer les associations avec une telle atteinte.</a:t>
            </a:r>
          </a:p>
          <a:p>
            <a:endParaRPr lang="fr-FR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41" y="427158"/>
            <a:ext cx="847859" cy="51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Imag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015" y="118326"/>
            <a:ext cx="1452956" cy="30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Imag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125" y="458236"/>
            <a:ext cx="551413" cy="45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pace réservé du contenu 5"/>
          <p:cNvSpPr txBox="1">
            <a:spLocks/>
          </p:cNvSpPr>
          <p:nvPr/>
        </p:nvSpPr>
        <p:spPr>
          <a:xfrm>
            <a:off x="3686175" y="1730255"/>
            <a:ext cx="3154363" cy="31772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016" indent="-171016" algn="l" defTabSz="684063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20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3047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078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110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9141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1172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3204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5235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7266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i="1" u="sng" dirty="0" err="1" smtClean="0">
                <a:solidFill>
                  <a:srgbClr val="00B050"/>
                </a:solidFill>
              </a:rPr>
              <a:t>Materiel</a:t>
            </a:r>
            <a:r>
              <a:rPr lang="fr-FR" sz="1200" b="1" i="1" u="sng" dirty="0" smtClean="0">
                <a:solidFill>
                  <a:srgbClr val="00B050"/>
                </a:solidFill>
              </a:rPr>
              <a:t> et </a:t>
            </a:r>
            <a:r>
              <a:rPr lang="fr-FR" sz="1200" b="1" i="1" u="sng" dirty="0" err="1" smtClean="0">
                <a:solidFill>
                  <a:srgbClr val="00B050"/>
                </a:solidFill>
              </a:rPr>
              <a:t>methode</a:t>
            </a:r>
            <a:endParaRPr lang="fr-FR" sz="1200" dirty="0"/>
          </a:p>
          <a:p>
            <a:r>
              <a:rPr lang="fr-FR" sz="1300" dirty="0">
                <a:solidFill>
                  <a:schemeClr val="accent5">
                    <a:lumMod val="75000"/>
                  </a:schemeClr>
                </a:solidFill>
              </a:rPr>
              <a:t>74 dossiers de patients atteints de la maladie de </a:t>
            </a:r>
            <a:r>
              <a:rPr lang="fr-FR" sz="1300" dirty="0" err="1">
                <a:solidFill>
                  <a:schemeClr val="accent5">
                    <a:lumMod val="75000"/>
                  </a:schemeClr>
                </a:solidFill>
              </a:rPr>
              <a:t>Behcet</a:t>
            </a:r>
            <a:r>
              <a:rPr lang="fr-FR" sz="1300" dirty="0">
                <a:solidFill>
                  <a:schemeClr val="accent5">
                    <a:lumMod val="75000"/>
                  </a:schemeClr>
                </a:solidFill>
              </a:rPr>
              <a:t> répondant aux critères diagnostiques du groupe international d'étude sur la MB ont été revus rétrospectivement</a:t>
            </a:r>
          </a:p>
          <a:p>
            <a:r>
              <a:rPr lang="fr-FR" sz="1300" dirty="0">
                <a:solidFill>
                  <a:schemeClr val="accent5">
                    <a:lumMod val="75000"/>
                  </a:schemeClr>
                </a:solidFill>
              </a:rPr>
              <a:t>Parmi 74 patients atteints de MB vus à l’hôpital </a:t>
            </a:r>
            <a:r>
              <a:rPr lang="fr-FR" sz="1300" dirty="0" err="1">
                <a:solidFill>
                  <a:schemeClr val="accent5">
                    <a:lumMod val="75000"/>
                  </a:schemeClr>
                </a:solidFill>
              </a:rPr>
              <a:t>Tidjani</a:t>
            </a:r>
            <a:r>
              <a:rPr lang="fr-FR" sz="1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300" dirty="0" err="1">
                <a:solidFill>
                  <a:schemeClr val="accent5">
                    <a:lumMod val="75000"/>
                  </a:schemeClr>
                </a:solidFill>
              </a:rPr>
              <a:t>Damerdji</a:t>
            </a:r>
            <a:r>
              <a:rPr lang="fr-FR" sz="1300" dirty="0">
                <a:solidFill>
                  <a:schemeClr val="accent5">
                    <a:lumMod val="75000"/>
                  </a:schemeClr>
                </a:solidFill>
              </a:rPr>
              <a:t> de Tlemcen entre 2019 et 2022, 17 (22%) avaient une atteinte vasculaire et ont été inclus dans cette étude rétrospective.</a:t>
            </a:r>
          </a:p>
          <a:p>
            <a:r>
              <a:rPr lang="fr-FR" sz="1300" dirty="0">
                <a:solidFill>
                  <a:schemeClr val="accent5">
                    <a:lumMod val="75000"/>
                  </a:schemeClr>
                </a:solidFill>
              </a:rPr>
              <a:t>Le diagnostic morphologique de l'atteinte vasculaire à été documenté par </a:t>
            </a:r>
            <a:r>
              <a:rPr lang="fr-FR" sz="13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écho-Doppler</a:t>
            </a:r>
            <a:r>
              <a:rPr lang="fr-FR" sz="13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fr-FR" sz="1300" b="1" dirty="0" err="1">
                <a:solidFill>
                  <a:schemeClr val="accent5">
                    <a:lumMod val="75000"/>
                  </a:schemeClr>
                </a:solidFill>
              </a:rPr>
              <a:t>angio</a:t>
            </a:r>
            <a:r>
              <a:rPr lang="fr-FR" sz="1300" b="1" dirty="0">
                <a:solidFill>
                  <a:schemeClr val="accent5">
                    <a:lumMod val="75000"/>
                  </a:schemeClr>
                </a:solidFill>
              </a:rPr>
              <a:t>-scanner ou par </a:t>
            </a:r>
            <a:r>
              <a:rPr lang="fr-FR" sz="13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angio-IRM</a:t>
            </a:r>
            <a:r>
              <a:rPr lang="fr-FR" sz="1300" dirty="0">
                <a:solidFill>
                  <a:schemeClr val="accent5">
                    <a:lumMod val="75000"/>
                  </a:schemeClr>
                </a:solidFill>
              </a:rPr>
              <a:t> en fonction des localisations</a:t>
            </a:r>
            <a:r>
              <a:rPr lang="fr-FR" sz="1300" dirty="0"/>
              <a:t>.</a:t>
            </a:r>
          </a:p>
          <a:p>
            <a:endParaRPr lang="fr-FR" sz="1500" dirty="0" smtClean="0"/>
          </a:p>
          <a:p>
            <a:endParaRPr lang="fr-FR" dirty="0"/>
          </a:p>
        </p:txBody>
      </p:sp>
      <p:sp>
        <p:nvSpPr>
          <p:cNvPr id="19" name="Espace réservé du contenu 5"/>
          <p:cNvSpPr txBox="1">
            <a:spLocks/>
          </p:cNvSpPr>
          <p:nvPr/>
        </p:nvSpPr>
        <p:spPr>
          <a:xfrm>
            <a:off x="0" y="4907532"/>
            <a:ext cx="6840538" cy="22171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016" indent="-171016" algn="l" defTabSz="684063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20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3047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078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110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9141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1172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3204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5235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7266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500" b="1" i="1" u="sng" dirty="0" smtClean="0">
                <a:solidFill>
                  <a:srgbClr val="00B050"/>
                </a:solidFill>
              </a:rPr>
              <a:t>Résultats</a:t>
            </a:r>
            <a:endParaRPr lang="fr-FR" sz="1500" dirty="0"/>
          </a:p>
          <a:p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Nous avons revu </a:t>
            </a:r>
            <a:r>
              <a:rPr lang="fr-FR" sz="1400" b="1" dirty="0">
                <a:solidFill>
                  <a:srgbClr val="C1051B"/>
                </a:solidFill>
              </a:rPr>
              <a:t>74 dossiers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. Nous avons identifié </a:t>
            </a:r>
            <a:r>
              <a:rPr lang="fr-FR" sz="1400" b="1" dirty="0">
                <a:solidFill>
                  <a:srgbClr val="C1051B"/>
                </a:solidFill>
              </a:rPr>
              <a:t>17 cas avec une atteinte vasculaire documentée 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(24%) avec prédominance du </a:t>
            </a:r>
            <a:r>
              <a:rPr lang="fr-FR" sz="1400" dirty="0">
                <a:solidFill>
                  <a:srgbClr val="C1051B"/>
                </a:solidFill>
              </a:rPr>
              <a:t>sexe masculin 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(94%</a:t>
            </a:r>
            <a:r>
              <a:rPr lang="fr-FR" sz="14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. L'âge moyen au début des signes est de </a:t>
            </a:r>
            <a:r>
              <a:rPr lang="fr-FR" sz="1400" b="1" dirty="0">
                <a:solidFill>
                  <a:schemeClr val="accent5">
                    <a:lumMod val="75000"/>
                  </a:schemeClr>
                </a:solidFill>
              </a:rPr>
              <a:t>34 ans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fr-FR" sz="1400" b="1" dirty="0">
                <a:solidFill>
                  <a:srgbClr val="C1051B"/>
                </a:solidFill>
              </a:rPr>
              <a:t>La localisation veineuse a été quasi constante 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(14 cas), touchant les territoires suivants : iléo-fémoral (n= 9), cérébral (n= 5),sous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</a:rPr>
              <a:t>clavière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 (n=1) cave inferieur (n= 2), poplité (n= 4), saphène (n= 3), cave supérieur (n= 1), tibiale (n= 2). L’atteinte artérielle a été retrouvée chez 3 patients (18%) représenté par embolie pulmonaire. La fréquence des manifestations cliniques était comme suit : ulcération buccale(n=17)ulcération génitale (n= 13), pseudo folliculite (n= 9), érythème noueux (n= 4),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</a:rPr>
              <a:t>pathergie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 test positif (n= 2), arthralgies (n= 8), uvéite (n= 7), vascularite rétinienne (n= 3), œdème papillaire (n= 3),atteinte neurologique(n=5),</a:t>
            </a:r>
          </a:p>
          <a:p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Le taux de mortalité était de 18%(n=3)deux décédés par un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</a:rPr>
              <a:t>Budd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 Chiari compliqué et le deuxième par une aspergillose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</a:rPr>
              <a:t>gréffée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 sur son terrain d’immunodépression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lang="fr-FR" dirty="0"/>
          </a:p>
        </p:txBody>
      </p:sp>
      <p:sp>
        <p:nvSpPr>
          <p:cNvPr id="20" name="Espace réservé du contenu 5"/>
          <p:cNvSpPr txBox="1">
            <a:spLocks/>
          </p:cNvSpPr>
          <p:nvPr/>
        </p:nvSpPr>
        <p:spPr>
          <a:xfrm>
            <a:off x="0" y="7226136"/>
            <a:ext cx="3543300" cy="42943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40000" lnSpcReduction="20000"/>
          </a:bodyPr>
          <a:lstStyle>
            <a:lvl1pPr marL="171016" indent="-171016" algn="l" defTabSz="684063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20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3047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078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110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9141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1172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3204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5235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7266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500" b="1" i="1" u="sng" dirty="0" smtClean="0">
                <a:solidFill>
                  <a:srgbClr val="00B050"/>
                </a:solidFill>
              </a:rPr>
              <a:t>Discussions</a:t>
            </a:r>
            <a:endParaRPr lang="fr-FR" sz="3500" dirty="0"/>
          </a:p>
          <a:p>
            <a:pPr lvl="0"/>
            <a:r>
              <a:rPr lang="fr-FR" sz="2900" dirty="0">
                <a:solidFill>
                  <a:schemeClr val="accent5">
                    <a:lumMod val="75000"/>
                  </a:schemeClr>
                </a:solidFill>
              </a:rPr>
              <a:t>Notre série confirme que la maladie de </a:t>
            </a:r>
            <a:r>
              <a:rPr lang="fr-FR" sz="2900" dirty="0" err="1">
                <a:solidFill>
                  <a:schemeClr val="accent5">
                    <a:lumMod val="75000"/>
                  </a:schemeClr>
                </a:solidFill>
              </a:rPr>
              <a:t>Behçet</a:t>
            </a:r>
            <a:r>
              <a:rPr lang="fr-FR" sz="2900" dirty="0">
                <a:solidFill>
                  <a:schemeClr val="accent5">
                    <a:lumMod val="75000"/>
                  </a:schemeClr>
                </a:solidFill>
              </a:rPr>
              <a:t> devient de plus en plus une maladie </a:t>
            </a:r>
            <a:r>
              <a:rPr lang="fr-FR" sz="2900" b="1" dirty="0">
                <a:solidFill>
                  <a:srgbClr val="C1051B"/>
                </a:solidFill>
              </a:rPr>
              <a:t>masculine</a:t>
            </a:r>
            <a:r>
              <a:rPr lang="fr-FR" sz="29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900" dirty="0">
                <a:solidFill>
                  <a:schemeClr val="accent5">
                    <a:lumMod val="75000"/>
                  </a:schemeClr>
                </a:solidFill>
              </a:rPr>
              <a:t>retrouvée dans les autres pays méditerranéens et les pays du Moyen-Orient, les formes masculines sont connues d’être plus sévères et de très mauvais pronostic.</a:t>
            </a:r>
          </a:p>
          <a:p>
            <a:pPr lvl="0"/>
            <a:r>
              <a:rPr lang="fr-FR" sz="2900" b="1" dirty="0">
                <a:solidFill>
                  <a:srgbClr val="C1051B"/>
                </a:solidFill>
              </a:rPr>
              <a:t>La fréquence de l’atteinte vasculaire </a:t>
            </a:r>
            <a:r>
              <a:rPr lang="fr-FR" sz="2900" dirty="0">
                <a:solidFill>
                  <a:schemeClr val="accent5">
                    <a:lumMod val="75000"/>
                  </a:schemeClr>
                </a:solidFill>
              </a:rPr>
              <a:t>varie entre </a:t>
            </a:r>
            <a:r>
              <a:rPr lang="fr-FR" sz="2900" b="1" dirty="0">
                <a:solidFill>
                  <a:srgbClr val="C1051B"/>
                </a:solidFill>
              </a:rPr>
              <a:t>30 et 44 % 30% </a:t>
            </a:r>
            <a:r>
              <a:rPr lang="fr-FR" sz="2900" b="1" dirty="0">
                <a:solidFill>
                  <a:schemeClr val="accent5">
                    <a:lumMod val="75000"/>
                  </a:schemeClr>
                </a:solidFill>
              </a:rPr>
              <a:t>en </a:t>
            </a:r>
            <a:r>
              <a:rPr lang="fr-FR" sz="2900" b="1" dirty="0" err="1">
                <a:solidFill>
                  <a:schemeClr val="accent5">
                    <a:lumMod val="75000"/>
                  </a:schemeClr>
                </a:solidFill>
              </a:rPr>
              <a:t>algérie</a:t>
            </a:r>
            <a:r>
              <a:rPr lang="fr-FR" sz="29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900" dirty="0">
                <a:solidFill>
                  <a:schemeClr val="accent5">
                    <a:lumMod val="75000"/>
                  </a:schemeClr>
                </a:solidFill>
              </a:rPr>
              <a:t>selon les études publiées, dans notre série la fréquence est de </a:t>
            </a:r>
            <a:r>
              <a:rPr lang="fr-FR" sz="2900" b="1" dirty="0">
                <a:solidFill>
                  <a:srgbClr val="00B050"/>
                </a:solidFill>
              </a:rPr>
              <a:t>24 %</a:t>
            </a:r>
            <a:r>
              <a:rPr lang="fr-FR" sz="2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fr-FR" sz="2900" b="1" dirty="0">
                <a:solidFill>
                  <a:srgbClr val="C1051B"/>
                </a:solidFill>
              </a:rPr>
              <a:t>L’âge moyen </a:t>
            </a:r>
            <a:r>
              <a:rPr lang="fr-FR" sz="2900" dirty="0">
                <a:solidFill>
                  <a:schemeClr val="accent5">
                    <a:lumMod val="75000"/>
                  </a:schemeClr>
                </a:solidFill>
              </a:rPr>
              <a:t>de survenue de la maladie dans notre série est de </a:t>
            </a:r>
            <a:r>
              <a:rPr lang="fr-FR" sz="2900" b="1" dirty="0">
                <a:solidFill>
                  <a:srgbClr val="00B050"/>
                </a:solidFill>
              </a:rPr>
              <a:t>34 ans </a:t>
            </a:r>
            <a:r>
              <a:rPr lang="fr-FR" sz="2900" dirty="0">
                <a:solidFill>
                  <a:schemeClr val="accent5">
                    <a:lumMod val="75000"/>
                  </a:schemeClr>
                </a:solidFill>
              </a:rPr>
              <a:t>proche de la marge retrouvée dans les différentes séries publiées qui varie de </a:t>
            </a:r>
            <a:r>
              <a:rPr lang="fr-FR" sz="2900" b="1" dirty="0">
                <a:solidFill>
                  <a:schemeClr val="accent5">
                    <a:lumMod val="75000"/>
                  </a:schemeClr>
                </a:solidFill>
              </a:rPr>
              <a:t>17 à 40 ans </a:t>
            </a:r>
            <a:r>
              <a:rPr lang="fr-FR" sz="2900" dirty="0">
                <a:solidFill>
                  <a:schemeClr val="accent5">
                    <a:lumMod val="75000"/>
                  </a:schemeClr>
                </a:solidFill>
              </a:rPr>
              <a:t>selon la population étudiée.</a:t>
            </a:r>
          </a:p>
          <a:p>
            <a:pPr lvl="0"/>
            <a:r>
              <a:rPr lang="fr-FR" sz="2900" dirty="0">
                <a:solidFill>
                  <a:schemeClr val="accent5">
                    <a:lumMod val="75000"/>
                  </a:schemeClr>
                </a:solidFill>
              </a:rPr>
              <a:t>L’atteinte vasculaire est </a:t>
            </a:r>
            <a:r>
              <a:rPr lang="fr-FR" sz="2900" dirty="0">
                <a:solidFill>
                  <a:srgbClr val="C1051B"/>
                </a:solidFill>
              </a:rPr>
              <a:t>à </a:t>
            </a:r>
            <a:r>
              <a:rPr lang="fr-FR" sz="2900" b="1" dirty="0">
                <a:solidFill>
                  <a:srgbClr val="C1051B"/>
                </a:solidFill>
              </a:rPr>
              <a:t>prédominance veineuse </a:t>
            </a:r>
            <a:r>
              <a:rPr lang="fr-FR" sz="2900" dirty="0">
                <a:solidFill>
                  <a:schemeClr val="accent5">
                    <a:lumMod val="75000"/>
                  </a:schemeClr>
                </a:solidFill>
              </a:rPr>
              <a:t>surtout dans les pays du Maghreb, résultats similaire aux données retrouvés dans les différentes séries qui varie entre </a:t>
            </a:r>
            <a:r>
              <a:rPr lang="fr-FR" sz="2900" b="1" dirty="0">
                <a:solidFill>
                  <a:srgbClr val="00B050"/>
                </a:solidFill>
              </a:rPr>
              <a:t>81 et 90 %</a:t>
            </a:r>
            <a:r>
              <a:rPr lang="fr-FR" sz="29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fr-FR" sz="2900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fr-FR" sz="2900" dirty="0">
                <a:solidFill>
                  <a:srgbClr val="C1051B"/>
                </a:solidFill>
              </a:rPr>
              <a:t>L’atteinte </a:t>
            </a:r>
            <a:r>
              <a:rPr lang="fr-FR" sz="2900" dirty="0" err="1">
                <a:solidFill>
                  <a:srgbClr val="C1051B"/>
                </a:solidFill>
              </a:rPr>
              <a:t>arterielle</a:t>
            </a:r>
            <a:r>
              <a:rPr lang="fr-FR" sz="2900" dirty="0">
                <a:solidFill>
                  <a:srgbClr val="C1051B"/>
                </a:solidFill>
              </a:rPr>
              <a:t> </a:t>
            </a:r>
            <a:r>
              <a:rPr lang="fr-FR" sz="2900" dirty="0">
                <a:solidFill>
                  <a:schemeClr val="accent5">
                    <a:lumMod val="75000"/>
                  </a:schemeClr>
                </a:solidFill>
              </a:rPr>
              <a:t>est moins </a:t>
            </a:r>
            <a:r>
              <a:rPr lang="fr-FR" sz="2900" dirty="0" err="1">
                <a:solidFill>
                  <a:schemeClr val="accent5">
                    <a:lumMod val="75000"/>
                  </a:schemeClr>
                </a:solidFill>
              </a:rPr>
              <a:t>frequente,si</a:t>
            </a:r>
            <a:r>
              <a:rPr lang="fr-FR" sz="2900" dirty="0">
                <a:solidFill>
                  <a:schemeClr val="accent5">
                    <a:lumMod val="75000"/>
                  </a:schemeClr>
                </a:solidFill>
              </a:rPr>
              <a:t> présente elle est prédominante à l’artère pulmonaire elle est de </a:t>
            </a:r>
            <a:r>
              <a:rPr lang="fr-FR" sz="2900" b="1" dirty="0">
                <a:solidFill>
                  <a:srgbClr val="00B050"/>
                </a:solidFill>
              </a:rPr>
              <a:t>18 %</a:t>
            </a:r>
            <a:r>
              <a:rPr lang="fr-FR" sz="2900" dirty="0">
                <a:solidFill>
                  <a:srgbClr val="00B050"/>
                </a:solidFill>
              </a:rPr>
              <a:t> </a:t>
            </a:r>
            <a:r>
              <a:rPr lang="fr-FR" sz="2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fr-FR" sz="2900" dirty="0">
                <a:solidFill>
                  <a:schemeClr val="accent5">
                    <a:lumMod val="75000"/>
                  </a:schemeClr>
                </a:solidFill>
              </a:rPr>
              <a:t>Dans notre série </a:t>
            </a:r>
            <a:r>
              <a:rPr lang="fr-FR" sz="2900" dirty="0">
                <a:solidFill>
                  <a:srgbClr val="C1051B"/>
                </a:solidFill>
              </a:rPr>
              <a:t>les </a:t>
            </a:r>
            <a:r>
              <a:rPr lang="fr-FR" sz="2900" b="1" dirty="0">
                <a:solidFill>
                  <a:srgbClr val="C1051B"/>
                </a:solidFill>
              </a:rPr>
              <a:t>thromboses veineuses profondes </a:t>
            </a:r>
            <a:r>
              <a:rPr lang="fr-FR" sz="2900" dirty="0">
                <a:solidFill>
                  <a:schemeClr val="accent5">
                    <a:lumMod val="75000"/>
                  </a:schemeClr>
                </a:solidFill>
              </a:rPr>
              <a:t>ont touché avec prédilection </a:t>
            </a:r>
            <a:r>
              <a:rPr lang="fr-FR" sz="2900" dirty="0">
                <a:solidFill>
                  <a:srgbClr val="C1051B"/>
                </a:solidFill>
              </a:rPr>
              <a:t>le </a:t>
            </a:r>
            <a:r>
              <a:rPr lang="fr-FR" sz="2900" b="1" dirty="0">
                <a:solidFill>
                  <a:srgbClr val="C1051B"/>
                </a:solidFill>
              </a:rPr>
              <a:t>membre inférieur</a:t>
            </a:r>
            <a:r>
              <a:rPr lang="fr-FR" sz="2900" dirty="0">
                <a:solidFill>
                  <a:srgbClr val="C1051B"/>
                </a:solidFill>
              </a:rPr>
              <a:t>, </a:t>
            </a:r>
            <a:r>
              <a:rPr lang="fr-FR" sz="2900" dirty="0">
                <a:solidFill>
                  <a:schemeClr val="accent5">
                    <a:lumMod val="75000"/>
                  </a:schemeClr>
                </a:solidFill>
              </a:rPr>
              <a:t>leurs est estimé à</a:t>
            </a:r>
            <a:r>
              <a:rPr lang="fr-FR" sz="2900" dirty="0">
                <a:solidFill>
                  <a:srgbClr val="00B050"/>
                </a:solidFill>
              </a:rPr>
              <a:t> </a:t>
            </a:r>
            <a:r>
              <a:rPr lang="fr-FR" sz="2900" b="1" dirty="0">
                <a:solidFill>
                  <a:srgbClr val="00B050"/>
                </a:solidFill>
              </a:rPr>
              <a:t>53%</a:t>
            </a:r>
            <a:r>
              <a:rPr lang="fr-FR" sz="2900" dirty="0">
                <a:solidFill>
                  <a:srgbClr val="00B050"/>
                </a:solidFill>
              </a:rPr>
              <a:t>, </a:t>
            </a:r>
            <a:r>
              <a:rPr lang="fr-FR" sz="2900" dirty="0">
                <a:solidFill>
                  <a:schemeClr val="accent5">
                    <a:lumMod val="75000"/>
                  </a:schemeClr>
                </a:solidFill>
              </a:rPr>
              <a:t>ce résultat rejoint ceux des études qui varient entre </a:t>
            </a:r>
            <a:r>
              <a:rPr lang="fr-FR" sz="2900" b="1" dirty="0">
                <a:solidFill>
                  <a:srgbClr val="00B050"/>
                </a:solidFill>
              </a:rPr>
              <a:t>30 à 95 </a:t>
            </a:r>
            <a:r>
              <a:rPr lang="fr-FR" sz="29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fr-FR" sz="29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21" name="Espace réservé du contenu 5"/>
          <p:cNvSpPr txBox="1">
            <a:spLocks/>
          </p:cNvSpPr>
          <p:nvPr/>
        </p:nvSpPr>
        <p:spPr>
          <a:xfrm>
            <a:off x="3340894" y="7255445"/>
            <a:ext cx="3499644" cy="19171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171016" indent="-171016" algn="l" defTabSz="684063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20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3047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078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110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9141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1172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3204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5235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7266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500" b="1" u="sng" dirty="0">
                <a:solidFill>
                  <a:srgbClr val="00B050"/>
                </a:solidFill>
              </a:rPr>
              <a:t>Conclusion</a:t>
            </a:r>
            <a:endParaRPr lang="fr-FR" sz="2500" b="1" dirty="0">
              <a:solidFill>
                <a:srgbClr val="00B050"/>
              </a:solidFill>
            </a:endParaRPr>
          </a:p>
          <a:p>
            <a:r>
              <a:rPr lang="fr-FR" sz="2300" dirty="0">
                <a:solidFill>
                  <a:srgbClr val="002060"/>
                </a:solidFill>
              </a:rPr>
              <a:t>Notre série confirme la prédominance masculine de la maladie de </a:t>
            </a:r>
            <a:r>
              <a:rPr lang="fr-FR" sz="2300" dirty="0" err="1">
                <a:solidFill>
                  <a:srgbClr val="002060"/>
                </a:solidFill>
              </a:rPr>
              <a:t>Behçet</a:t>
            </a:r>
            <a:r>
              <a:rPr lang="fr-FR" sz="2300" dirty="0">
                <a:solidFill>
                  <a:srgbClr val="002060"/>
                </a:solidFill>
              </a:rPr>
              <a:t> retrouvée dans les autres pays méditerranéens et les pays du Moyen-Orient. .</a:t>
            </a:r>
          </a:p>
          <a:p>
            <a:r>
              <a:rPr lang="fr-FR" sz="2300" dirty="0">
                <a:solidFill>
                  <a:srgbClr val="002060"/>
                </a:solidFill>
              </a:rPr>
              <a:t>Le diagnostic doit être suspecté devant une atteinte artérielle chez un adulte jeune. L’imagerie, en particulier l’</a:t>
            </a:r>
            <a:r>
              <a:rPr lang="fr-FR" sz="2300" dirty="0" err="1">
                <a:solidFill>
                  <a:srgbClr val="002060"/>
                </a:solidFill>
              </a:rPr>
              <a:t>angio</a:t>
            </a:r>
            <a:r>
              <a:rPr lang="fr-FR" sz="2300" dirty="0">
                <a:solidFill>
                  <a:srgbClr val="002060"/>
                </a:solidFill>
              </a:rPr>
              <a:t>-TDM et l’angio-IRM, confirme le diagnostic et permet un bilan </a:t>
            </a:r>
            <a:r>
              <a:rPr lang="fr-FR" sz="2300" dirty="0" err="1">
                <a:solidFill>
                  <a:srgbClr val="002060"/>
                </a:solidFill>
              </a:rPr>
              <a:t>préthérapeutique</a:t>
            </a:r>
            <a:r>
              <a:rPr lang="fr-FR" sz="2300" dirty="0">
                <a:solidFill>
                  <a:srgbClr val="002060"/>
                </a:solidFill>
              </a:rPr>
              <a:t> complet</a:t>
            </a:r>
          </a:p>
          <a:p>
            <a:r>
              <a:rPr lang="fr-FR" sz="2300" dirty="0">
                <a:solidFill>
                  <a:srgbClr val="002060"/>
                </a:solidFill>
              </a:rPr>
              <a:t>Les manifestations vasculaires de la MB sont fréquentes en Algérie, notamment les lésions veineuses qui sont </a:t>
            </a:r>
            <a:r>
              <a:rPr lang="fr-FR" sz="2300" b="1" dirty="0">
                <a:solidFill>
                  <a:srgbClr val="002060"/>
                </a:solidFill>
              </a:rPr>
              <a:t>quasi constante à type de thrombose veineuse profonde.</a:t>
            </a:r>
            <a:endParaRPr lang="fr-FR" sz="2300" dirty="0">
              <a:solidFill>
                <a:srgbClr val="002060"/>
              </a:solidFill>
            </a:endParaRPr>
          </a:p>
          <a:p>
            <a:endParaRPr lang="fr-FR" dirty="0"/>
          </a:p>
        </p:txBody>
      </p:sp>
      <p:sp>
        <p:nvSpPr>
          <p:cNvPr id="23" name="Espace réservé du contenu 5"/>
          <p:cNvSpPr txBox="1">
            <a:spLocks/>
          </p:cNvSpPr>
          <p:nvPr/>
        </p:nvSpPr>
        <p:spPr>
          <a:xfrm>
            <a:off x="3543300" y="9201883"/>
            <a:ext cx="3297238" cy="23186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171016" indent="-171016" algn="l" defTabSz="684063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20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3047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078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110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9141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1172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3204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5235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7266" indent="-171016" algn="l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u="sng" dirty="0" smtClean="0">
                <a:solidFill>
                  <a:srgbClr val="00B050"/>
                </a:solidFill>
              </a:rPr>
              <a:t>Références</a:t>
            </a:r>
          </a:p>
          <a:p>
            <a:r>
              <a:rPr lang="fr-FR" sz="1400" u="sng" dirty="0" smtClean="0">
                <a:solidFill>
                  <a:srgbClr val="002060"/>
                </a:solidFill>
              </a:rPr>
              <a:t> </a:t>
            </a:r>
            <a:r>
              <a:rPr lang="fr-FR" sz="1400" baseline="30000" dirty="0">
                <a:solidFill>
                  <a:srgbClr val="002060"/>
                </a:solidFill>
              </a:rPr>
              <a:t>‘Maladie de </a:t>
            </a:r>
            <a:r>
              <a:rPr lang="fr-FR" sz="1400" baseline="30000" dirty="0" err="1">
                <a:solidFill>
                  <a:srgbClr val="002060"/>
                </a:solidFill>
              </a:rPr>
              <a:t>Behçet</a:t>
            </a:r>
            <a:r>
              <a:rPr lang="fr-FR" sz="1400" baseline="30000" dirty="0">
                <a:solidFill>
                  <a:srgbClr val="002060"/>
                </a:solidFill>
              </a:rPr>
              <a:t> - Service d’immunologie et Allergie - CHUV’ &lt;https://www.chuv.ch/fr/ial/ial-home/professionnels-de-la-sante/maladies-immunologiques/maladie-de-behcet&gt; [</a:t>
            </a:r>
            <a:r>
              <a:rPr lang="fr-FR" sz="1400" baseline="30000" dirty="0" err="1">
                <a:solidFill>
                  <a:srgbClr val="002060"/>
                </a:solidFill>
              </a:rPr>
              <a:t>accessed</a:t>
            </a:r>
            <a:r>
              <a:rPr lang="fr-FR" sz="1400" baseline="30000" dirty="0">
                <a:solidFill>
                  <a:srgbClr val="002060"/>
                </a:solidFill>
              </a:rPr>
              <a:t> 22 </a:t>
            </a:r>
            <a:r>
              <a:rPr lang="fr-FR" sz="1400" baseline="30000" dirty="0" err="1">
                <a:solidFill>
                  <a:srgbClr val="002060"/>
                </a:solidFill>
              </a:rPr>
              <a:t>June</a:t>
            </a:r>
            <a:r>
              <a:rPr lang="fr-FR" sz="1400" baseline="30000" dirty="0">
                <a:solidFill>
                  <a:srgbClr val="002060"/>
                </a:solidFill>
              </a:rPr>
              <a:t> 2022].</a:t>
            </a:r>
          </a:p>
          <a:p>
            <a:r>
              <a:rPr lang="fr-FR" sz="1400" dirty="0">
                <a:solidFill>
                  <a:srgbClr val="002060"/>
                </a:solidFill>
              </a:rPr>
              <a:t>‘</a:t>
            </a:r>
            <a:r>
              <a:rPr lang="fr-FR" sz="1400" dirty="0" err="1">
                <a:solidFill>
                  <a:srgbClr val="002060"/>
                </a:solidFill>
              </a:rPr>
              <a:t>DSpace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at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Univ</a:t>
            </a:r>
            <a:r>
              <a:rPr lang="fr-FR" sz="1400" dirty="0">
                <a:solidFill>
                  <a:srgbClr val="002060"/>
                </a:solidFill>
              </a:rPr>
              <a:t>. Mohammed-V Rabat: CHOC HEMORRAGIQUE SUR RUPTURE SPONTANEE DU FOIE AU COURS DE LA MALADIE DE BEHCET’ &lt;http://ao.um5.ac.ma/jspui/handle/123456789/18365&gt; [</a:t>
            </a:r>
            <a:r>
              <a:rPr lang="fr-FR" sz="1400" dirty="0" err="1">
                <a:solidFill>
                  <a:srgbClr val="002060"/>
                </a:solidFill>
              </a:rPr>
              <a:t>accessed</a:t>
            </a:r>
            <a:r>
              <a:rPr lang="fr-FR" sz="1400" dirty="0">
                <a:solidFill>
                  <a:srgbClr val="002060"/>
                </a:solidFill>
              </a:rPr>
              <a:t> 22 </a:t>
            </a:r>
            <a:r>
              <a:rPr lang="fr-FR" sz="1400" dirty="0" err="1">
                <a:solidFill>
                  <a:srgbClr val="002060"/>
                </a:solidFill>
              </a:rPr>
              <a:t>June</a:t>
            </a:r>
            <a:r>
              <a:rPr lang="fr-FR" sz="1400" dirty="0">
                <a:solidFill>
                  <a:srgbClr val="002060"/>
                </a:solidFill>
              </a:rPr>
              <a:t> 2022</a:t>
            </a:r>
            <a:r>
              <a:rPr lang="fr-FR" sz="1400" dirty="0" smtClean="0">
                <a:solidFill>
                  <a:srgbClr val="002060"/>
                </a:solidFill>
              </a:rPr>
              <a:t>].</a:t>
            </a:r>
          </a:p>
          <a:p>
            <a:r>
              <a:rPr lang="fr-FR" sz="1400" baseline="30000" dirty="0">
                <a:solidFill>
                  <a:srgbClr val="002060"/>
                </a:solidFill>
              </a:rPr>
              <a:t>Nora </a:t>
            </a:r>
            <a:r>
              <a:rPr lang="fr-FR" sz="1400" baseline="30000" dirty="0" err="1">
                <a:solidFill>
                  <a:srgbClr val="002060"/>
                </a:solidFill>
              </a:rPr>
              <a:t>Skoubani</a:t>
            </a:r>
            <a:r>
              <a:rPr lang="fr-FR" sz="1400" baseline="30000" dirty="0">
                <a:solidFill>
                  <a:srgbClr val="002060"/>
                </a:solidFill>
              </a:rPr>
              <a:t>, ‘Maladie de </a:t>
            </a:r>
            <a:r>
              <a:rPr lang="fr-FR" sz="1400" baseline="30000" dirty="0" err="1">
                <a:solidFill>
                  <a:srgbClr val="002060"/>
                </a:solidFill>
              </a:rPr>
              <a:t>Behçet</a:t>
            </a:r>
            <a:r>
              <a:rPr lang="fr-FR" sz="1400" baseline="30000" dirty="0">
                <a:solidFill>
                  <a:srgbClr val="002060"/>
                </a:solidFill>
              </a:rPr>
              <a:t> : Analyse Clinique et </a:t>
            </a:r>
            <a:r>
              <a:rPr lang="fr-FR" sz="1400" baseline="30000" dirty="0" err="1">
                <a:solidFill>
                  <a:srgbClr val="002060"/>
                </a:solidFill>
              </a:rPr>
              <a:t>et</a:t>
            </a:r>
            <a:r>
              <a:rPr lang="fr-FR" sz="1400" baseline="30000" dirty="0">
                <a:solidFill>
                  <a:srgbClr val="002060"/>
                </a:solidFill>
              </a:rPr>
              <a:t> Comparaison Des </a:t>
            </a:r>
            <a:r>
              <a:rPr lang="fr-FR" sz="1400" baseline="30000" dirty="0" err="1">
                <a:solidFill>
                  <a:srgbClr val="002060"/>
                </a:solidFill>
              </a:rPr>
              <a:t>Critère</a:t>
            </a:r>
            <a:r>
              <a:rPr lang="fr-FR" sz="1400" baseline="30000" dirty="0">
                <a:solidFill>
                  <a:srgbClr val="002060"/>
                </a:solidFill>
              </a:rPr>
              <a:t> </a:t>
            </a:r>
            <a:r>
              <a:rPr lang="fr-FR" sz="1400" baseline="30000" dirty="0" err="1">
                <a:solidFill>
                  <a:srgbClr val="002060"/>
                </a:solidFill>
              </a:rPr>
              <a:t>Dagonostiques</a:t>
            </a:r>
            <a:r>
              <a:rPr lang="fr-FR" sz="1400" baseline="30000" dirty="0">
                <a:solidFill>
                  <a:srgbClr val="002060"/>
                </a:solidFill>
              </a:rPr>
              <a:t>’, </a:t>
            </a:r>
            <a:r>
              <a:rPr lang="fr-FR" sz="1400" i="1" baseline="30000" dirty="0">
                <a:solidFill>
                  <a:srgbClr val="002060"/>
                </a:solidFill>
              </a:rPr>
              <a:t>Thèse de Médecine</a:t>
            </a:r>
            <a:r>
              <a:rPr lang="fr-FR" sz="1400" baseline="30000" dirty="0">
                <a:solidFill>
                  <a:srgbClr val="002060"/>
                </a:solidFill>
              </a:rPr>
              <a:t>, FMPM.87 (2007).</a:t>
            </a:r>
          </a:p>
          <a:p>
            <a:r>
              <a:rPr lang="fr-FR" sz="1400" dirty="0">
                <a:solidFill>
                  <a:srgbClr val="002060"/>
                </a:solidFill>
              </a:rPr>
              <a:t>Vasculaire Alger, ‘</a:t>
            </a:r>
            <a:r>
              <a:rPr lang="fr-FR" sz="1400" dirty="0" err="1">
                <a:solidFill>
                  <a:srgbClr val="002060"/>
                </a:solidFill>
              </a:rPr>
              <a:t>Angiobehçet</a:t>
            </a:r>
            <a:r>
              <a:rPr lang="fr-FR" sz="1400" dirty="0">
                <a:solidFill>
                  <a:srgbClr val="002060"/>
                </a:solidFill>
              </a:rPr>
              <a:t> Maghreb 5’, 2013.</a:t>
            </a:r>
          </a:p>
          <a:p>
            <a:r>
              <a:rPr lang="fr-FR" sz="1400" dirty="0">
                <a:solidFill>
                  <a:srgbClr val="002060"/>
                </a:solidFill>
              </a:rPr>
              <a:t>Alger.</a:t>
            </a:r>
          </a:p>
          <a:p>
            <a:r>
              <a:rPr lang="fr-FR" sz="1400" dirty="0">
                <a:solidFill>
                  <a:srgbClr val="002060"/>
                </a:solidFill>
              </a:rPr>
              <a:t>‘Maladie de </a:t>
            </a:r>
            <a:r>
              <a:rPr lang="fr-FR" sz="1400" dirty="0" err="1">
                <a:solidFill>
                  <a:srgbClr val="002060"/>
                </a:solidFill>
              </a:rPr>
              <a:t>Behçet</a:t>
            </a:r>
            <a:r>
              <a:rPr lang="fr-FR" sz="1400" dirty="0">
                <a:solidFill>
                  <a:srgbClr val="002060"/>
                </a:solidFill>
              </a:rPr>
              <a:t> : Une Vascularite Systémique’ &lt;https://www.concilio.com/rhumatologie-pathologies-auto-immunes-maladie-de-behcet/&gt; [</a:t>
            </a:r>
            <a:r>
              <a:rPr lang="fr-FR" sz="1400" dirty="0" err="1">
                <a:solidFill>
                  <a:srgbClr val="002060"/>
                </a:solidFill>
              </a:rPr>
              <a:t>accessed</a:t>
            </a:r>
            <a:r>
              <a:rPr lang="fr-FR" sz="1400" dirty="0">
                <a:solidFill>
                  <a:srgbClr val="002060"/>
                </a:solidFill>
              </a:rPr>
              <a:t> 22 </a:t>
            </a:r>
            <a:r>
              <a:rPr lang="fr-FR" sz="1400" dirty="0" err="1">
                <a:solidFill>
                  <a:srgbClr val="002060"/>
                </a:solidFill>
              </a:rPr>
              <a:t>June</a:t>
            </a:r>
            <a:r>
              <a:rPr lang="fr-FR" sz="1400" dirty="0">
                <a:solidFill>
                  <a:srgbClr val="002060"/>
                </a:solidFill>
              </a:rPr>
              <a:t> 2022].</a:t>
            </a:r>
          </a:p>
          <a:p>
            <a:r>
              <a:rPr lang="fr-FR" sz="1400" dirty="0">
                <a:solidFill>
                  <a:srgbClr val="002060"/>
                </a:solidFill>
              </a:rPr>
              <a:t>N. </a:t>
            </a:r>
            <a:r>
              <a:rPr lang="fr-FR" sz="1400" dirty="0" err="1">
                <a:solidFill>
                  <a:srgbClr val="002060"/>
                </a:solidFill>
              </a:rPr>
              <a:t>Lanasri</a:t>
            </a:r>
            <a:r>
              <a:rPr lang="fr-FR" sz="1400" dirty="0">
                <a:solidFill>
                  <a:srgbClr val="002060"/>
                </a:solidFill>
              </a:rPr>
              <a:t> and </a:t>
            </a:r>
            <a:r>
              <a:rPr lang="fr-FR" sz="1400" dirty="0" err="1">
                <a:solidFill>
                  <a:srgbClr val="002060"/>
                </a:solidFill>
              </a:rPr>
              <a:t>others</a:t>
            </a:r>
            <a:r>
              <a:rPr lang="fr-FR" sz="1400" dirty="0">
                <a:solidFill>
                  <a:srgbClr val="002060"/>
                </a:solidFill>
              </a:rPr>
              <a:t>, ‘</a:t>
            </a:r>
            <a:r>
              <a:rPr lang="fr-FR" sz="1400" dirty="0" err="1">
                <a:solidFill>
                  <a:srgbClr val="002060"/>
                </a:solidFill>
              </a:rPr>
              <a:t>Angio-Behçet</a:t>
            </a:r>
            <a:r>
              <a:rPr lang="fr-FR" sz="1400" dirty="0">
                <a:solidFill>
                  <a:srgbClr val="002060"/>
                </a:solidFill>
              </a:rPr>
              <a:t>, Profils </a:t>
            </a:r>
            <a:r>
              <a:rPr lang="fr-FR" sz="1400" dirty="0" err="1">
                <a:solidFill>
                  <a:srgbClr val="002060"/>
                </a:solidFill>
              </a:rPr>
              <a:t>Épidemiologiques</a:t>
            </a:r>
            <a:r>
              <a:rPr lang="fr-FR" sz="1400" dirty="0">
                <a:solidFill>
                  <a:srgbClr val="002060"/>
                </a:solidFill>
              </a:rPr>
              <a:t> et Cliniques’, </a:t>
            </a:r>
            <a:r>
              <a:rPr lang="fr-FR" sz="1400" i="1" dirty="0">
                <a:solidFill>
                  <a:srgbClr val="002060"/>
                </a:solidFill>
              </a:rPr>
              <a:t>Journal Des Maladies Vasculaires</a:t>
            </a:r>
            <a:r>
              <a:rPr lang="fr-FR" sz="1400" dirty="0">
                <a:solidFill>
                  <a:srgbClr val="002060"/>
                </a:solidFill>
              </a:rPr>
              <a:t>, 39.5 (2014), 342 &lt;https://doi.org/10.1016/J.JMV.2014.07.072&gt;.</a:t>
            </a:r>
          </a:p>
          <a:p>
            <a:r>
              <a:rPr lang="fr-FR" sz="1400" dirty="0">
                <a:solidFill>
                  <a:srgbClr val="002060"/>
                </a:solidFill>
              </a:rPr>
              <a:t>Alger.</a:t>
            </a:r>
          </a:p>
          <a:p>
            <a:r>
              <a:rPr lang="fr-FR" sz="1400" dirty="0">
                <a:solidFill>
                  <a:srgbClr val="002060"/>
                </a:solidFill>
              </a:rPr>
              <a:t>‘Article </a:t>
            </a:r>
            <a:r>
              <a:rPr lang="fr-FR" sz="1400" dirty="0" err="1">
                <a:solidFill>
                  <a:srgbClr val="002060"/>
                </a:solidFill>
              </a:rPr>
              <a:t>Medicale</a:t>
            </a:r>
            <a:r>
              <a:rPr lang="fr-FR" sz="1400" dirty="0">
                <a:solidFill>
                  <a:srgbClr val="002060"/>
                </a:solidFill>
              </a:rPr>
              <a:t> Tunisie, Article </a:t>
            </a:r>
            <a:r>
              <a:rPr lang="fr-FR" sz="1400" dirty="0" err="1">
                <a:solidFill>
                  <a:srgbClr val="002060"/>
                </a:solidFill>
              </a:rPr>
              <a:t>Medicale</a:t>
            </a:r>
            <a:r>
              <a:rPr lang="fr-FR" sz="1400" dirty="0">
                <a:solidFill>
                  <a:srgbClr val="002060"/>
                </a:solidFill>
              </a:rPr>
              <a:t> Maladie de </a:t>
            </a:r>
            <a:r>
              <a:rPr lang="fr-FR" sz="1400" dirty="0" err="1">
                <a:solidFill>
                  <a:srgbClr val="002060"/>
                </a:solidFill>
              </a:rPr>
              <a:t>Behcet</a:t>
            </a:r>
            <a:r>
              <a:rPr lang="fr-FR" sz="1400" dirty="0">
                <a:solidFill>
                  <a:srgbClr val="002060"/>
                </a:solidFill>
              </a:rPr>
              <a:t> , Atteinte Veineuse , Corticothérapie’ &lt;https://www.latunisiemedicale.com/article-medicale-tunisie_1219_fr&gt; [</a:t>
            </a:r>
            <a:r>
              <a:rPr lang="fr-FR" sz="1400" dirty="0" err="1">
                <a:solidFill>
                  <a:srgbClr val="002060"/>
                </a:solidFill>
              </a:rPr>
              <a:t>accessed</a:t>
            </a:r>
            <a:r>
              <a:rPr lang="fr-FR" sz="1400" dirty="0">
                <a:solidFill>
                  <a:srgbClr val="002060"/>
                </a:solidFill>
              </a:rPr>
              <a:t> 22 </a:t>
            </a:r>
            <a:r>
              <a:rPr lang="fr-FR" sz="1400" dirty="0" err="1">
                <a:solidFill>
                  <a:srgbClr val="002060"/>
                </a:solidFill>
              </a:rPr>
              <a:t>June</a:t>
            </a:r>
            <a:r>
              <a:rPr lang="fr-FR" sz="1400" dirty="0">
                <a:solidFill>
                  <a:srgbClr val="002060"/>
                </a:solidFill>
              </a:rPr>
              <a:t> 2022].</a:t>
            </a:r>
            <a:endParaRPr lang="fr-FR" sz="1400" u="sng" dirty="0" smtClean="0">
              <a:solidFill>
                <a:srgbClr val="002060"/>
              </a:solidFill>
            </a:endParaRPr>
          </a:p>
          <a:p>
            <a:endParaRPr lang="fr-FR" sz="14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851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706</Words>
  <Application>Microsoft Office PowerPoint</Application>
  <PresentationFormat>Personnalisé</PresentationFormat>
  <Paragraphs>43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Dr MALTI Z.    Pr LOUNICI A.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9</cp:revision>
  <dcterms:created xsi:type="dcterms:W3CDTF">2022-09-15T13:06:27Z</dcterms:created>
  <dcterms:modified xsi:type="dcterms:W3CDTF">2022-09-15T14:15:41Z</dcterms:modified>
</cp:coreProperties>
</file>