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7" r:id="rId6"/>
    <p:sldId id="276" r:id="rId7"/>
    <p:sldId id="270" r:id="rId8"/>
    <p:sldId id="269" r:id="rId9"/>
    <p:sldId id="271" r:id="rId10"/>
    <p:sldId id="272" r:id="rId11"/>
    <p:sldId id="260" r:id="rId12"/>
    <p:sldId id="265" r:id="rId13"/>
    <p:sldId id="263" r:id="rId14"/>
    <p:sldId id="264" r:id="rId15"/>
    <p:sldId id="278" r:id="rId16"/>
    <p:sldId id="273" r:id="rId17"/>
    <p:sldId id="277" r:id="rId18"/>
    <p:sldId id="27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5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dans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FF0000"/>
                </a:solidFill>
              </a:defRPr>
            </a:pPr>
            <a:r>
              <a:rPr lang="en-US" sz="2400">
                <a:solidFill>
                  <a:srgbClr val="FF0000"/>
                </a:solidFill>
              </a:rPr>
              <a:t>stades de la néphropathie lupique 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dans Microsoft PowerPoint]Feuil1'!$C$11:$C$13</c:f>
              <c:strCache>
                <c:ptCount val="3"/>
                <c:pt idx="0">
                  <c:v>stade 2</c:v>
                </c:pt>
                <c:pt idx="1">
                  <c:v>stade 3</c:v>
                </c:pt>
                <c:pt idx="2">
                  <c:v>stade 4</c:v>
                </c:pt>
              </c:strCache>
            </c:strRef>
          </c:cat>
          <c:val>
            <c:numRef>
              <c:f>'[Graphique dans Microsoft PowerPoint]Feuil1'!$D$11:$D$13</c:f>
              <c:numCache>
                <c:formatCode>0%</c:formatCode>
                <c:ptCount val="3"/>
                <c:pt idx="0">
                  <c:v>0.18</c:v>
                </c:pt>
                <c:pt idx="1">
                  <c:v>0.22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30853376"/>
        <c:axId val="109372544"/>
        <c:axId val="0"/>
      </c:bar3DChart>
      <c:catAx>
        <c:axId val="1308533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109372544"/>
        <c:crosses val="autoZero"/>
        <c:auto val="1"/>
        <c:lblAlgn val="ctr"/>
        <c:lblOffset val="100"/>
        <c:noMultiLvlLbl val="0"/>
      </c:catAx>
      <c:valAx>
        <c:axId val="109372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0853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9F4D5-0FA1-41BE-9D48-47E0C26817AD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580FD-92D8-40EC-BE8E-3C52E1C43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39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80FD-92D8-40EC-BE8E-3C52E1C43A1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72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diagnostic de lupus systémique a été posé sur  la présence de 4 critères de l’ACR 1982modifiés en 1997, et sur  10 points des critères ACR/AULAR 2018  </a:t>
            </a:r>
          </a:p>
          <a:p>
            <a:r>
              <a:rPr lang="fr-FR" dirty="0" smtClean="0"/>
              <a:t>Le diagnostic de néphropathie lupique est posé devant la présence d’une Protéinurie persistante &gt; 0,5 g/jour (ratio protéinurie/ </a:t>
            </a:r>
            <a:r>
              <a:rPr lang="fr-FR" dirty="0" err="1" smtClean="0"/>
              <a:t>créatininurie</a:t>
            </a:r>
            <a:r>
              <a:rPr lang="fr-FR" dirty="0" smtClean="0"/>
              <a:t>&gt;0.05 g/</a:t>
            </a:r>
            <a:r>
              <a:rPr lang="fr-FR" dirty="0" err="1" smtClean="0"/>
              <a:t>mmol</a:t>
            </a:r>
            <a:r>
              <a:rPr lang="fr-FR" dirty="0" smtClean="0"/>
              <a:t> sur échantillon urinaire)  ou présence de </a:t>
            </a:r>
            <a:r>
              <a:rPr lang="fr-FR" dirty="0" err="1" smtClean="0"/>
              <a:t>cylindrurie</a:t>
            </a:r>
            <a:r>
              <a:rPr lang="fr-FR" dirty="0" smtClean="0"/>
              <a:t> ; </a:t>
            </a:r>
          </a:p>
          <a:p>
            <a:r>
              <a:rPr lang="fr-FR" dirty="0" smtClean="0"/>
              <a:t>L’atteinte rénale a été classée selon la classification histologique des glomérulonéphrites d’ISN/RPS 2003 en 6 catégories majeures.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80FD-92D8-40EC-BE8E-3C52E1C43A1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22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80FD-92D8-40EC-BE8E-3C52E1C43A1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13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80FD-92D8-40EC-BE8E-3C52E1C43A1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218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néphropathie lupique a été classée en : stade 2 chez 9 patients (18%), stade 3 chez 11(22%) patients, stade 4 chez 9(18%) patients, la biopsie rénale était non concluantes chez 3(1.5%) patients,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80FD-92D8-40EC-BE8E-3C52E1C43A1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Sur le plan thérapeutique, on a eu recours au bolus de corticoïdes chez 13(26%) patients, aux antipaludéens de synthèse chez 43(86%) patients, Les bolus de cyclophosphamide  ont été prescrits chez 24(48%) patients, Le traitement d’entretien par  MMF chez 14(28%) patients et par azathioprine chez 8 patients dont 3 patients étaient désireuses de grossesse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80FD-92D8-40EC-BE8E-3C52E1C43A1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33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11/06/2022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11/06/2022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11/06/2022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11/06/2022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11/06/2022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11/06/2022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11/06/2022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11/06/2022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11/06/2022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11/06/2022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11/06/2022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309A6D-C09C-4548-B29A-6CF363A7E532}" type="datetimeFigureOut">
              <a:rPr lang="fr-FR" smtClean="0"/>
              <a:t>11/06/2022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arediab.univ-tlemcen.d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060432" cy="2996952"/>
          </a:xfrm>
        </p:spPr>
        <p:txBody>
          <a:bodyPr>
            <a:normAutofit fontScale="90000"/>
          </a:bodyPr>
          <a:lstStyle/>
          <a:p>
            <a:pPr fontAlgn="ctr"/>
            <a:r>
              <a:rPr lang="fr-FR" sz="1800" dirty="0"/>
              <a:t/>
            </a:r>
            <a:br>
              <a:rPr lang="fr-FR" sz="1800" dirty="0"/>
            </a:br>
            <a:r>
              <a:rPr lang="en-US" sz="1800" b="1" dirty="0" smtClean="0"/>
              <a:t>UNIVERSITE ABOUBEKR </a:t>
            </a:r>
            <a:r>
              <a:rPr lang="en-US" sz="1800" b="1" dirty="0"/>
              <a:t>BELKAID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b="1" dirty="0"/>
              <a:t> LABORATORY OF RESEARCH ON DIABETES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ar-SA" sz="1800" b="1" dirty="0"/>
              <a:t>مخبر بحث سكري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b="1" dirty="0"/>
              <a:t>« LAREDIAB »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b="1" dirty="0"/>
              <a:t>Code ATRSS/DGRST N° W0417700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b="1" dirty="0"/>
              <a:t>UNIVERSITY ABOUBEKR BELKAID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b="1" dirty="0"/>
              <a:t>FACULTY OF MEDICINE BENAOUDA BENZERDJEB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en-GB" sz="1800" b="1" dirty="0"/>
              <a:t>ACADEMIC HOSPITAL TIDJANI DAMERDJI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en-GB" sz="1800" b="1" u="sng" dirty="0">
                <a:hlinkClick r:id="rId3"/>
              </a:rPr>
              <a:t>https://larediab.univ-tlemcen.dz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b="1" dirty="0"/>
              <a:t>Mobile : 0770 218 100/ E-mail: ali.lounici@univ-tlemcen.dz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b="1" dirty="0"/>
              <a:t>CHU TIDJANI DAMERDJI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5977136" cy="1512168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fr-FR" sz="2800" b="1" dirty="0" smtClean="0">
                <a:solidFill>
                  <a:srgbClr val="00B050"/>
                </a:solidFill>
              </a:rPr>
              <a:t>L’atteinte </a:t>
            </a:r>
            <a:r>
              <a:rPr lang="fr-FR" sz="2800" b="1" dirty="0">
                <a:solidFill>
                  <a:srgbClr val="00B050"/>
                </a:solidFill>
              </a:rPr>
              <a:t>rénale dans le lupus systémique : à propos de 50 </a:t>
            </a:r>
            <a:r>
              <a:rPr lang="fr-FR" sz="2800" b="1" dirty="0" smtClean="0">
                <a:solidFill>
                  <a:srgbClr val="00B050"/>
                </a:solidFill>
              </a:rPr>
              <a:t>cas</a:t>
            </a:r>
          </a:p>
          <a:p>
            <a:endParaRPr lang="fr-FR" sz="2800" b="1" dirty="0">
              <a:solidFill>
                <a:srgbClr val="00B050"/>
              </a:solidFill>
            </a:endParaRPr>
          </a:p>
          <a:p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S.Tahir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,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M.H.Bestaoui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,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F.Z.Boulenouar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,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A.Lounici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04856" cy="567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9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/>
              <a:t>Résultats 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Nous </a:t>
            </a:r>
            <a:r>
              <a:rPr lang="fr-FR" dirty="0"/>
              <a:t>avons évalué 50 patients lupiques dont 44(88%) femmes et 6(12%) hommes</a:t>
            </a:r>
            <a:r>
              <a:rPr lang="fr-FR" dirty="0" smtClean="0"/>
              <a:t>, avec un sexe ratio 7,3</a:t>
            </a:r>
          </a:p>
          <a:p>
            <a:r>
              <a:rPr lang="fr-FR" dirty="0" smtClean="0"/>
              <a:t> </a:t>
            </a:r>
            <a:r>
              <a:rPr lang="fr-FR" dirty="0"/>
              <a:t>l’âge moyen au moment du diagnostic est de  29 ans pour les hommes et de 32 ans pour les femmes</a:t>
            </a:r>
            <a:r>
              <a:rPr lang="fr-FR" dirty="0" smtClean="0"/>
              <a:t>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7686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566124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Figure 1 :  répartition des différentes présentation clinique des patients</a:t>
            </a:r>
            <a:endParaRPr lang="fr-FR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056120"/>
              </p:ext>
            </p:extLst>
          </p:nvPr>
        </p:nvGraphicFramePr>
        <p:xfrm>
          <a:off x="755576" y="1052736"/>
          <a:ext cx="75608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15616" y="566124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</a:rPr>
              <a:t>Figure 2 :stades histologiques de la NL</a:t>
            </a:r>
            <a:endParaRPr lang="fr-FR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0485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907704" y="5805264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Figure 3:armes thérapeutiques utilisées </a:t>
            </a:r>
            <a:endParaRPr lang="fr-FR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4809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91680" y="59492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Figure 4 :évolution et pronostic des patients</a:t>
            </a: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8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308782"/>
              </p:ext>
            </p:extLst>
          </p:nvPr>
        </p:nvGraphicFramePr>
        <p:xfrm>
          <a:off x="1" y="-4"/>
          <a:ext cx="9144001" cy="6769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082"/>
                <a:gridCol w="1975317"/>
                <a:gridCol w="2169848"/>
                <a:gridCol w="2339754"/>
              </a:tblGrid>
              <a:tr h="722256">
                <a:tc>
                  <a:txBody>
                    <a:bodyPr/>
                    <a:lstStyle/>
                    <a:p>
                      <a:r>
                        <a:rPr lang="fr-FR" dirty="0" smtClean="0"/>
                        <a:t>Etude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Notre </a:t>
                      </a:r>
                      <a:r>
                        <a:rPr lang="fr-FR" dirty="0" err="1" smtClean="0"/>
                        <a:t>etude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Etude  </a:t>
                      </a:r>
                      <a:r>
                        <a:rPr lang="fr-FR" dirty="0" err="1" smtClean="0"/>
                        <a:t>saudi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arabie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maroc</a:t>
                      </a:r>
                      <a:endParaRPr lang="fr-FR" dirty="0"/>
                    </a:p>
                  </a:txBody>
                  <a:tcPr/>
                </a:tc>
              </a:tr>
              <a:tr h="379350">
                <a:tc>
                  <a:txBody>
                    <a:bodyPr/>
                    <a:lstStyle/>
                    <a:p>
                      <a:r>
                        <a:rPr lang="fr-FR" dirty="0" smtClean="0"/>
                        <a:t>effectif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299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57</a:t>
                      </a:r>
                      <a:endParaRPr lang="fr-FR" dirty="0"/>
                    </a:p>
                  </a:txBody>
                  <a:tcPr/>
                </a:tc>
              </a:tr>
              <a:tr h="379350">
                <a:tc>
                  <a:txBody>
                    <a:bodyPr/>
                    <a:lstStyle/>
                    <a:p>
                      <a:r>
                        <a:rPr lang="fr-FR" dirty="0" smtClean="0"/>
                        <a:t>Sexe ratio </a:t>
                      </a:r>
                      <a:r>
                        <a:rPr lang="fr-FR" baseline="0" dirty="0" smtClean="0"/>
                        <a:t> féminin/homme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7,3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8,3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5,3</a:t>
                      </a:r>
                      <a:endParaRPr lang="fr-FR" dirty="0"/>
                    </a:p>
                  </a:txBody>
                  <a:tcPr/>
                </a:tc>
              </a:tr>
              <a:tr h="379350">
                <a:tc>
                  <a:txBody>
                    <a:bodyPr/>
                    <a:lstStyle/>
                    <a:p>
                      <a:r>
                        <a:rPr lang="fr-FR" dirty="0" smtClean="0"/>
                        <a:t>HTA(</a:t>
                      </a:r>
                      <a:r>
                        <a:rPr lang="fr-FR" dirty="0" smtClean="0">
                          <a:latin typeface="Calibri"/>
                        </a:rPr>
                        <a:t>%)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33,4</a:t>
                      </a:r>
                      <a:endParaRPr lang="fr-FR" dirty="0"/>
                    </a:p>
                  </a:txBody>
                  <a:tcPr/>
                </a:tc>
              </a:tr>
              <a:tr h="397536">
                <a:tc>
                  <a:txBody>
                    <a:bodyPr/>
                    <a:lstStyle/>
                    <a:p>
                      <a:r>
                        <a:rPr lang="fr-FR" dirty="0" smtClean="0"/>
                        <a:t>Hématurie (</a:t>
                      </a:r>
                      <a:r>
                        <a:rPr lang="fr-FR" dirty="0" smtClean="0">
                          <a:latin typeface="Calibri"/>
                        </a:rPr>
                        <a:t>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89,5</a:t>
                      </a:r>
                      <a:endParaRPr lang="fr-FR" dirty="0"/>
                    </a:p>
                  </a:txBody>
                  <a:tcPr/>
                </a:tc>
              </a:tr>
              <a:tr h="451082">
                <a:tc>
                  <a:txBody>
                    <a:bodyPr/>
                    <a:lstStyle/>
                    <a:p>
                      <a:r>
                        <a:rPr lang="fr-FR" dirty="0" smtClean="0"/>
                        <a:t>IRT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47,3</a:t>
                      </a:r>
                      <a:endParaRPr lang="fr-FR" dirty="0"/>
                    </a:p>
                  </a:txBody>
                  <a:tcPr/>
                </a:tc>
              </a:tr>
              <a:tr h="379349">
                <a:tc>
                  <a:txBody>
                    <a:bodyPr/>
                    <a:lstStyle/>
                    <a:p>
                      <a:r>
                        <a:rPr lang="fr-FR" dirty="0" smtClean="0"/>
                        <a:t>Stade2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8,8%</a:t>
                      </a:r>
                      <a:endParaRPr lang="fr-FR" dirty="0"/>
                    </a:p>
                  </a:txBody>
                  <a:tcPr/>
                </a:tc>
              </a:tr>
              <a:tr h="412463">
                <a:tc>
                  <a:txBody>
                    <a:bodyPr/>
                    <a:lstStyle/>
                    <a:p>
                      <a:r>
                        <a:rPr lang="fr-FR" dirty="0" smtClean="0"/>
                        <a:t>Stade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15% </a:t>
                      </a:r>
                      <a:endParaRPr lang="fr-FR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fr-FR" dirty="0" smtClean="0"/>
                        <a:t>Stade4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45,6%</a:t>
                      </a:r>
                      <a:endParaRPr lang="fr-FR" dirty="0"/>
                    </a:p>
                  </a:txBody>
                  <a:tcPr/>
                </a:tc>
              </a:tr>
              <a:tr h="282312">
                <a:tc>
                  <a:txBody>
                    <a:bodyPr/>
                    <a:lstStyle/>
                    <a:p>
                      <a:r>
                        <a:rPr lang="fr-FR" dirty="0" smtClean="0"/>
                        <a:t>Bolus cyclo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26,3</a:t>
                      </a:r>
                      <a:endParaRPr lang="fr-FR" dirty="0"/>
                    </a:p>
                  </a:txBody>
                  <a:tcPr/>
                </a:tc>
              </a:tr>
              <a:tr h="379350">
                <a:tc>
                  <a:txBody>
                    <a:bodyPr/>
                    <a:lstStyle/>
                    <a:p>
                      <a:r>
                        <a:rPr lang="fr-FR" dirty="0" smtClean="0"/>
                        <a:t>Bolus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ctc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9350">
                <a:tc>
                  <a:txBody>
                    <a:bodyPr/>
                    <a:lstStyle/>
                    <a:p>
                      <a:r>
                        <a:rPr lang="fr-FR" dirty="0" smtClean="0"/>
                        <a:t>MMF en entretien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89,5</a:t>
                      </a:r>
                      <a:endParaRPr lang="fr-FR" dirty="0"/>
                    </a:p>
                  </a:txBody>
                  <a:tcPr/>
                </a:tc>
              </a:tr>
              <a:tr h="379350">
                <a:tc>
                  <a:txBody>
                    <a:bodyPr/>
                    <a:lstStyle/>
                    <a:p>
                      <a:r>
                        <a:rPr lang="fr-FR" dirty="0" smtClean="0"/>
                        <a:t>AZA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43,1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10,5</a:t>
                      </a:r>
                      <a:endParaRPr lang="fr-FR" dirty="0"/>
                    </a:p>
                  </a:txBody>
                  <a:tcPr/>
                </a:tc>
              </a:tr>
              <a:tr h="379350">
                <a:tc>
                  <a:txBody>
                    <a:bodyPr/>
                    <a:lstStyle/>
                    <a:p>
                      <a:r>
                        <a:rPr lang="fr-FR" dirty="0" smtClean="0"/>
                        <a:t>Dialyse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5,3</a:t>
                      </a:r>
                      <a:endParaRPr lang="fr-FR" dirty="0"/>
                    </a:p>
                  </a:txBody>
                  <a:tcPr/>
                </a:tc>
              </a:tr>
              <a:tr h="379350">
                <a:tc>
                  <a:txBody>
                    <a:bodyPr/>
                    <a:lstStyle/>
                    <a:p>
                      <a:r>
                        <a:rPr lang="fr-FR" dirty="0" smtClean="0"/>
                        <a:t>Rémission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75,6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49,3</a:t>
                      </a:r>
                      <a:endParaRPr lang="fr-FR" dirty="0"/>
                    </a:p>
                  </a:txBody>
                  <a:tcPr/>
                </a:tc>
              </a:tr>
              <a:tr h="379350">
                <a:tc>
                  <a:txBody>
                    <a:bodyPr/>
                    <a:lstStyle/>
                    <a:p>
                      <a:r>
                        <a:rPr lang="fr-FR" dirty="0" smtClean="0"/>
                        <a:t>décès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3,5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 flipV="1">
            <a:off x="2555776" y="3347281"/>
            <a:ext cx="720080" cy="3697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0495" y="3717031"/>
            <a:ext cx="1274505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332" y="3717030"/>
            <a:ext cx="1063501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2555230" y="6032284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6032284"/>
            <a:ext cx="7620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 flipV="1">
            <a:off x="0" y="3320988"/>
            <a:ext cx="1115616" cy="39604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5989014"/>
            <a:ext cx="125963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00" y="6036830"/>
            <a:ext cx="7620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 flipV="1">
            <a:off x="0" y="4149076"/>
            <a:ext cx="1187624" cy="4320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555776" y="4149077"/>
            <a:ext cx="720080" cy="3085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70" y="4100894"/>
            <a:ext cx="595310" cy="40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e 8"/>
          <p:cNvSpPr/>
          <p:nvPr/>
        </p:nvSpPr>
        <p:spPr>
          <a:xfrm>
            <a:off x="-72008" y="1052736"/>
            <a:ext cx="1835696" cy="79208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04616" y="1052736"/>
            <a:ext cx="1117575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llipse 9"/>
          <p:cNvSpPr/>
          <p:nvPr/>
        </p:nvSpPr>
        <p:spPr>
          <a:xfrm>
            <a:off x="-72008" y="2492896"/>
            <a:ext cx="629816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55776" y="2492893"/>
            <a:ext cx="720081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787294" y="2564904"/>
            <a:ext cx="584075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>
            <a:off x="-72008" y="4869160"/>
            <a:ext cx="1835696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555776" y="4869160"/>
            <a:ext cx="719534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9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988840"/>
            <a:ext cx="7632848" cy="4176464"/>
          </a:xfrm>
        </p:spPr>
        <p:txBody>
          <a:bodyPr>
            <a:noAutofit/>
          </a:bodyPr>
          <a:lstStyle/>
          <a:p>
            <a:r>
              <a:rPr lang="fr-FR" dirty="0" smtClean="0"/>
              <a:t>La néphropathie lupique est fréquente est grave au cours de l’ évolution du lupus systémique</a:t>
            </a:r>
          </a:p>
          <a:p>
            <a:endParaRPr lang="fr-FR" dirty="0" smtClean="0"/>
          </a:p>
          <a:p>
            <a:r>
              <a:rPr lang="fr-FR" dirty="0" smtClean="0"/>
              <a:t>Intérêt du dépistage régulier par la pratique d’une BU</a:t>
            </a:r>
          </a:p>
          <a:p>
            <a:endParaRPr lang="fr-FR" dirty="0" smtClean="0"/>
          </a:p>
          <a:p>
            <a:r>
              <a:rPr lang="fr-FR" dirty="0" smtClean="0"/>
              <a:t>la biopsie rénale est indispensable et conditionne la PEC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Le pronostic des NL s’est amélioré depuis l’avènement des IS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758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3200" dirty="0" smtClean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61212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Objectif</a:t>
            </a:r>
            <a:r>
              <a:rPr lang="fr-FR" b="1" dirty="0">
                <a:solidFill>
                  <a:srgbClr val="FF0000"/>
                </a:solidFill>
              </a:rPr>
              <a:t> 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700808"/>
            <a:ext cx="7488832" cy="4464496"/>
          </a:xfrm>
        </p:spPr>
        <p:txBody>
          <a:bodyPr>
            <a:normAutofit/>
          </a:bodyPr>
          <a:lstStyle/>
          <a:p>
            <a:r>
              <a:rPr lang="fr-FR" b="1" dirty="0" smtClean="0"/>
              <a:t>-</a:t>
            </a:r>
            <a:r>
              <a:rPr lang="fr-FR" sz="3200" dirty="0"/>
              <a:t>identifier  les </a:t>
            </a:r>
            <a:r>
              <a:rPr lang="fr-FR" sz="3200" dirty="0" smtClean="0"/>
              <a:t>caractéristiques cliniques</a:t>
            </a:r>
            <a:r>
              <a:rPr lang="fr-FR" sz="3200" dirty="0"/>
              <a:t>, </a:t>
            </a:r>
            <a:r>
              <a:rPr lang="fr-FR" sz="3200" dirty="0" smtClean="0"/>
              <a:t>histologiques et évolutifs  </a:t>
            </a:r>
            <a:r>
              <a:rPr lang="fr-FR" sz="3200" dirty="0"/>
              <a:t>des patients atteints de néphropathie lupique</a:t>
            </a:r>
          </a:p>
          <a:p>
            <a:r>
              <a:rPr lang="fr-FR" sz="3200" dirty="0"/>
              <a:t>-identifier les différentes armes thérapeutiques utilisées</a:t>
            </a:r>
          </a:p>
          <a:p>
            <a:r>
              <a:rPr lang="fr-FR" sz="3200" dirty="0"/>
              <a:t>-évaluer le pronostic à court et à long terme</a:t>
            </a:r>
            <a:r>
              <a:rPr lang="fr-FR" sz="3200" b="1" dirty="0"/>
              <a:t>.</a:t>
            </a:r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6850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Introduction 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772816"/>
            <a:ext cx="7632848" cy="4464496"/>
          </a:xfrm>
        </p:spPr>
        <p:txBody>
          <a:bodyPr>
            <a:normAutofit/>
          </a:bodyPr>
          <a:lstStyle/>
          <a:p>
            <a:r>
              <a:rPr lang="fr-CA" sz="2800" dirty="0" smtClean="0"/>
              <a:t>une </a:t>
            </a:r>
            <a:r>
              <a:rPr lang="fr-CA" sz="2800" dirty="0"/>
              <a:t>des manifestations les plus fréquentes et les plus graves du lupus érythémateux systémique (LES</a:t>
            </a:r>
            <a:r>
              <a:rPr lang="fr-CA" sz="2800" dirty="0" smtClean="0"/>
              <a:t>)</a:t>
            </a:r>
          </a:p>
          <a:p>
            <a:endParaRPr lang="fr-CA" sz="2800" dirty="0" smtClean="0"/>
          </a:p>
          <a:p>
            <a:r>
              <a:rPr lang="fr-CA" sz="2800" dirty="0" smtClean="0"/>
              <a:t>survient </a:t>
            </a:r>
            <a:r>
              <a:rPr lang="fr-CA" sz="2800" dirty="0"/>
              <a:t>chez 40% des </a:t>
            </a:r>
            <a:r>
              <a:rPr lang="fr-CA" sz="2800" dirty="0" smtClean="0"/>
              <a:t>patient(e)s lupiques </a:t>
            </a:r>
            <a:endParaRPr lang="fr-CA" sz="2800" dirty="0"/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parfois inaugurale, le plus souvent dans les 2 </a:t>
            </a:r>
          </a:p>
          <a:p>
            <a:pPr marL="0" indent="0">
              <a:buNone/>
            </a:pPr>
            <a:r>
              <a:rPr lang="fr-CA" sz="2800" dirty="0"/>
              <a:t>premières </a:t>
            </a:r>
            <a:r>
              <a:rPr lang="fr-CA" sz="2800" dirty="0" smtClean="0"/>
              <a:t>années d’évolution</a:t>
            </a:r>
            <a:endParaRPr lang="fr-CA" sz="2800" dirty="0"/>
          </a:p>
          <a:p>
            <a:pPr marL="0" indent="0">
              <a:buNone/>
            </a:pP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0136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1202485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Méthodologie</a:t>
            </a:r>
            <a:r>
              <a:rPr lang="fr-FR" b="1" dirty="0">
                <a:solidFill>
                  <a:srgbClr val="FF0000"/>
                </a:solidFill>
              </a:rPr>
              <a:t> 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340768"/>
            <a:ext cx="777686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 </a:t>
            </a:r>
          </a:p>
          <a:p>
            <a:pPr algn="ctr"/>
            <a:r>
              <a:rPr lang="fr-FR" sz="3200" dirty="0" smtClean="0"/>
              <a:t>étude </a:t>
            </a:r>
            <a:r>
              <a:rPr lang="fr-FR" sz="3200" dirty="0"/>
              <a:t>rétrospective étalée </a:t>
            </a:r>
            <a:r>
              <a:rPr lang="fr-FR" sz="3200" dirty="0" smtClean="0"/>
              <a:t>depuis 2002 </a:t>
            </a:r>
            <a:r>
              <a:rPr lang="fr-FR" sz="3200" dirty="0"/>
              <a:t>jusqu’à 2019 </a:t>
            </a:r>
            <a:r>
              <a:rPr lang="fr-FR" sz="3200" dirty="0" smtClean="0"/>
              <a:t>portant sur  </a:t>
            </a:r>
            <a:r>
              <a:rPr lang="fr-FR" sz="3200" dirty="0"/>
              <a:t>les patients hospitalisés au service de médecine interne chu </a:t>
            </a:r>
            <a:r>
              <a:rPr lang="fr-FR" sz="3200" dirty="0" smtClean="0"/>
              <a:t>Tlemcen ayant une néphropathie lupique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907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2" y="476672"/>
            <a:ext cx="775286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8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5973"/>
            <a:ext cx="7848871" cy="601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6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I\Desktop\b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25" y="620688"/>
            <a:ext cx="4607131" cy="393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836712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toute </a:t>
            </a:r>
            <a:r>
              <a:rPr lang="fr-CA" sz="2800" dirty="0"/>
              <a:t>suspicion d’atteinte rénale dans la maladie </a:t>
            </a:r>
            <a:r>
              <a:rPr lang="fr-CA" sz="2800" dirty="0" smtClean="0"/>
              <a:t>lupique évoquée </a:t>
            </a:r>
            <a:r>
              <a:rPr lang="fr-CA" sz="2800" dirty="0"/>
              <a:t>devant une protéinurie à la bandelette urinaire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820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80864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confirmation:</a:t>
            </a:r>
          </a:p>
          <a:p>
            <a:endParaRPr lang="fr-CA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800" dirty="0" smtClean="0"/>
              <a:t>Dosage de  la protéinurie</a:t>
            </a:r>
          </a:p>
          <a:p>
            <a:r>
              <a:rPr lang="fr-CA" sz="2800" dirty="0" smtClean="0"/>
              <a:t>•recueil</a:t>
            </a:r>
            <a:r>
              <a:rPr lang="fr-CA" sz="2800" dirty="0"/>
              <a:t> </a:t>
            </a:r>
            <a:r>
              <a:rPr lang="fr-CA" sz="2800" dirty="0" smtClean="0"/>
              <a:t>des</a:t>
            </a:r>
            <a:r>
              <a:rPr lang="fr-CA" sz="2800" dirty="0"/>
              <a:t> </a:t>
            </a:r>
            <a:r>
              <a:rPr lang="fr-CA" sz="2800" dirty="0" smtClean="0"/>
              <a:t>urines</a:t>
            </a:r>
            <a:r>
              <a:rPr lang="fr-CA" sz="2800" dirty="0"/>
              <a:t> </a:t>
            </a:r>
            <a:r>
              <a:rPr lang="fr-CA" sz="2800" dirty="0" smtClean="0"/>
              <a:t>des</a:t>
            </a:r>
            <a:r>
              <a:rPr lang="fr-CA" sz="2800" dirty="0"/>
              <a:t> </a:t>
            </a:r>
            <a:r>
              <a:rPr lang="fr-CA" sz="2800" dirty="0" smtClean="0"/>
              <a:t>24heures:</a:t>
            </a:r>
          </a:p>
          <a:p>
            <a:r>
              <a:rPr lang="fr-CA" sz="2800" dirty="0" smtClean="0"/>
              <a:t>           Protéinurie &gt;0,5g/j</a:t>
            </a:r>
            <a:endParaRPr lang="fr-CA" sz="2800" dirty="0"/>
          </a:p>
          <a:p>
            <a:endParaRPr lang="fr-CA" sz="2800" dirty="0" smtClean="0"/>
          </a:p>
          <a:p>
            <a:r>
              <a:rPr lang="fr-FR" sz="2800" dirty="0" smtClean="0"/>
              <a:t>               </a:t>
            </a:r>
          </a:p>
          <a:p>
            <a:r>
              <a:rPr lang="fr-FR" sz="2800" dirty="0"/>
              <a:t> </a:t>
            </a:r>
            <a:r>
              <a:rPr lang="fr-FR" sz="2800" dirty="0" smtClean="0"/>
              <a:t>          </a:t>
            </a:r>
            <a:r>
              <a:rPr lang="fr-CA" sz="2800" dirty="0" smtClean="0"/>
              <a:t>en </a:t>
            </a:r>
            <a:r>
              <a:rPr lang="fr-CA" sz="2800" dirty="0"/>
              <a:t>dehors de la période menstruelle ou d’un contexte d’infection urinaire. </a:t>
            </a:r>
            <a:endParaRPr lang="fr-FR" sz="2800" dirty="0"/>
          </a:p>
        </p:txBody>
      </p:sp>
      <p:sp>
        <p:nvSpPr>
          <p:cNvPr id="5" name="Flèche droite 4"/>
          <p:cNvSpPr/>
          <p:nvPr/>
        </p:nvSpPr>
        <p:spPr>
          <a:xfrm>
            <a:off x="971600" y="263691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 courbée vers la droite 1"/>
          <p:cNvSpPr/>
          <p:nvPr/>
        </p:nvSpPr>
        <p:spPr>
          <a:xfrm>
            <a:off x="917352" y="3485137"/>
            <a:ext cx="720080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692696"/>
            <a:ext cx="7704856" cy="5832648"/>
          </a:xfrm>
        </p:spPr>
        <p:txBody>
          <a:bodyPr>
            <a:normAutofit/>
          </a:bodyPr>
          <a:lstStyle/>
          <a:p>
            <a:r>
              <a:rPr lang="fr-CA" sz="2800" dirty="0" smtClean="0"/>
              <a:t>Une biopsie du rein est indiquée devant:</a:t>
            </a:r>
          </a:p>
          <a:p>
            <a:pPr marL="0" indent="0">
              <a:buNone/>
            </a:pPr>
            <a:endParaRPr lang="fr-CA" sz="2800" dirty="0" smtClean="0"/>
          </a:p>
          <a:p>
            <a:pPr marL="0" indent="0">
              <a:buNone/>
            </a:pPr>
            <a:r>
              <a:rPr lang="fr-CA" sz="2800" dirty="0" smtClean="0"/>
              <a:t>•une Protéinurie &gt; 0.5g/j </a:t>
            </a:r>
            <a:r>
              <a:rPr lang="fr-CA" sz="2800" dirty="0"/>
              <a:t> </a:t>
            </a:r>
            <a:r>
              <a:rPr lang="fr-CA" sz="2800" dirty="0" smtClean="0"/>
              <a:t>seule ou associée  a une  hématurie microscopique</a:t>
            </a:r>
            <a:endParaRPr lang="fr-CA" sz="2800" dirty="0"/>
          </a:p>
          <a:p>
            <a:pPr marL="0" indent="0">
              <a:buNone/>
            </a:pPr>
            <a:r>
              <a:rPr lang="fr-CA" sz="2800" dirty="0" smtClean="0"/>
              <a:t>•ou</a:t>
            </a:r>
            <a:r>
              <a:rPr lang="fr-CA" sz="2800" dirty="0"/>
              <a:t> </a:t>
            </a:r>
            <a:r>
              <a:rPr lang="fr-CA" sz="2800" dirty="0" smtClean="0"/>
              <a:t>insuffisance</a:t>
            </a:r>
            <a:r>
              <a:rPr lang="fr-CA" sz="2800" dirty="0"/>
              <a:t> </a:t>
            </a:r>
            <a:r>
              <a:rPr lang="fr-CA" sz="2800" dirty="0" smtClean="0"/>
              <a:t>rénale </a:t>
            </a:r>
            <a:r>
              <a:rPr lang="fr-FR" sz="2800" dirty="0" smtClean="0"/>
              <a:t>(&lt; </a:t>
            </a:r>
            <a:r>
              <a:rPr lang="fr-FR" sz="2800" dirty="0"/>
              <a:t>60 ml/min) </a:t>
            </a:r>
            <a:endParaRPr lang="fr-CA" sz="2800" dirty="0" smtClean="0"/>
          </a:p>
          <a:p>
            <a:pPr marL="0" indent="0">
              <a:buNone/>
            </a:pPr>
            <a:endParaRPr lang="fr-CA" sz="2800" dirty="0" smtClean="0"/>
          </a:p>
          <a:p>
            <a:r>
              <a:rPr lang="fr-CA" sz="2800" dirty="0"/>
              <a:t>elle est indispensable pour évaluer les indications thérapeutiques et le </a:t>
            </a:r>
            <a:r>
              <a:rPr lang="fr-CA" sz="2800" dirty="0" smtClean="0"/>
              <a:t>pronostic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42503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8598</TotalTime>
  <Words>514</Words>
  <Application>Microsoft Office PowerPoint</Application>
  <PresentationFormat>Affichage à l'écran (4:3)</PresentationFormat>
  <Paragraphs>129</Paragraphs>
  <Slides>18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Punaise</vt:lpstr>
      <vt:lpstr> UNIVERSITE ABOUBEKR BELKAID  LABORATORY OF RESEARCH ON DIABETES مخبر بحث سكري « LAREDIAB » Code ATRSS/DGRST N° W0417700 UNIVERSITY ABOUBEKR BELKAID FACULTY OF MEDICINE BENAOUDA BENZERDJEB ACADEMIC HOSPITAL TIDJANI DAMERDJI https://larediab.univ-tlemcen.dz Mobile : 0770 218 100/ E-mail: ali.lounici@univ-tlemcen.dz CHU TIDJANI DAMERDJI </vt:lpstr>
      <vt:lpstr>Objectif :</vt:lpstr>
      <vt:lpstr>Introduction :</vt:lpstr>
      <vt:lpstr>Méthodologie 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Résultats : </vt:lpstr>
      <vt:lpstr>Présentation PowerPoint</vt:lpstr>
      <vt:lpstr>Présentation PowerPoint</vt:lpstr>
      <vt:lpstr>Présentation PowerPoint</vt:lpstr>
      <vt:lpstr>Présentation PowerPoint</vt:lpstr>
      <vt:lpstr>discussion</vt:lpstr>
      <vt:lpstr>conclusion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UNIVERSITE ABOUBEKR BELKAID  LABORATORY OF RESEARCH ON DIABETES مخبر بحث سكري « LAREDIAB » Code ATRSS/DGRST N° W0417700 UNIVERSITY ABOUBEKR BELKAID FACULTY OF MEDICINE BENAOUDA BENZERDJEB ACADEMIC HOSPITAL TIDJANI DAMERDJI https://larediab.univ-tlemcen.dz Mobile : 0770 218 100/ E-mail: ali.lounici@univ-tlemcen.dz CHU TIDJANI DAMERDJI </dc:title>
  <dc:creator>ALI</dc:creator>
  <cp:lastModifiedBy>ALI</cp:lastModifiedBy>
  <cp:revision>62</cp:revision>
  <dcterms:created xsi:type="dcterms:W3CDTF">2022-06-03T17:10:26Z</dcterms:created>
  <dcterms:modified xsi:type="dcterms:W3CDTF">2022-06-11T07:23:59Z</dcterms:modified>
</cp:coreProperties>
</file>