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sldIdLst>
    <p:sldId id="257" r:id="rId2"/>
  </p:sldIdLst>
  <p:sldSz cx="25199975" cy="32435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18" userDrawn="1">
          <p15:clr>
            <a:srgbClr val="A4A3A4"/>
          </p15:clr>
        </p15:guide>
        <p15:guide id="2" pos="791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del hak mehdid" initials="ahm" lastIdx="1" clrIdx="0">
    <p:extLst>
      <p:ext uri="{19B8F6BF-5375-455C-9EA6-DF929625EA0E}">
        <p15:presenceInfo xmlns:p15="http://schemas.microsoft.com/office/powerpoint/2012/main" userId="9c2c46833f0901b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000066"/>
    <a:srgbClr val="FFFF99"/>
    <a:srgbClr val="FFFFFF"/>
    <a:srgbClr val="FFCCFF"/>
    <a:srgbClr val="CCCC00"/>
    <a:srgbClr val="FF0000"/>
    <a:srgbClr val="CC33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2" autoAdjust="0"/>
    <p:restoredTop sz="93750" autoAdjust="0"/>
  </p:normalViewPr>
  <p:slideViewPr>
    <p:cSldViewPr snapToGrid="0" showGuides="1">
      <p:cViewPr>
        <p:scale>
          <a:sx n="30" d="100"/>
          <a:sy n="30" d="100"/>
        </p:scale>
        <p:origin x="1170" y="-3192"/>
      </p:cViewPr>
      <p:guideLst>
        <p:guide orient="horz" pos="10218"/>
        <p:guide pos="7917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6C0FF-B43B-41FD-A087-9B3A9AB27327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30438" y="1143000"/>
            <a:ext cx="239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06767-32A2-4186-8445-C3CA9861C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03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30209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1pPr>
    <a:lvl2pPr marL="365103" algn="l" defTabSz="730209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2pPr>
    <a:lvl3pPr marL="730209" algn="l" defTabSz="730209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3pPr>
    <a:lvl4pPr marL="1095318" algn="l" defTabSz="730209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4pPr>
    <a:lvl5pPr marL="1460418" algn="l" defTabSz="730209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5pPr>
    <a:lvl6pPr marL="1825524" algn="l" defTabSz="730209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6pPr>
    <a:lvl7pPr marL="2190631" algn="l" defTabSz="730209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7pPr>
    <a:lvl8pPr marL="2555740" algn="l" defTabSz="730209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8pPr>
    <a:lvl9pPr marL="2920840" algn="l" defTabSz="730209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30438" y="1143000"/>
            <a:ext cx="2397125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DZ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306767-32A2-4186-8445-C3CA9861CDB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7200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308361"/>
            <a:ext cx="21419979" cy="11292464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7036306"/>
            <a:ext cx="18899981" cy="783114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4D90-68B4-4339-9A5E-D80219F45D5A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837F-B504-4EE2-BC15-74E3175E0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374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4D90-68B4-4339-9A5E-D80219F45D5A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837F-B504-4EE2-BC15-74E3175E0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066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726906"/>
            <a:ext cx="5433745" cy="2748784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726906"/>
            <a:ext cx="15986234" cy="2748784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4D90-68B4-4339-9A5E-D80219F45D5A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837F-B504-4EE2-BC15-74E3175E0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712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4D90-68B4-4339-9A5E-D80219F45D5A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837F-B504-4EE2-BC15-74E3175E0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544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086435"/>
            <a:ext cx="21734978" cy="13492389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1706467"/>
            <a:ext cx="21734978" cy="7095329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4D90-68B4-4339-9A5E-D80219F45D5A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837F-B504-4EE2-BC15-74E3175E0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144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8634530"/>
            <a:ext cx="10709989" cy="2058021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8634530"/>
            <a:ext cx="10709989" cy="2058021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4D90-68B4-4339-9A5E-D80219F45D5A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837F-B504-4EE2-BC15-74E3175E0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38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726913"/>
            <a:ext cx="21734978" cy="62694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7951278"/>
            <a:ext cx="10660769" cy="3896799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1848077"/>
            <a:ext cx="10660769" cy="1742673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7951278"/>
            <a:ext cx="10713272" cy="3896799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1848077"/>
            <a:ext cx="10713272" cy="1742673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4D90-68B4-4339-9A5E-D80219F45D5A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837F-B504-4EE2-BC15-74E3175E0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487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4D90-68B4-4339-9A5E-D80219F45D5A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837F-B504-4EE2-BC15-74E3175E0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063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4D90-68B4-4339-9A5E-D80219F45D5A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837F-B504-4EE2-BC15-74E3175E0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6563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62387"/>
            <a:ext cx="8127648" cy="7568353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4670162"/>
            <a:ext cx="12757487" cy="23050441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30740"/>
            <a:ext cx="8127648" cy="1802740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4D90-68B4-4339-9A5E-D80219F45D5A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837F-B504-4EE2-BC15-74E3175E0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8437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62387"/>
            <a:ext cx="8127648" cy="7568353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4670162"/>
            <a:ext cx="12757487" cy="23050441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30740"/>
            <a:ext cx="8127648" cy="1802740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4D90-68B4-4339-9A5E-D80219F45D5A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837F-B504-4EE2-BC15-74E3175E0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137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726913"/>
            <a:ext cx="21734978" cy="6269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8634530"/>
            <a:ext cx="21734978" cy="20580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0063188"/>
            <a:ext cx="5669994" cy="1726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F4D90-68B4-4339-9A5E-D80219F45D5A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0063188"/>
            <a:ext cx="8504992" cy="1726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0063188"/>
            <a:ext cx="5669994" cy="1726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E837F-B504-4EE2-BC15-74E3175E0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55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verywellhealth.com/what-is-an-autoimmune-disease-189661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695E2A7-501E-46C2-93BD-918310C891FD}"/>
              </a:ext>
            </a:extLst>
          </p:cNvPr>
          <p:cNvSpPr/>
          <p:nvPr/>
        </p:nvSpPr>
        <p:spPr>
          <a:xfrm>
            <a:off x="5989898" y="109750"/>
            <a:ext cx="13669703" cy="16039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226207" algn="ctr">
              <a:lnSpc>
                <a:spcPct val="115000"/>
              </a:lnSpc>
              <a:spcAft>
                <a:spcPts val="2728"/>
              </a:spcAft>
            </a:pPr>
            <a:r>
              <a:rPr lang="fr-FR" sz="4400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Syndrome auto-immun multiple type 3: a propos d’un cas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C372D327-A87F-49BE-89CC-515A90890DC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87855" y="1837399"/>
            <a:ext cx="12873788" cy="225972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330"/>
              </a:spcAft>
            </a:pPr>
            <a:r>
              <a:rPr lang="it-IT" sz="3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I.Z.RAIS; F;ADDAFARI; A. LOUNICI.</a:t>
            </a:r>
            <a:endParaRPr lang="fr-FR" sz="3200" b="1" dirty="0">
              <a:solidFill>
                <a:schemeClr val="tx1"/>
              </a:solidFill>
              <a:latin typeface="+mj-lt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330"/>
              </a:spcAft>
            </a:pPr>
            <a:r>
              <a:rPr lang="fr-FR" sz="2800" dirty="0">
                <a:solidFill>
                  <a:srgbClr val="FF0000"/>
                </a:solidFill>
                <a:latin typeface="+mj-lt"/>
                <a:ea typeface="Calibri"/>
                <a:cs typeface="Times New Roman" panose="02020603050405020304" pitchFamily="18" charset="0"/>
              </a:rPr>
              <a:t>SERVICE DE MÉDECINE INTERNE CHU TLEMCEN</a:t>
            </a:r>
            <a:br>
              <a:rPr lang="fr-FR" sz="2800" dirty="0">
                <a:solidFill>
                  <a:srgbClr val="FF0000"/>
                </a:solidFill>
                <a:latin typeface="+mj-lt"/>
                <a:ea typeface="Calibri"/>
                <a:cs typeface="Times New Roman" panose="02020603050405020304" pitchFamily="18" charset="0"/>
              </a:rPr>
            </a:br>
            <a:r>
              <a:rPr lang="fr-FR" sz="2800" dirty="0">
                <a:solidFill>
                  <a:srgbClr val="FF0000"/>
                </a:solidFill>
                <a:latin typeface="+mj-lt"/>
                <a:ea typeface="Calibri"/>
                <a:cs typeface="Times New Roman" panose="02020603050405020304" pitchFamily="18" charset="0"/>
              </a:rPr>
              <a:t>FACULTÉ DE MÉDECINE BENZERDJEB BENAOUDA, UNIVERSITÉ ABOUBEKR BELKAID</a:t>
            </a:r>
          </a:p>
          <a:p>
            <a:pPr algn="ctr">
              <a:lnSpc>
                <a:spcPct val="115000"/>
              </a:lnSpc>
              <a:spcAft>
                <a:spcPts val="330"/>
              </a:spcAft>
            </a:pPr>
            <a:r>
              <a:rPr lang="fr-FR" sz="2800" dirty="0">
                <a:solidFill>
                  <a:srgbClr val="FF0000"/>
                </a:solidFill>
                <a:latin typeface="+mj-lt"/>
                <a:ea typeface="Calibri"/>
                <a:cs typeface="Times New Roman" panose="02020603050405020304" pitchFamily="18" charset="0"/>
              </a:rPr>
              <a:t>LABORATOIRE DE RECHERCHE SUR LE DIABÈTE: LAREDIAB</a:t>
            </a:r>
            <a:r>
              <a:rPr lang="fr-FR" sz="3200" dirty="0">
                <a:solidFill>
                  <a:srgbClr val="C00000"/>
                </a:solidFill>
                <a:latin typeface="+mj-lt"/>
                <a:ea typeface="Calibri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63CBB604-7E93-4C42-945A-8C71DA9A9B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7762" y="324141"/>
            <a:ext cx="3608627" cy="33663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id="{F1B595AD-9A0A-4040-86F2-16B6534799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587" y="261867"/>
            <a:ext cx="4077250" cy="33663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E3A74A92-8E4D-42B9-9778-9F37DF6E80CA}"/>
              </a:ext>
            </a:extLst>
          </p:cNvPr>
          <p:cNvSpPr txBox="1"/>
          <p:nvPr/>
        </p:nvSpPr>
        <p:spPr>
          <a:xfrm>
            <a:off x="12208201" y="15852307"/>
            <a:ext cx="685775" cy="255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DZ" sz="1059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CC7B0D9-C0B7-AF43-644B-FF05AB023868}"/>
              </a:ext>
            </a:extLst>
          </p:cNvPr>
          <p:cNvSpPr txBox="1"/>
          <p:nvPr/>
        </p:nvSpPr>
        <p:spPr>
          <a:xfrm>
            <a:off x="1243154" y="4229140"/>
            <a:ext cx="23180951" cy="36625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Introduction: </a:t>
            </a:r>
          </a:p>
          <a:p>
            <a:r>
              <a:rPr lang="fr-FR" sz="2800" dirty="0">
                <a:solidFill>
                  <a:srgbClr val="0000FF"/>
                </a:solidFill>
              </a:rPr>
              <a:t>La survenue simultanée ou successive chez un même patient d’au moins 3 maladies auto-immunes, définit le syndrome auto-immun multiple (SAM) [1,2]. Cette entité rare, est classée en 3 types en fonction des pathologies associées. Elles traduisent un trouble de régulation de la réponse immunitaire sur un terrain génétique particulier. </a:t>
            </a:r>
            <a:r>
              <a:rPr lang="fr-DZ" sz="2800" dirty="0">
                <a:solidFill>
                  <a:srgbClr val="0000FF"/>
                </a:solidFill>
                <a:ea typeface="Times New Roman" panose="02020603050405020304" pitchFamily="18" charset="0"/>
              </a:rPr>
              <a:t>Le syndrome auto-immun multiple</a:t>
            </a:r>
            <a:r>
              <a:rPr lang="fr-FR" sz="2800" dirty="0">
                <a:solidFill>
                  <a:srgbClr val="0000FF"/>
                </a:solidFill>
                <a:ea typeface="Times New Roman" panose="02020603050405020304" pitchFamily="18" charset="0"/>
              </a:rPr>
              <a:t> type 3 </a:t>
            </a:r>
            <a:r>
              <a:rPr lang="fr-DZ" sz="2800" dirty="0">
                <a:solidFill>
                  <a:srgbClr val="0000FF"/>
                </a:solidFill>
                <a:ea typeface="Times New Roman" panose="02020603050405020304" pitchFamily="18" charset="0"/>
              </a:rPr>
              <a:t>, par définition, est l’apparition d’au moins trois </a:t>
            </a:r>
            <a:r>
              <a:rPr lang="fr-DZ" sz="2800" u="sng" dirty="0">
                <a:solidFill>
                  <a:srgbClr val="0000FF"/>
                </a:solidFill>
                <a:ea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maladies auto-immunes</a:t>
            </a:r>
            <a:r>
              <a:rPr lang="fr-DZ" sz="2800" dirty="0">
                <a:solidFill>
                  <a:srgbClr val="0000FF"/>
                </a:solidFill>
                <a:ea typeface="Times New Roman" panose="02020603050405020304" pitchFamily="18" charset="0"/>
              </a:rPr>
              <a:t> chez la même personne</a:t>
            </a:r>
            <a:r>
              <a:rPr lang="fr-FR" sz="2800" dirty="0">
                <a:solidFill>
                  <a:srgbClr val="0000FF"/>
                </a:solidFill>
                <a:ea typeface="Times New Roman" panose="02020603050405020304" pitchFamily="18" charset="0"/>
              </a:rPr>
              <a:t> qui sont : </a:t>
            </a:r>
            <a:r>
              <a:rPr lang="fr-DZ" sz="2800" dirty="0">
                <a:solidFill>
                  <a:srgbClr val="0000FF"/>
                </a:solidFill>
                <a:ea typeface="Times New Roman" panose="02020603050405020304" pitchFamily="18" charset="0"/>
              </a:rPr>
              <a:t>maladie thyroïdienne auto-immune, myasthénie grave et/ou thymome, syndrome de </a:t>
            </a:r>
            <a:r>
              <a:rPr lang="fr-DZ" sz="2800" dirty="0" err="1">
                <a:solidFill>
                  <a:srgbClr val="0000FF"/>
                </a:solidFill>
                <a:ea typeface="Times New Roman" panose="02020603050405020304" pitchFamily="18" charset="0"/>
              </a:rPr>
              <a:t>Sjögren</a:t>
            </a:r>
            <a:r>
              <a:rPr lang="fr-DZ" sz="2800" dirty="0">
                <a:solidFill>
                  <a:srgbClr val="0000FF"/>
                </a:solidFill>
                <a:ea typeface="Times New Roman" panose="02020603050405020304" pitchFamily="18" charset="0"/>
              </a:rPr>
              <a:t>, anémie pernicieuse, purpura thrombopénique idiopathique, maladie d’Addison, diabète sucré de type 1, vitiligo, anémie hémolytique auto-immune, lupus érythémateux disséminé, dermatite herpétiforme</a:t>
            </a:r>
            <a:r>
              <a:rPr lang="fr-FR" sz="2800" dirty="0">
                <a:solidFill>
                  <a:srgbClr val="0000FF"/>
                </a:solidFill>
                <a:ea typeface="Times New Roman" panose="02020603050405020304" pitchFamily="18" charset="0"/>
              </a:rPr>
              <a:t>.</a:t>
            </a:r>
            <a:endParaRPr lang="fr-DZ" sz="2800" dirty="0">
              <a:solidFill>
                <a:srgbClr val="0000FF"/>
              </a:solidFill>
              <a:ea typeface="Times New Roman" panose="02020603050405020304" pitchFamily="18" charset="0"/>
            </a:endParaRPr>
          </a:p>
          <a:p>
            <a:endParaRPr lang="fr-FR" sz="3200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D0252BCE-4941-B0C4-495A-817C904C6B43}"/>
              </a:ext>
            </a:extLst>
          </p:cNvPr>
          <p:cNvSpPr txBox="1"/>
          <p:nvPr/>
        </p:nvSpPr>
        <p:spPr>
          <a:xfrm>
            <a:off x="1243155" y="8200321"/>
            <a:ext cx="12063772" cy="177587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b="1" i="1" dirty="0">
                <a:solidFill>
                  <a:srgbClr val="FF0000"/>
                </a:solidFill>
              </a:rPr>
              <a:t>Observation:</a:t>
            </a:r>
          </a:p>
          <a:p>
            <a:endParaRPr lang="fr-FR" sz="3600" b="1" i="1" dirty="0">
              <a:solidFill>
                <a:srgbClr val="FF0000"/>
              </a:solidFill>
            </a:endParaRPr>
          </a:p>
          <a:p>
            <a:r>
              <a:rPr lang="fr-FR" sz="3000" dirty="0">
                <a:solidFill>
                  <a:srgbClr val="0000FF"/>
                </a:solidFill>
              </a:rPr>
              <a:t>Nous rapportons le cas d’une malade âgée de 20 ans, bachelière, célibataire, suivi a notre niveau pour un syndrome auto-immun multiple de type 3 associant: </a:t>
            </a:r>
            <a:r>
              <a:rPr lang="fr-FR" sz="3000" dirty="0">
                <a:solidFill>
                  <a:schemeClr val="accent2">
                    <a:lumMod val="50000"/>
                  </a:schemeClr>
                </a:solidFill>
              </a:rPr>
              <a:t>une thyroïdite d'Hashimoto,</a:t>
            </a:r>
            <a:r>
              <a:rPr lang="fr-FR" sz="3000" dirty="0">
                <a:solidFill>
                  <a:schemeClr val="accent2">
                    <a:lumMod val="50000"/>
                  </a:schemeClr>
                </a:solidFill>
                <a:ea typeface="Calibri" panose="020F0502020204030204" pitchFamily="34" charset="0"/>
              </a:rPr>
              <a:t> un lupus, un SAPL biologique et une anémie a double composante hémolytique auto-immune et pernicieuse</a:t>
            </a:r>
            <a:r>
              <a:rPr lang="fr-FR" sz="3000" dirty="0">
                <a:solidFill>
                  <a:srgbClr val="0000FF"/>
                </a:solidFill>
              </a:rPr>
              <a:t>. la patiente n’a aucun antécédent familial de maladie auto immune.</a:t>
            </a:r>
          </a:p>
          <a:p>
            <a:r>
              <a:rPr lang="fr-FR" sz="3000" dirty="0">
                <a:solidFill>
                  <a:srgbClr val="0000FF"/>
                </a:solidFill>
              </a:rPr>
              <a:t>Ses antécédents personnels comportent une thyroïdite d’Hashimoto diagnostiquée a l'âge de 06 ans, dans le cadre d’exploration d’une asthénie, anorexie et un retard statural. Le bilan retrouve une TSH a 36 </a:t>
            </a:r>
            <a:r>
              <a:rPr lang="fr-FR" sz="3000" dirty="0" err="1">
                <a:solidFill>
                  <a:srgbClr val="0000FF"/>
                </a:solidFill>
              </a:rPr>
              <a:t>mUI</a:t>
            </a:r>
            <a:r>
              <a:rPr lang="fr-FR" sz="3000" dirty="0">
                <a:solidFill>
                  <a:srgbClr val="0000FF"/>
                </a:solidFill>
              </a:rPr>
              <a:t>/l avec T4 libre effondré et des anticorps anti péroxydase positifs a 72, actuellement sous </a:t>
            </a:r>
            <a:r>
              <a:rPr lang="fr-FR" sz="3000" dirty="0" err="1">
                <a:solidFill>
                  <a:srgbClr val="0000FF"/>
                </a:solidFill>
              </a:rPr>
              <a:t>Lévothyrox</a:t>
            </a:r>
            <a:r>
              <a:rPr lang="fr-FR" sz="3000" dirty="0">
                <a:solidFill>
                  <a:srgbClr val="0000FF"/>
                </a:solidFill>
              </a:rPr>
              <a:t>  75ug, pour son retard staturo-pondéral, elle a reçu un traitement par hormone de croissance pendant une année a l'âge de 14ans.</a:t>
            </a:r>
          </a:p>
          <a:p>
            <a:r>
              <a:rPr lang="fr-FR" sz="3000" dirty="0">
                <a:solidFill>
                  <a:srgbClr val="0000FF"/>
                </a:solidFill>
              </a:rPr>
              <a:t>09 ans plus tard, le diagnostic d’un lupus systémique a été posé selon les critères de </a:t>
            </a:r>
            <a:r>
              <a:rPr lang="fr-FR" sz="3000" b="1" u="sng" dirty="0">
                <a:solidFill>
                  <a:srgbClr val="0000FF"/>
                </a:solidFill>
              </a:rPr>
              <a:t>l’ACR 1997: </a:t>
            </a:r>
          </a:p>
          <a:p>
            <a:r>
              <a:rPr lang="fr-FR" sz="3000" dirty="0">
                <a:solidFill>
                  <a:srgbClr val="C00000"/>
                </a:solidFill>
              </a:rPr>
              <a:t>atteinte cutanée: </a:t>
            </a:r>
            <a:r>
              <a:rPr lang="fr-FR" sz="3000" dirty="0">
                <a:solidFill>
                  <a:srgbClr val="0000FF"/>
                </a:solidFill>
              </a:rPr>
              <a:t>éruption malaire en aile de papillon avec photosensibilité</a:t>
            </a:r>
          </a:p>
          <a:p>
            <a:r>
              <a:rPr lang="fr-FR" sz="3000" dirty="0">
                <a:solidFill>
                  <a:srgbClr val="C00000"/>
                </a:solidFill>
              </a:rPr>
              <a:t>Atteinte articulaire: </a:t>
            </a:r>
            <a:r>
              <a:rPr lang="fr-FR" sz="3000" dirty="0">
                <a:solidFill>
                  <a:srgbClr val="0000FF"/>
                </a:solidFill>
              </a:rPr>
              <a:t>polyarthrites non érosives</a:t>
            </a:r>
          </a:p>
          <a:p>
            <a:r>
              <a:rPr lang="fr-FR" sz="3000" dirty="0">
                <a:solidFill>
                  <a:srgbClr val="C00000"/>
                </a:solidFill>
              </a:rPr>
              <a:t>Atteinte hématologique:</a:t>
            </a:r>
            <a:r>
              <a:rPr lang="fr-FR" sz="3000" dirty="0">
                <a:solidFill>
                  <a:srgbClr val="0000FF"/>
                </a:solidFill>
              </a:rPr>
              <a:t> anémie hémolytique auto-immune avec test de Coombs direct positif  </a:t>
            </a:r>
          </a:p>
          <a:p>
            <a:r>
              <a:rPr lang="fr-FR" sz="3000" dirty="0">
                <a:solidFill>
                  <a:srgbClr val="C00000"/>
                </a:solidFill>
              </a:rPr>
              <a:t>Atteinte immunologique: </a:t>
            </a:r>
            <a:r>
              <a:rPr lang="fr-FR" sz="3000" dirty="0">
                <a:solidFill>
                  <a:srgbClr val="0000FF"/>
                </a:solidFill>
              </a:rPr>
              <a:t>FAN positif, anticorps anti-DNA natif positif et anti-SM positif</a:t>
            </a:r>
          </a:p>
          <a:p>
            <a:r>
              <a:rPr lang="fr-FR" sz="3000" dirty="0">
                <a:solidFill>
                  <a:srgbClr val="0000FF"/>
                </a:solidFill>
              </a:rPr>
              <a:t>Le traitement lors de cette présentation initiale associait l’hydroxychloroquine 400mg/jr,  les corticoïdes a 2mg/kg/jr avec traitement adjuvant puis dégression progressive, et 04 cures de cyclophosphamide (dose cumulée de 2920mg), puis relais par Azathioprine a 150 mg/jr. Dans le cadre du bilan de suivi un SAPL biologique a été diagnostiqué avec des anticorps anti cardiolipines a 19.59 </a:t>
            </a:r>
            <a:r>
              <a:rPr lang="fr-FR" sz="3000" dirty="0" err="1">
                <a:solidFill>
                  <a:srgbClr val="0000FF"/>
                </a:solidFill>
              </a:rPr>
              <a:t>pglum</a:t>
            </a:r>
            <a:r>
              <a:rPr lang="fr-FR" sz="3000" dirty="0">
                <a:solidFill>
                  <a:srgbClr val="0000FF"/>
                </a:solidFill>
              </a:rPr>
              <a:t>/ml type IGM suscitant l’introduction d’acide acétylsalicylique a 100mg/jr.</a:t>
            </a:r>
          </a:p>
          <a:p>
            <a:r>
              <a:rPr lang="fr-FR" sz="3000" dirty="0">
                <a:solidFill>
                  <a:srgbClr val="00B050"/>
                </a:solidFill>
              </a:rPr>
              <a:t>La patiente a présenté des complications post corticothérapie </a:t>
            </a:r>
            <a:r>
              <a:rPr lang="fr-FR" sz="3000" dirty="0">
                <a:solidFill>
                  <a:srgbClr val="0000FF"/>
                </a:solidFill>
              </a:rPr>
              <a:t>a savoir </a:t>
            </a:r>
            <a:r>
              <a:rPr lang="fr-FR" sz="3000" u="sng" dirty="0">
                <a:solidFill>
                  <a:srgbClr val="C00000"/>
                </a:solidFill>
              </a:rPr>
              <a:t>insuffisance surrénalienne </a:t>
            </a:r>
            <a:r>
              <a:rPr lang="fr-FR" sz="3000" dirty="0">
                <a:solidFill>
                  <a:srgbClr val="0000FF"/>
                </a:solidFill>
              </a:rPr>
              <a:t>actuellement sous hydrocortisone 30mg/jr, et une </a:t>
            </a:r>
            <a:r>
              <a:rPr lang="fr-FR" sz="3000" u="sng" dirty="0">
                <a:solidFill>
                  <a:srgbClr val="C00000"/>
                </a:solidFill>
              </a:rPr>
              <a:t>ostéoporose</a:t>
            </a:r>
            <a:r>
              <a:rPr lang="fr-FR" sz="3000" dirty="0">
                <a:solidFill>
                  <a:srgbClr val="0000FF"/>
                </a:solidFill>
              </a:rPr>
              <a:t> avec un T-score a -2.4 au niveau de la hanche gauche et a -2.8 au niveau de L1-L4, traitée par des perfusions d’acide </a:t>
            </a:r>
            <a:r>
              <a:rPr lang="fr-FR" sz="3000" dirty="0" err="1">
                <a:solidFill>
                  <a:srgbClr val="0000FF"/>
                </a:solidFill>
              </a:rPr>
              <a:t>zolédronique</a:t>
            </a:r>
            <a:r>
              <a:rPr lang="fr-FR" sz="3000" dirty="0">
                <a:solidFill>
                  <a:srgbClr val="0000FF"/>
                </a:solidFill>
              </a:rPr>
              <a:t>.</a:t>
            </a:r>
          </a:p>
          <a:p>
            <a:r>
              <a:rPr lang="fr-FR" sz="3000" dirty="0">
                <a:solidFill>
                  <a:srgbClr val="0000FF"/>
                </a:solidFill>
              </a:rPr>
              <a:t>Vue la persistance de la macrocytose, un bilan immunologique demandé retrouve des anticorps anti cellule pariétales positives, la FOGD+ biopsie gastro-duodénale en cours ainsi que le dosage de la vitamine B12 a la recherche d’un syndrome de Biermer associé.</a:t>
            </a:r>
          </a:p>
          <a:p>
            <a:endParaRPr lang="fr-FR" sz="2800" dirty="0">
              <a:solidFill>
                <a:srgbClr val="0000FF"/>
              </a:solidFill>
            </a:endParaRPr>
          </a:p>
          <a:p>
            <a:endParaRPr lang="fr-FR" sz="28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62368F5-D515-6002-1D69-2D529DE4CDF0}"/>
              </a:ext>
            </a:extLst>
          </p:cNvPr>
          <p:cNvSpPr txBox="1"/>
          <p:nvPr/>
        </p:nvSpPr>
        <p:spPr>
          <a:xfrm>
            <a:off x="1234273" y="26744547"/>
            <a:ext cx="23180951" cy="53553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b="1" i="1" dirty="0">
                <a:solidFill>
                  <a:srgbClr val="FF0000"/>
                </a:solidFill>
              </a:rPr>
              <a:t>Bibliographie:</a:t>
            </a:r>
            <a:endParaRPr lang="fr-FR" sz="3200" b="1" i="1" dirty="0">
              <a:solidFill>
                <a:srgbClr val="0000FF"/>
              </a:solidFill>
            </a:endParaRPr>
          </a:p>
          <a:p>
            <a:r>
              <a:rPr lang="fr-FR" sz="2200" dirty="0">
                <a:solidFill>
                  <a:srgbClr val="0000FF"/>
                </a:solidFill>
              </a:rPr>
              <a:t>1- Humbert P, Dupond JL. Les syndromes auto-immuns multiples (SAM). Ann Méd Interne. 1988;139:159-68. </a:t>
            </a:r>
          </a:p>
          <a:p>
            <a:r>
              <a:rPr lang="fr-FR" sz="2200" dirty="0">
                <a:solidFill>
                  <a:srgbClr val="0000FF"/>
                </a:solidFill>
              </a:rPr>
              <a:t>2- </a:t>
            </a:r>
            <a:r>
              <a:rPr lang="fr-FR" sz="2200" dirty="0" err="1">
                <a:solidFill>
                  <a:srgbClr val="0000FF"/>
                </a:solidFill>
              </a:rPr>
              <a:t>Bouchou</a:t>
            </a:r>
            <a:r>
              <a:rPr lang="fr-FR" sz="2200" dirty="0">
                <a:solidFill>
                  <a:srgbClr val="0000FF"/>
                </a:solidFill>
              </a:rPr>
              <a:t> K, André M, </a:t>
            </a:r>
            <a:r>
              <a:rPr lang="fr-FR" sz="2200" dirty="0" err="1">
                <a:solidFill>
                  <a:srgbClr val="0000FF"/>
                </a:solidFill>
              </a:rPr>
              <a:t>Cathebras</a:t>
            </a:r>
            <a:r>
              <a:rPr lang="fr-FR" sz="2200" dirty="0">
                <a:solidFill>
                  <a:srgbClr val="0000FF"/>
                </a:solidFill>
              </a:rPr>
              <a:t> P, et al. Pathologie thyroïdienne et syndromes </a:t>
            </a:r>
            <a:r>
              <a:rPr lang="fr-FR" sz="2200" dirty="0" err="1">
                <a:solidFill>
                  <a:srgbClr val="0000FF"/>
                </a:solidFill>
              </a:rPr>
              <a:t>autoimmuns</a:t>
            </a:r>
            <a:r>
              <a:rPr lang="fr-FR" sz="2200" dirty="0">
                <a:solidFill>
                  <a:srgbClr val="0000FF"/>
                </a:solidFill>
              </a:rPr>
              <a:t> multiples. Aspects cliniques et immunogénétiques à propos de 11 observations. </a:t>
            </a:r>
            <a:r>
              <a:rPr lang="fr-FR" sz="2200" dirty="0" err="1">
                <a:solidFill>
                  <a:srgbClr val="0000FF"/>
                </a:solidFill>
              </a:rPr>
              <a:t>Rev</a:t>
            </a:r>
            <a:r>
              <a:rPr lang="fr-FR" sz="2200" dirty="0">
                <a:solidFill>
                  <a:srgbClr val="0000FF"/>
                </a:solidFill>
              </a:rPr>
              <a:t> Méd Interne. 1995;16:283-7.</a:t>
            </a:r>
          </a:p>
          <a:p>
            <a:r>
              <a:rPr lang="fr-FR" sz="2200" dirty="0">
                <a:solidFill>
                  <a:srgbClr val="0000FF"/>
                </a:solidFill>
              </a:rPr>
              <a:t>3- </a:t>
            </a:r>
            <a:r>
              <a:rPr lang="fr-FR" sz="2200" dirty="0" err="1">
                <a:solidFill>
                  <a:srgbClr val="0000FF"/>
                </a:solidFill>
              </a:rPr>
              <a:t>Boelaert</a:t>
            </a:r>
            <a:r>
              <a:rPr lang="fr-FR" sz="2200" dirty="0">
                <a:solidFill>
                  <a:srgbClr val="0000FF"/>
                </a:solidFill>
              </a:rPr>
              <a:t> K, </a:t>
            </a:r>
            <a:r>
              <a:rPr lang="fr-FR" sz="2200" dirty="0" err="1">
                <a:solidFill>
                  <a:srgbClr val="0000FF"/>
                </a:solidFill>
              </a:rPr>
              <a:t>Newby</a:t>
            </a:r>
            <a:r>
              <a:rPr lang="fr-FR" sz="2200" dirty="0">
                <a:solidFill>
                  <a:srgbClr val="0000FF"/>
                </a:solidFill>
              </a:rPr>
              <a:t> PR, </a:t>
            </a:r>
            <a:r>
              <a:rPr lang="fr-FR" sz="2200" dirty="0" err="1">
                <a:solidFill>
                  <a:srgbClr val="0000FF"/>
                </a:solidFill>
              </a:rPr>
              <a:t>Simmonds</a:t>
            </a:r>
            <a:r>
              <a:rPr lang="fr-FR" sz="2200" dirty="0">
                <a:solidFill>
                  <a:srgbClr val="0000FF"/>
                </a:solidFill>
              </a:rPr>
              <a:t> MJ, Holder RL, Carr-Smith JD, </a:t>
            </a:r>
            <a:r>
              <a:rPr lang="fr-FR" sz="2200" dirty="0" err="1">
                <a:solidFill>
                  <a:srgbClr val="0000FF"/>
                </a:solidFill>
              </a:rPr>
              <a:t>Heward</a:t>
            </a:r>
            <a:r>
              <a:rPr lang="fr-FR" sz="2200" dirty="0">
                <a:solidFill>
                  <a:srgbClr val="0000FF"/>
                </a:solidFill>
              </a:rPr>
              <a:t> JM, </a:t>
            </a:r>
            <a:r>
              <a:rPr lang="fr-FR" sz="2200" dirty="0" err="1">
                <a:solidFill>
                  <a:srgbClr val="0000FF"/>
                </a:solidFill>
              </a:rPr>
              <a:t>Manji</a:t>
            </a:r>
            <a:r>
              <a:rPr lang="fr-FR" sz="2200" dirty="0">
                <a:solidFill>
                  <a:srgbClr val="0000FF"/>
                </a:solidFill>
              </a:rPr>
              <a:t> N, </a:t>
            </a:r>
            <a:r>
              <a:rPr lang="fr-FR" sz="2200" dirty="0" err="1">
                <a:solidFill>
                  <a:srgbClr val="0000FF"/>
                </a:solidFill>
              </a:rPr>
              <a:t>Allahbadia</a:t>
            </a:r>
            <a:r>
              <a:rPr lang="fr-FR" sz="2200" dirty="0">
                <a:solidFill>
                  <a:srgbClr val="0000FF"/>
                </a:solidFill>
              </a:rPr>
              <a:t> A, </a:t>
            </a:r>
            <a:r>
              <a:rPr lang="fr-FR" sz="2200" dirty="0" err="1">
                <a:solidFill>
                  <a:srgbClr val="0000FF"/>
                </a:solidFill>
              </a:rPr>
              <a:t>Armitage</a:t>
            </a:r>
            <a:r>
              <a:rPr lang="fr-FR" sz="2200" dirty="0">
                <a:solidFill>
                  <a:srgbClr val="0000FF"/>
                </a:solidFill>
              </a:rPr>
              <a:t> M, </a:t>
            </a:r>
            <a:r>
              <a:rPr lang="fr-FR" sz="2200" dirty="0" err="1">
                <a:solidFill>
                  <a:srgbClr val="0000FF"/>
                </a:solidFill>
              </a:rPr>
              <a:t>Chatterjee</a:t>
            </a:r>
            <a:r>
              <a:rPr lang="fr-FR" sz="2200" dirty="0">
                <a:solidFill>
                  <a:srgbClr val="0000FF"/>
                </a:solidFill>
              </a:rPr>
              <a:t> KV, Lazarus JH, Pearce SH, </a:t>
            </a:r>
            <a:r>
              <a:rPr lang="fr-FR" sz="2200" dirty="0" err="1">
                <a:solidFill>
                  <a:srgbClr val="0000FF"/>
                </a:solidFill>
              </a:rPr>
              <a:t>Vaidya</a:t>
            </a:r>
            <a:r>
              <a:rPr lang="fr-FR" sz="2200" dirty="0">
                <a:solidFill>
                  <a:srgbClr val="0000FF"/>
                </a:solidFill>
              </a:rPr>
              <a:t> B, </a:t>
            </a:r>
            <a:r>
              <a:rPr lang="fr-FR" sz="2200" dirty="0" err="1">
                <a:solidFill>
                  <a:srgbClr val="0000FF"/>
                </a:solidFill>
              </a:rPr>
              <a:t>Gough</a:t>
            </a:r>
            <a:r>
              <a:rPr lang="fr-FR" sz="2200" dirty="0">
                <a:solidFill>
                  <a:srgbClr val="0000FF"/>
                </a:solidFill>
              </a:rPr>
              <a:t> SC, </a:t>
            </a:r>
            <a:r>
              <a:rPr lang="fr-FR" sz="2200" dirty="0" err="1">
                <a:solidFill>
                  <a:srgbClr val="0000FF"/>
                </a:solidFill>
              </a:rPr>
              <a:t>Franklyn</a:t>
            </a:r>
            <a:r>
              <a:rPr lang="fr-FR" sz="2200" dirty="0">
                <a:solidFill>
                  <a:srgbClr val="0000FF"/>
                </a:solidFill>
              </a:rPr>
              <a:t> JA. Prévalence et risque relatif d'autres maladies auto-immunes chez les sujets atteints d'une maladie thyroïdienne auto-immune. </a:t>
            </a:r>
            <a:r>
              <a:rPr lang="fr-FR" sz="2200" i="1" dirty="0">
                <a:solidFill>
                  <a:srgbClr val="0000FF"/>
                </a:solidFill>
              </a:rPr>
              <a:t>Suis J Med. </a:t>
            </a:r>
            <a:r>
              <a:rPr lang="fr-FR" sz="2200" dirty="0">
                <a:solidFill>
                  <a:srgbClr val="0000FF"/>
                </a:solidFill>
              </a:rPr>
              <a:t>2010 ; 123 : 1–9. </a:t>
            </a:r>
            <a:r>
              <a:rPr lang="fr-FR" sz="2200" dirty="0" err="1">
                <a:solidFill>
                  <a:srgbClr val="0000FF"/>
                </a:solidFill>
              </a:rPr>
              <a:t>doi</a:t>
            </a:r>
            <a:r>
              <a:rPr lang="fr-FR" sz="2200" dirty="0">
                <a:solidFill>
                  <a:srgbClr val="0000FF"/>
                </a:solidFill>
              </a:rPr>
              <a:t> : 10.1016/j.amjmed.2009.05.027.</a:t>
            </a:r>
          </a:p>
          <a:p>
            <a:r>
              <a:rPr lang="fr-FR" sz="2200" dirty="0">
                <a:solidFill>
                  <a:srgbClr val="0000FF"/>
                </a:solidFill>
              </a:rPr>
              <a:t>4-Lahner E, </a:t>
            </a:r>
            <a:r>
              <a:rPr lang="fr-FR" sz="2200" dirty="0" err="1">
                <a:solidFill>
                  <a:srgbClr val="0000FF"/>
                </a:solidFill>
              </a:rPr>
              <a:t>Centanni</a:t>
            </a:r>
            <a:r>
              <a:rPr lang="fr-FR" sz="2200" dirty="0">
                <a:solidFill>
                  <a:srgbClr val="0000FF"/>
                </a:solidFill>
              </a:rPr>
              <a:t> M, </a:t>
            </a:r>
            <a:r>
              <a:rPr lang="fr-FR" sz="2200" dirty="0" err="1">
                <a:solidFill>
                  <a:srgbClr val="0000FF"/>
                </a:solidFill>
              </a:rPr>
              <a:t>Agnello</a:t>
            </a:r>
            <a:r>
              <a:rPr lang="fr-FR" sz="2200" dirty="0">
                <a:solidFill>
                  <a:srgbClr val="0000FF"/>
                </a:solidFill>
              </a:rPr>
              <a:t> G, Gargano L, </a:t>
            </a:r>
            <a:r>
              <a:rPr lang="fr-FR" sz="2200" dirty="0" err="1">
                <a:solidFill>
                  <a:srgbClr val="0000FF"/>
                </a:solidFill>
              </a:rPr>
              <a:t>Vannella</a:t>
            </a:r>
            <a:r>
              <a:rPr lang="fr-FR" sz="2200" dirty="0">
                <a:solidFill>
                  <a:srgbClr val="0000FF"/>
                </a:solidFill>
              </a:rPr>
              <a:t> L, </a:t>
            </a:r>
            <a:r>
              <a:rPr lang="fr-FR" sz="2200" dirty="0" err="1">
                <a:solidFill>
                  <a:srgbClr val="0000FF"/>
                </a:solidFill>
              </a:rPr>
              <a:t>Iannoni</a:t>
            </a:r>
            <a:r>
              <a:rPr lang="fr-FR" sz="2200" dirty="0">
                <a:solidFill>
                  <a:srgbClr val="0000FF"/>
                </a:solidFill>
              </a:rPr>
              <a:t> C, Delle </a:t>
            </a:r>
            <a:r>
              <a:rPr lang="fr-FR" sz="2200" dirty="0" err="1">
                <a:solidFill>
                  <a:srgbClr val="0000FF"/>
                </a:solidFill>
              </a:rPr>
              <a:t>Fave</a:t>
            </a:r>
            <a:r>
              <a:rPr lang="fr-FR" sz="2200" dirty="0">
                <a:solidFill>
                  <a:srgbClr val="0000FF"/>
                </a:solidFill>
              </a:rPr>
              <a:t> G, </a:t>
            </a:r>
            <a:r>
              <a:rPr lang="fr-FR" sz="2200" dirty="0" err="1">
                <a:solidFill>
                  <a:srgbClr val="0000FF"/>
                </a:solidFill>
              </a:rPr>
              <a:t>Annibale</a:t>
            </a:r>
            <a:r>
              <a:rPr lang="fr-FR" sz="2200" dirty="0">
                <a:solidFill>
                  <a:srgbClr val="0000FF"/>
                </a:solidFill>
              </a:rPr>
              <a:t> B. Occurrence et facteurs de risque de maladie thyroïdienne auto-immune chez les patients atteints de gastrite corporelle atrophique. </a:t>
            </a:r>
            <a:r>
              <a:rPr lang="fr-FR" sz="2200" i="1" dirty="0">
                <a:solidFill>
                  <a:srgbClr val="0000FF"/>
                </a:solidFill>
              </a:rPr>
              <a:t>Suis J Med. </a:t>
            </a:r>
            <a:r>
              <a:rPr lang="fr-FR" sz="2200" dirty="0">
                <a:solidFill>
                  <a:srgbClr val="0000FF"/>
                </a:solidFill>
              </a:rPr>
              <a:t>2008 ; 121 :136–141. </a:t>
            </a:r>
            <a:r>
              <a:rPr lang="fr-FR" sz="2200" dirty="0" err="1">
                <a:solidFill>
                  <a:srgbClr val="0000FF"/>
                </a:solidFill>
              </a:rPr>
              <a:t>doi</a:t>
            </a:r>
            <a:r>
              <a:rPr lang="fr-FR" sz="2200" dirty="0">
                <a:solidFill>
                  <a:srgbClr val="0000FF"/>
                </a:solidFill>
              </a:rPr>
              <a:t> : 10.1016/j.amjmed.2007.09.025.</a:t>
            </a:r>
          </a:p>
          <a:p>
            <a:r>
              <a:rPr lang="fr-FR" sz="2200" dirty="0">
                <a:solidFill>
                  <a:srgbClr val="0000FF"/>
                </a:solidFill>
              </a:rPr>
              <a:t>5-Van den </a:t>
            </a:r>
            <a:r>
              <a:rPr lang="fr-FR" sz="2200" dirty="0" err="1">
                <a:solidFill>
                  <a:srgbClr val="0000FF"/>
                </a:solidFill>
              </a:rPr>
              <a:t>Driessche</a:t>
            </a:r>
            <a:r>
              <a:rPr lang="fr-FR" sz="2200" dirty="0">
                <a:solidFill>
                  <a:srgbClr val="0000FF"/>
                </a:solidFill>
              </a:rPr>
              <a:t> A, </a:t>
            </a:r>
            <a:r>
              <a:rPr lang="fr-FR" sz="2200" dirty="0" err="1">
                <a:solidFill>
                  <a:srgbClr val="0000FF"/>
                </a:solidFill>
              </a:rPr>
              <a:t>Eenkhoorn</a:t>
            </a:r>
            <a:r>
              <a:rPr lang="fr-FR" sz="2200" dirty="0">
                <a:solidFill>
                  <a:srgbClr val="0000FF"/>
                </a:solidFill>
              </a:rPr>
              <a:t> V, Van Gaal L, De Block C. Diabète de type I et syndrome </a:t>
            </a:r>
            <a:r>
              <a:rPr lang="fr-FR" sz="2200" dirty="0" err="1">
                <a:solidFill>
                  <a:srgbClr val="0000FF"/>
                </a:solidFill>
              </a:rPr>
              <a:t>polyglandulaire</a:t>
            </a:r>
            <a:r>
              <a:rPr lang="fr-FR" sz="2200" dirty="0">
                <a:solidFill>
                  <a:srgbClr val="0000FF"/>
                </a:solidFill>
              </a:rPr>
              <a:t> auto-immun : une revue clinique. </a:t>
            </a:r>
            <a:r>
              <a:rPr lang="fr-FR" sz="2200" i="1" dirty="0" err="1">
                <a:solidFill>
                  <a:srgbClr val="0000FF"/>
                </a:solidFill>
              </a:rPr>
              <a:t>Neth</a:t>
            </a:r>
            <a:r>
              <a:rPr lang="fr-FR" sz="2200" i="1" dirty="0">
                <a:solidFill>
                  <a:srgbClr val="0000FF"/>
                </a:solidFill>
              </a:rPr>
              <a:t> J Med. </a:t>
            </a:r>
            <a:r>
              <a:rPr lang="fr-FR" sz="2200" dirty="0">
                <a:solidFill>
                  <a:srgbClr val="0000FF"/>
                </a:solidFill>
              </a:rPr>
              <a:t>2009 ; 67 : 376–387.</a:t>
            </a:r>
          </a:p>
          <a:p>
            <a:r>
              <a:rPr lang="fr-FR" sz="2200" dirty="0">
                <a:solidFill>
                  <a:srgbClr val="0000FF"/>
                </a:solidFill>
              </a:rPr>
              <a:t>6- </a:t>
            </a:r>
            <a:r>
              <a:rPr lang="fr-FR" sz="2200" dirty="0" err="1">
                <a:solidFill>
                  <a:srgbClr val="0000FF"/>
                </a:solidFill>
              </a:rPr>
              <a:t>Warncke</a:t>
            </a:r>
            <a:r>
              <a:rPr lang="fr-FR" sz="2200" dirty="0">
                <a:solidFill>
                  <a:srgbClr val="0000FF"/>
                </a:solidFill>
              </a:rPr>
              <a:t> K, </a:t>
            </a:r>
            <a:r>
              <a:rPr lang="fr-FR" sz="2200" dirty="0" err="1">
                <a:solidFill>
                  <a:srgbClr val="0000FF"/>
                </a:solidFill>
              </a:rPr>
              <a:t>Frohlich-Reiterer</a:t>
            </a:r>
            <a:r>
              <a:rPr lang="fr-FR" sz="2200" dirty="0">
                <a:solidFill>
                  <a:srgbClr val="0000FF"/>
                </a:solidFill>
              </a:rPr>
              <a:t> EE, Thon A, Hofer S, </a:t>
            </a:r>
            <a:r>
              <a:rPr lang="fr-FR" sz="2200" dirty="0" err="1">
                <a:solidFill>
                  <a:srgbClr val="0000FF"/>
                </a:solidFill>
              </a:rPr>
              <a:t>Wiemann</a:t>
            </a:r>
            <a:r>
              <a:rPr lang="fr-FR" sz="2200" dirty="0">
                <a:solidFill>
                  <a:srgbClr val="0000FF"/>
                </a:solidFill>
              </a:rPr>
              <a:t> D, Holl RW. </a:t>
            </a:r>
            <a:r>
              <a:rPr lang="fr-FR" sz="2200" dirty="0" err="1">
                <a:solidFill>
                  <a:srgbClr val="0000FF"/>
                </a:solidFill>
              </a:rPr>
              <a:t>Polyendocrinopathie</a:t>
            </a:r>
            <a:r>
              <a:rPr lang="fr-FR" sz="2200" dirty="0">
                <a:solidFill>
                  <a:srgbClr val="0000FF"/>
                </a:solidFill>
              </a:rPr>
              <a:t> chez les enfants, les adolescents et les jeunes adultes atteints de diabète de type 1. </a:t>
            </a:r>
            <a:r>
              <a:rPr lang="fr-FR" sz="2200" i="1" dirty="0">
                <a:solidFill>
                  <a:srgbClr val="0000FF"/>
                </a:solidFill>
              </a:rPr>
              <a:t>Traitements diabétiques. </a:t>
            </a:r>
            <a:r>
              <a:rPr lang="fr-FR" sz="2200" dirty="0">
                <a:solidFill>
                  <a:srgbClr val="0000FF"/>
                </a:solidFill>
              </a:rPr>
              <a:t>2010 ; 33 :2010–2012. </a:t>
            </a:r>
            <a:r>
              <a:rPr lang="fr-FR" sz="2200" dirty="0" err="1">
                <a:solidFill>
                  <a:srgbClr val="0000FF"/>
                </a:solidFill>
              </a:rPr>
              <a:t>doi</a:t>
            </a:r>
            <a:r>
              <a:rPr lang="fr-FR" sz="2200" dirty="0">
                <a:solidFill>
                  <a:srgbClr val="0000FF"/>
                </a:solidFill>
              </a:rPr>
              <a:t> : 10.2337/dc10-0404.</a:t>
            </a:r>
          </a:p>
          <a:p>
            <a:r>
              <a:rPr lang="fr-FR" sz="2200" dirty="0">
                <a:solidFill>
                  <a:srgbClr val="0000FF"/>
                </a:solidFill>
              </a:rPr>
              <a:t>7- </a:t>
            </a:r>
            <a:r>
              <a:rPr lang="fr-FR" sz="2200" dirty="0" err="1">
                <a:solidFill>
                  <a:srgbClr val="0000FF"/>
                </a:solidFill>
              </a:rPr>
              <a:t>Gaches</a:t>
            </a:r>
            <a:r>
              <a:rPr lang="fr-FR" sz="2200" dirty="0">
                <a:solidFill>
                  <a:srgbClr val="0000FF"/>
                </a:solidFill>
              </a:rPr>
              <a:t> F, Sauvage P, Vidal E, </a:t>
            </a:r>
            <a:r>
              <a:rPr lang="fr-FR" sz="2200" dirty="0" err="1">
                <a:solidFill>
                  <a:srgbClr val="0000FF"/>
                </a:solidFill>
              </a:rPr>
              <a:t>Berdah</a:t>
            </a:r>
            <a:r>
              <a:rPr lang="fr-FR" sz="2200" dirty="0">
                <a:solidFill>
                  <a:srgbClr val="0000FF"/>
                </a:solidFill>
              </a:rPr>
              <a:t> JF, </a:t>
            </a:r>
            <a:r>
              <a:rPr lang="fr-FR" sz="2200" dirty="0" err="1">
                <a:solidFill>
                  <a:srgbClr val="0000FF"/>
                </a:solidFill>
              </a:rPr>
              <a:t>Buia</a:t>
            </a:r>
            <a:r>
              <a:rPr lang="fr-FR" sz="2200" dirty="0">
                <a:solidFill>
                  <a:srgbClr val="0000FF"/>
                </a:solidFill>
              </a:rPr>
              <a:t> JM, Charmes JP. </a:t>
            </a:r>
            <a:r>
              <a:rPr lang="fr-FR" sz="2200" dirty="0" err="1">
                <a:solidFill>
                  <a:srgbClr val="0000FF"/>
                </a:solidFill>
              </a:rPr>
              <a:t>Syndromeauto</a:t>
            </a:r>
            <a:r>
              <a:rPr lang="fr-FR" sz="2200" dirty="0">
                <a:solidFill>
                  <a:srgbClr val="0000FF"/>
                </a:solidFill>
              </a:rPr>
              <a:t>-immun multiple. </a:t>
            </a:r>
            <a:r>
              <a:rPr lang="fr-FR" sz="2200" dirty="0" err="1">
                <a:solidFill>
                  <a:srgbClr val="0000FF"/>
                </a:solidFill>
              </a:rPr>
              <a:t>Rev</a:t>
            </a:r>
            <a:r>
              <a:rPr lang="fr-FR" sz="2200" dirty="0">
                <a:solidFill>
                  <a:srgbClr val="0000FF"/>
                </a:solidFill>
              </a:rPr>
              <a:t> </a:t>
            </a:r>
            <a:r>
              <a:rPr lang="fr-FR" sz="2200" dirty="0" err="1">
                <a:solidFill>
                  <a:srgbClr val="0000FF"/>
                </a:solidFill>
              </a:rPr>
              <a:t>MPdlnterne</a:t>
            </a:r>
            <a:r>
              <a:rPr lang="fr-FR" sz="2200" dirty="0">
                <a:solidFill>
                  <a:srgbClr val="0000FF"/>
                </a:solidFill>
              </a:rPr>
              <a:t> 1993;14: 177-8</a:t>
            </a:r>
          </a:p>
          <a:p>
            <a:r>
              <a:rPr lang="fr-FR" sz="2200" dirty="0">
                <a:solidFill>
                  <a:srgbClr val="0000FF"/>
                </a:solidFill>
              </a:rPr>
              <a:t>8-Les syndromes auto-immuns multiples : quand une pathologie en cache une autre. A propos d’une observation. Ben </a:t>
            </a:r>
            <a:r>
              <a:rPr lang="fr-FR" sz="2200" dirty="0" err="1">
                <a:solidFill>
                  <a:srgbClr val="0000FF"/>
                </a:solidFill>
              </a:rPr>
              <a:t>Ghorbel</a:t>
            </a:r>
            <a:r>
              <a:rPr lang="fr-FR" sz="2200" dirty="0">
                <a:solidFill>
                  <a:srgbClr val="0000FF"/>
                </a:solidFill>
              </a:rPr>
              <a:t> Imed1 , </a:t>
            </a:r>
            <a:r>
              <a:rPr lang="fr-FR" sz="2200" dirty="0" err="1">
                <a:solidFill>
                  <a:srgbClr val="0000FF"/>
                </a:solidFill>
              </a:rPr>
              <a:t>Belfeki</a:t>
            </a:r>
            <a:r>
              <a:rPr lang="fr-FR" sz="2200" dirty="0">
                <a:solidFill>
                  <a:srgbClr val="0000FF"/>
                </a:solidFill>
              </a:rPr>
              <a:t> Nabil 1 , Lilia </a:t>
            </a:r>
            <a:r>
              <a:rPr lang="fr-FR" sz="2200" dirty="0" err="1">
                <a:solidFill>
                  <a:srgbClr val="0000FF"/>
                </a:solidFill>
              </a:rPr>
              <a:t>Laadhar</a:t>
            </a:r>
            <a:r>
              <a:rPr lang="fr-FR" sz="2200" dirty="0">
                <a:solidFill>
                  <a:srgbClr val="0000FF"/>
                </a:solidFill>
              </a:rPr>
              <a:t> 2 , </a:t>
            </a:r>
            <a:r>
              <a:rPr lang="fr-FR" sz="2200" dirty="0" err="1">
                <a:solidFill>
                  <a:srgbClr val="0000FF"/>
                </a:solidFill>
              </a:rPr>
              <a:t>Sallami</a:t>
            </a:r>
            <a:r>
              <a:rPr lang="fr-FR" sz="2200" dirty="0">
                <a:solidFill>
                  <a:srgbClr val="0000FF"/>
                </a:solidFill>
              </a:rPr>
              <a:t> Mariem 2 , </a:t>
            </a:r>
            <a:r>
              <a:rPr lang="fr-FR" sz="2200" dirty="0" err="1">
                <a:solidFill>
                  <a:srgbClr val="0000FF"/>
                </a:solidFill>
              </a:rPr>
              <a:t>Houman</a:t>
            </a:r>
            <a:r>
              <a:rPr lang="fr-FR" sz="2200" dirty="0">
                <a:solidFill>
                  <a:srgbClr val="0000FF"/>
                </a:solidFill>
              </a:rPr>
              <a:t> Habib</a:t>
            </a:r>
          </a:p>
          <a:p>
            <a:endParaRPr lang="fr-FR" sz="2800" b="1" dirty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85129B3-53BE-9B89-BF10-E259637C5E3E}"/>
              </a:ext>
            </a:extLst>
          </p:cNvPr>
          <p:cNvSpPr txBox="1"/>
          <p:nvPr/>
        </p:nvSpPr>
        <p:spPr>
          <a:xfrm>
            <a:off x="13805010" y="8200321"/>
            <a:ext cx="10619095" cy="149271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b="1" i="1" dirty="0">
                <a:solidFill>
                  <a:srgbClr val="FF0000"/>
                </a:solidFill>
              </a:rPr>
              <a:t>Discussion:</a:t>
            </a:r>
          </a:p>
          <a:p>
            <a:r>
              <a:rPr lang="fr-FR" sz="3200" dirty="0">
                <a:solidFill>
                  <a:srgbClr val="0000FF"/>
                </a:solidFill>
              </a:rPr>
              <a:t> Environ 25 % des patients atteints de MAI ont tendance à développer des MAI supplémentaires. 15 % des patients atteints de </a:t>
            </a:r>
            <a:r>
              <a:rPr lang="fr-FR" sz="3200" dirty="0" err="1">
                <a:solidFill>
                  <a:srgbClr val="0000FF"/>
                </a:solidFill>
              </a:rPr>
              <a:t>thyreopathies</a:t>
            </a:r>
            <a:r>
              <a:rPr lang="fr-FR" sz="3200" dirty="0">
                <a:solidFill>
                  <a:srgbClr val="0000FF"/>
                </a:solidFill>
              </a:rPr>
              <a:t> auto-immunes(TAI), représentant un élément clé des SAM, sont affectés par une autre maladie auto-immune clinique [ </a:t>
            </a:r>
            <a:r>
              <a:rPr lang="fr-FR" sz="3200" u="sng" dirty="0">
                <a:solidFill>
                  <a:srgbClr val="0000FF"/>
                </a:solidFill>
              </a:rPr>
              <a:t>3</a:t>
            </a:r>
            <a:r>
              <a:rPr lang="fr-FR" sz="3200" dirty="0">
                <a:solidFill>
                  <a:srgbClr val="0000FF"/>
                </a:solidFill>
              </a:rPr>
              <a:t>], et les associations les plus fréquentes sont avec la gastrite atrophique chronique (39 % des cas) [ </a:t>
            </a:r>
            <a:r>
              <a:rPr lang="fr-FR" sz="3200" u="sng" dirty="0">
                <a:solidFill>
                  <a:srgbClr val="0000FF"/>
                </a:solidFill>
              </a:rPr>
              <a:t>4</a:t>
            </a:r>
            <a:r>
              <a:rPr lang="fr-FR" sz="3200" b="1" dirty="0">
                <a:solidFill>
                  <a:srgbClr val="0000FF"/>
                </a:solidFill>
              </a:rPr>
              <a:t>]</a:t>
            </a:r>
            <a:r>
              <a:rPr lang="fr-FR" sz="3200" dirty="0">
                <a:solidFill>
                  <a:srgbClr val="0000FF"/>
                </a:solidFill>
              </a:rPr>
              <a:t> ou avec le diabète de type 1 (20 à 30 % des cas). [ </a:t>
            </a:r>
            <a:r>
              <a:rPr lang="fr-FR" sz="3200" u="sng" dirty="0">
                <a:solidFill>
                  <a:srgbClr val="0000FF"/>
                </a:solidFill>
              </a:rPr>
              <a:t>5</a:t>
            </a:r>
            <a:r>
              <a:rPr lang="fr-FR" sz="3200" dirty="0">
                <a:solidFill>
                  <a:srgbClr val="0000FF"/>
                </a:solidFill>
              </a:rPr>
              <a:t> , </a:t>
            </a:r>
            <a:r>
              <a:rPr lang="fr-FR" sz="3200" u="sng" dirty="0">
                <a:solidFill>
                  <a:srgbClr val="0000FF"/>
                </a:solidFill>
              </a:rPr>
              <a:t>6</a:t>
            </a:r>
            <a:r>
              <a:rPr lang="fr-FR" sz="3200" dirty="0">
                <a:solidFill>
                  <a:srgbClr val="0000FF"/>
                </a:solidFill>
              </a:rPr>
              <a:t> ]</a:t>
            </a:r>
            <a:endParaRPr lang="fr-FR" sz="3200" b="1" dirty="0">
              <a:solidFill>
                <a:srgbClr val="0000FF"/>
              </a:solidFill>
            </a:endParaRPr>
          </a:p>
          <a:p>
            <a:r>
              <a:rPr lang="fr-FR" sz="3200" dirty="0">
                <a:solidFill>
                  <a:srgbClr val="0000FF"/>
                </a:solidFill>
              </a:rPr>
              <a:t>La présence d’un SAPL n’est pas signalée dans les SAM en dehors d’une observation associant une TAI, un syndrome de </a:t>
            </a:r>
            <a:r>
              <a:rPr lang="fr-FR" sz="3200" dirty="0" err="1">
                <a:solidFill>
                  <a:srgbClr val="0000FF"/>
                </a:solidFill>
              </a:rPr>
              <a:t>Gougerot</a:t>
            </a:r>
            <a:r>
              <a:rPr lang="fr-FR" sz="3200" dirty="0">
                <a:solidFill>
                  <a:srgbClr val="0000FF"/>
                </a:solidFill>
              </a:rPr>
              <a:t> et une cirrhose biliaire primitive avec présence d’</a:t>
            </a:r>
            <a:r>
              <a:rPr lang="fr-FR" sz="3200" dirty="0" err="1">
                <a:solidFill>
                  <a:srgbClr val="0000FF"/>
                </a:solidFill>
              </a:rPr>
              <a:t>anticardiolipine</a:t>
            </a:r>
            <a:r>
              <a:rPr lang="fr-FR" sz="3200" dirty="0">
                <a:solidFill>
                  <a:srgbClr val="0000FF"/>
                </a:solidFill>
              </a:rPr>
              <a:t> sans autre symptôme </a:t>
            </a:r>
            <a:r>
              <a:rPr lang="fr-FR" sz="3200" dirty="0" err="1">
                <a:solidFill>
                  <a:srgbClr val="0000FF"/>
                </a:solidFill>
              </a:rPr>
              <a:t>clinicobiologique</a:t>
            </a:r>
            <a:r>
              <a:rPr lang="fr-FR" sz="3200" dirty="0">
                <a:solidFill>
                  <a:srgbClr val="0000FF"/>
                </a:solidFill>
              </a:rPr>
              <a:t> de SAPL[ </a:t>
            </a:r>
            <a:r>
              <a:rPr lang="fr-FR" sz="3200" u="sng" dirty="0">
                <a:solidFill>
                  <a:srgbClr val="0000FF"/>
                </a:solidFill>
              </a:rPr>
              <a:t>7</a:t>
            </a:r>
            <a:r>
              <a:rPr lang="fr-FR" sz="3200" b="1" dirty="0">
                <a:solidFill>
                  <a:srgbClr val="0000FF"/>
                </a:solidFill>
              </a:rPr>
              <a:t>]</a:t>
            </a:r>
            <a:r>
              <a:rPr lang="fr-FR" sz="3200" dirty="0">
                <a:solidFill>
                  <a:srgbClr val="0000FF"/>
                </a:solidFill>
              </a:rPr>
              <a:t> . dans notre cas, il s’agit d’un SAPL secondaire, qui pourrait sans doute être dépisté plus fréquemment au cours des SAM.</a:t>
            </a:r>
          </a:p>
          <a:p>
            <a:r>
              <a:rPr lang="fr-FR" sz="3200" dirty="0"/>
              <a:t> </a:t>
            </a:r>
            <a:endParaRPr lang="fr-FR" sz="3200" u="sng" dirty="0">
              <a:solidFill>
                <a:srgbClr val="FF0000"/>
              </a:solidFill>
            </a:endParaRPr>
          </a:p>
          <a:p>
            <a:r>
              <a:rPr lang="fr-FR" sz="3600" b="1" u="sng" dirty="0">
                <a:solidFill>
                  <a:srgbClr val="FF0000"/>
                </a:solidFill>
              </a:rPr>
              <a:t>Conclusion:</a:t>
            </a:r>
          </a:p>
          <a:p>
            <a:r>
              <a:rPr lang="fr-FR" sz="2800" dirty="0">
                <a:solidFill>
                  <a:srgbClr val="0000FF"/>
                </a:solidFill>
              </a:rPr>
              <a:t> </a:t>
            </a:r>
            <a:r>
              <a:rPr lang="fr-FR" sz="3200" dirty="0">
                <a:solidFill>
                  <a:srgbClr val="0000FF"/>
                </a:solidFill>
              </a:rPr>
              <a:t>L’intérêt de cette observation est multiple. Elle illustre une véritable cascade de maladies auto-immunes, situation fréquente en médecine interne, dont l’association reflète la présence d’un terrain génétique commun sur lequel se greffent des facteurs environnementaux déterminant les aspects cliniques . Cette succession a la particularité de s’étendre sur une durée de plus de </a:t>
            </a:r>
            <a:r>
              <a:rPr lang="fr-FR" sz="3200">
                <a:solidFill>
                  <a:srgbClr val="0000FF"/>
                </a:solidFill>
              </a:rPr>
              <a:t>06 ans, </a:t>
            </a:r>
            <a:r>
              <a:rPr lang="fr-FR" sz="3200" dirty="0">
                <a:solidFill>
                  <a:srgbClr val="0000FF"/>
                </a:solidFill>
              </a:rPr>
              <a:t>ce qui devrait nous amener à surveiller de façon prolongée et régulière un patient atteint d’une maladie auto-immune afin de dépister à temps l’éclosion de nouvelles maladies qui peuvent survenir à tout moment au cours de l’évolution et modifier ainsi la thérapeutique. [ </a:t>
            </a:r>
            <a:r>
              <a:rPr lang="fr-FR" sz="3200" u="sng" dirty="0">
                <a:solidFill>
                  <a:srgbClr val="0000FF"/>
                </a:solidFill>
              </a:rPr>
              <a:t>8</a:t>
            </a:r>
            <a:r>
              <a:rPr lang="fr-FR" sz="3200" b="1" dirty="0">
                <a:solidFill>
                  <a:srgbClr val="0000FF"/>
                </a:solidFill>
              </a:rPr>
              <a:t>]</a:t>
            </a:r>
            <a:r>
              <a:rPr lang="fr-FR" sz="3200" dirty="0">
                <a:solidFill>
                  <a:srgbClr val="0000FF"/>
                </a:solidFill>
              </a:rPr>
              <a:t> 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7909516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8983</TotalTime>
  <Words>1173</Words>
  <Application>Microsoft Office PowerPoint</Application>
  <PresentationFormat>Personnalisé</PresentationFormat>
  <Paragraphs>34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I.Z.RAIS; F;ADDAFARI; A. LOUNICI. SERVICE DE MÉDECINE INTERNE CHU TLEMCEN FACULTÉ DE MÉDECINE BENZERDJEB BENAOUDA, UNIVERSITÉ ABOUBEKR BELKAID LABORATOIRE DE RECHERCHE SUR LE DIABÈTE: LAREDIAB.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 mekki</dc:creator>
  <cp:lastModifiedBy>said mehdid</cp:lastModifiedBy>
  <cp:revision>216</cp:revision>
  <dcterms:created xsi:type="dcterms:W3CDTF">2018-07-26T20:15:19Z</dcterms:created>
  <dcterms:modified xsi:type="dcterms:W3CDTF">2022-09-12T07:11:27Z</dcterms:modified>
</cp:coreProperties>
</file>