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
  </p:notesMasterIdLst>
  <p:sldIdLst>
    <p:sldId id="257" r:id="rId2"/>
  </p:sldIdLst>
  <p:sldSz cx="5143500" cy="91440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161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del hak mehdid" initials="ahm" lastIdx="1" clrIdx="0">
    <p:extLst>
      <p:ext uri="{19B8F6BF-5375-455C-9EA6-DF929625EA0E}">
        <p15:presenceInfo xmlns:p15="http://schemas.microsoft.com/office/powerpoint/2012/main" userId="9c2c46833f0901b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750" autoAdjust="0"/>
  </p:normalViewPr>
  <p:slideViewPr>
    <p:cSldViewPr snapToGrid="0" showGuides="1">
      <p:cViewPr>
        <p:scale>
          <a:sx n="100" d="100"/>
          <a:sy n="100" d="100"/>
        </p:scale>
        <p:origin x="1074" y="72"/>
      </p:cViewPr>
      <p:guideLst>
        <p:guide orient="horz" pos="2880"/>
        <p:guide pos="161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610643363370295"/>
          <c:y val="0.10323105059947166"/>
          <c:w val="0.30335164551206834"/>
          <c:h val="0.62736620420830946"/>
        </c:manualLayout>
      </c:layout>
      <c:barChart>
        <c:barDir val="bar"/>
        <c:grouping val="stacked"/>
        <c:varyColors val="0"/>
        <c:ser>
          <c:idx val="0"/>
          <c:order val="0"/>
          <c:tx>
            <c:strRef>
              <c:f>Feuil1!$B$1</c:f>
              <c:strCache>
                <c:ptCount val="1"/>
                <c:pt idx="0">
                  <c:v>PATIENTS</c:v>
                </c:pt>
              </c:strCache>
            </c:strRef>
          </c:tx>
          <c:spPr>
            <a:solidFill>
              <a:schemeClr val="accent1"/>
            </a:solidFill>
            <a:ln>
              <a:noFill/>
            </a:ln>
            <a:effectLst>
              <a:outerShdw blurRad="254000" sx="102000" sy="102000" algn="ctr" rotWithShape="0">
                <a:prstClr val="black">
                  <a:alpha val="20000"/>
                </a:prstClr>
              </a:outerShdw>
            </a:effectLst>
          </c:spPr>
          <c:invertIfNegative val="0"/>
          <c:dLbls>
            <c:dLbl>
              <c:idx val="0"/>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600" b="1" i="0" u="none" strike="noStrike" kern="1200" baseline="0">
                      <a:solidFill>
                        <a:schemeClr val="lt1"/>
                      </a:solidFill>
                      <a:latin typeface="+mn-lt"/>
                      <a:ea typeface="+mn-ea"/>
                      <a:cs typeface="+mn-cs"/>
                    </a:defRPr>
                  </a:pPr>
                  <a:endParaRPr lang="fr-DZ"/>
                </a:p>
              </c:txPr>
              <c:dLblPos val="ctr"/>
              <c:showLegendKey val="0"/>
              <c:showVal val="1"/>
              <c:showCatName val="0"/>
              <c:showSerName val="0"/>
              <c:showPercent val="0"/>
              <c:showBubbleSize val="0"/>
              <c:extLst>
                <c:ext xmlns:c16="http://schemas.microsoft.com/office/drawing/2014/chart" uri="{C3380CC4-5D6E-409C-BE32-E72D297353CC}">
                  <c16:uniqueId val="{00000000-96F3-4BD0-8ABF-81CDA89F4964}"/>
                </c:ext>
              </c:extLst>
            </c:dLbl>
            <c:dLbl>
              <c:idx val="1"/>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600" b="1" i="0" u="none" strike="noStrike" kern="1200" baseline="0">
                      <a:solidFill>
                        <a:schemeClr val="lt1"/>
                      </a:solidFill>
                      <a:latin typeface="+mn-lt"/>
                      <a:ea typeface="+mn-ea"/>
                      <a:cs typeface="+mn-cs"/>
                    </a:defRPr>
                  </a:pPr>
                  <a:endParaRPr lang="fr-DZ"/>
                </a:p>
              </c:txPr>
              <c:dLblPos val="ctr"/>
              <c:showLegendKey val="0"/>
              <c:showVal val="1"/>
              <c:showCatName val="0"/>
              <c:showSerName val="0"/>
              <c:showPercent val="0"/>
              <c:showBubbleSize val="0"/>
              <c:extLst>
                <c:ext xmlns:c16="http://schemas.microsoft.com/office/drawing/2014/chart" uri="{C3380CC4-5D6E-409C-BE32-E72D297353CC}">
                  <c16:uniqueId val="{00000001-96F3-4BD0-8ABF-81CDA89F4964}"/>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400" b="1" i="0" u="none" strike="noStrike" kern="1200" baseline="0">
                    <a:solidFill>
                      <a:schemeClr val="lt1"/>
                    </a:solidFill>
                    <a:latin typeface="+mn-lt"/>
                    <a:ea typeface="+mn-ea"/>
                    <a:cs typeface="+mn-cs"/>
                  </a:defRPr>
                </a:pPr>
                <a:endParaRPr lang="fr-D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Feuil1!$A$2:$A$3</c:f>
              <c:strCache>
                <c:ptCount val="2"/>
                <c:pt idx="0">
                  <c:v>IPS Normal</c:v>
                </c:pt>
                <c:pt idx="1">
                  <c:v>IPS pathologique</c:v>
                </c:pt>
              </c:strCache>
            </c:strRef>
          </c:cat>
          <c:val>
            <c:numRef>
              <c:f>Feuil1!$B$2:$B$3</c:f>
              <c:numCache>
                <c:formatCode>General</c:formatCode>
                <c:ptCount val="2"/>
                <c:pt idx="0">
                  <c:v>80</c:v>
                </c:pt>
                <c:pt idx="1">
                  <c:v>50</c:v>
                </c:pt>
              </c:numCache>
            </c:numRef>
          </c:val>
          <c:extLst>
            <c:ext xmlns:c16="http://schemas.microsoft.com/office/drawing/2014/chart" uri="{C3380CC4-5D6E-409C-BE32-E72D297353CC}">
              <c16:uniqueId val="{00000000-36B4-48FB-A366-E96B58FEA513}"/>
            </c:ext>
          </c:extLst>
        </c:ser>
        <c:ser>
          <c:idx val="1"/>
          <c:order val="1"/>
          <c:tx>
            <c:strRef>
              <c:f>Feuil1!$C$1</c:f>
              <c:strCache>
                <c:ptCount val="1"/>
                <c:pt idx="0">
                  <c:v>AOMI</c:v>
                </c:pt>
              </c:strCache>
            </c:strRef>
          </c:tx>
          <c:spPr>
            <a:solidFill>
              <a:schemeClr val="accent2"/>
            </a:solidFill>
            <a:ln>
              <a:noFill/>
            </a:ln>
            <a:effectLst>
              <a:outerShdw blurRad="254000" sx="102000" sy="102000" algn="ctr" rotWithShape="0">
                <a:prstClr val="black">
                  <a:alpha val="20000"/>
                </a:prstClr>
              </a:outerShdw>
            </a:effectLst>
          </c:spPr>
          <c:invertIfNegative val="0"/>
          <c:dLbls>
            <c:dLbl>
              <c:idx val="1"/>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500" b="1" i="0" u="none" strike="noStrike" kern="1200" baseline="0">
                      <a:solidFill>
                        <a:schemeClr val="lt1"/>
                      </a:solidFill>
                      <a:latin typeface="+mn-lt"/>
                      <a:ea typeface="+mn-ea"/>
                      <a:cs typeface="+mn-cs"/>
                    </a:defRPr>
                  </a:pPr>
                  <a:endParaRPr lang="fr-DZ"/>
                </a:p>
              </c:txPr>
              <c:dLblPos val="ctr"/>
              <c:showLegendKey val="0"/>
              <c:showVal val="1"/>
              <c:showCatName val="0"/>
              <c:showSerName val="0"/>
              <c:showPercent val="0"/>
              <c:showBubbleSize val="0"/>
              <c:extLst>
                <c:ext xmlns:c16="http://schemas.microsoft.com/office/drawing/2014/chart" uri="{C3380CC4-5D6E-409C-BE32-E72D297353CC}">
                  <c16:uniqueId val="{00000002-96F3-4BD0-8ABF-81CDA89F4964}"/>
                </c:ext>
              </c:extLst>
            </c:dLbl>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300" b="1" i="0" u="none" strike="noStrike" kern="1200" baseline="0">
                    <a:solidFill>
                      <a:schemeClr val="lt1"/>
                    </a:solidFill>
                    <a:latin typeface="+mn-lt"/>
                    <a:ea typeface="+mn-ea"/>
                    <a:cs typeface="+mn-cs"/>
                  </a:defRPr>
                </a:pPr>
                <a:endParaRPr lang="fr-D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Feuil1!$A$2:$A$3</c:f>
              <c:strCache>
                <c:ptCount val="2"/>
                <c:pt idx="0">
                  <c:v>IPS Normal</c:v>
                </c:pt>
                <c:pt idx="1">
                  <c:v>IPS pathologique</c:v>
                </c:pt>
              </c:strCache>
            </c:strRef>
          </c:cat>
          <c:val>
            <c:numRef>
              <c:f>Feuil1!$C$2:$C$3</c:f>
              <c:numCache>
                <c:formatCode>General</c:formatCode>
                <c:ptCount val="2"/>
                <c:pt idx="1">
                  <c:v>24</c:v>
                </c:pt>
              </c:numCache>
            </c:numRef>
          </c:val>
          <c:extLst>
            <c:ext xmlns:c16="http://schemas.microsoft.com/office/drawing/2014/chart" uri="{C3380CC4-5D6E-409C-BE32-E72D297353CC}">
              <c16:uniqueId val="{00000001-36B4-48FB-A366-E96B58FEA513}"/>
            </c:ext>
          </c:extLst>
        </c:ser>
        <c:ser>
          <c:idx val="2"/>
          <c:order val="2"/>
          <c:tx>
            <c:strRef>
              <c:f>Feuil1!$D$1</c:f>
              <c:strCache>
                <c:ptCount val="1"/>
                <c:pt idx="0">
                  <c:v>Médiacalcose</c:v>
                </c:pt>
              </c:strCache>
            </c:strRef>
          </c:tx>
          <c:spPr>
            <a:solidFill>
              <a:schemeClr val="accent3"/>
            </a:solidFill>
            <a:ln>
              <a:noFill/>
            </a:ln>
            <a:effectLst>
              <a:outerShdw blurRad="254000" sx="102000" sy="102000" algn="ctr" rotWithShape="0">
                <a:prstClr val="black">
                  <a:alpha val="20000"/>
                </a:prstClr>
              </a:outerShdw>
            </a:effectLst>
          </c:spPr>
          <c:invertIfNegative val="0"/>
          <c:dLbls>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500" b="1" i="0" u="none" strike="noStrike" kern="1200" baseline="0">
                    <a:solidFill>
                      <a:schemeClr val="lt1"/>
                    </a:solidFill>
                    <a:latin typeface="+mn-lt"/>
                    <a:ea typeface="+mn-ea"/>
                    <a:cs typeface="+mn-cs"/>
                  </a:defRPr>
                </a:pPr>
                <a:endParaRPr lang="fr-D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Feuil1!$A$2:$A$3</c:f>
              <c:strCache>
                <c:ptCount val="2"/>
                <c:pt idx="0">
                  <c:v>IPS Normal</c:v>
                </c:pt>
                <c:pt idx="1">
                  <c:v>IPS pathologique</c:v>
                </c:pt>
              </c:strCache>
            </c:strRef>
          </c:cat>
          <c:val>
            <c:numRef>
              <c:f>Feuil1!$D$2:$D$3</c:f>
              <c:numCache>
                <c:formatCode>General</c:formatCode>
                <c:ptCount val="2"/>
                <c:pt idx="1">
                  <c:v>26</c:v>
                </c:pt>
              </c:numCache>
            </c:numRef>
          </c:val>
          <c:extLst>
            <c:ext xmlns:c16="http://schemas.microsoft.com/office/drawing/2014/chart" uri="{C3380CC4-5D6E-409C-BE32-E72D297353CC}">
              <c16:uniqueId val="{00000002-36B4-48FB-A366-E96B58FEA513}"/>
            </c:ext>
          </c:extLst>
        </c:ser>
        <c:dLbls>
          <c:showLegendKey val="0"/>
          <c:showVal val="0"/>
          <c:showCatName val="0"/>
          <c:showSerName val="0"/>
          <c:showPercent val="0"/>
          <c:showBubbleSize val="0"/>
        </c:dLbls>
        <c:gapWidth val="100"/>
        <c:overlap val="100"/>
        <c:axId val="934845952"/>
        <c:axId val="934853024"/>
      </c:barChart>
      <c:valAx>
        <c:axId val="934853024"/>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fr-DZ"/>
          </a:p>
        </c:txPr>
        <c:crossAx val="934845952"/>
        <c:crosses val="autoZero"/>
        <c:crossBetween val="between"/>
      </c:valAx>
      <c:catAx>
        <c:axId val="934845952"/>
        <c:scaling>
          <c:orientation val="minMax"/>
        </c:scaling>
        <c:delete val="0"/>
        <c:axPos val="l"/>
        <c:numFmt formatCode="General" sourceLinked="1"/>
        <c:majorTickMark val="out"/>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fr-DZ"/>
          </a:p>
        </c:txPr>
        <c:crossAx val="934853024"/>
        <c:crosses val="autoZero"/>
        <c:auto val="1"/>
        <c:lblAlgn val="ctr"/>
        <c:lblOffset val="100"/>
        <c:noMultiLvlLbl val="0"/>
      </c:catAx>
      <c:spPr>
        <a:noFill/>
        <a:ln>
          <a:noFill/>
        </a:ln>
        <a:effectLst/>
      </c:spPr>
    </c:plotArea>
    <c:legend>
      <c:legendPos val="r"/>
      <c:layout>
        <c:manualLayout>
          <c:xMode val="edge"/>
          <c:yMode val="edge"/>
          <c:x val="0.69624530136109086"/>
          <c:y val="0.36239239622427372"/>
          <c:w val="0.23855240467431388"/>
          <c:h val="0.44109659899133585"/>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800" b="0" i="0" u="none" strike="noStrike" kern="1200" baseline="0">
              <a:solidFill>
                <a:schemeClr val="dk1">
                  <a:lumMod val="75000"/>
                  <a:lumOff val="25000"/>
                </a:schemeClr>
              </a:solidFill>
              <a:latin typeface="+mn-lt"/>
              <a:ea typeface="+mn-ea"/>
              <a:cs typeface="+mn-cs"/>
            </a:defRPr>
          </a:pPr>
          <a:endParaRPr lang="fr-DZ"/>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fr-D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86C0FF-B43B-41FD-A087-9B3A9AB27327}" type="datetimeFigureOut">
              <a:rPr lang="fr-FR" smtClean="0"/>
              <a:t>29/03/2023</a:t>
            </a:fld>
            <a:endParaRPr lang="fr-FR"/>
          </a:p>
        </p:txBody>
      </p:sp>
      <p:sp>
        <p:nvSpPr>
          <p:cNvPr id="4" name="Espace réservé de l'image des diapositives 3"/>
          <p:cNvSpPr>
            <a:spLocks noGrp="1" noRot="1" noChangeAspect="1"/>
          </p:cNvSpPr>
          <p:nvPr>
            <p:ph type="sldImg" idx="2"/>
          </p:nvPr>
        </p:nvSpPr>
        <p:spPr>
          <a:xfrm>
            <a:off x="2560638" y="1143000"/>
            <a:ext cx="17367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306767-32A2-4186-8445-C3CA9861CDB9}" type="slidenum">
              <a:rPr lang="fr-FR" smtClean="0"/>
              <a:t>‹N°›</a:t>
            </a:fld>
            <a:endParaRPr lang="fr-FR"/>
          </a:p>
        </p:txBody>
      </p:sp>
    </p:spTree>
    <p:extLst>
      <p:ext uri="{BB962C8B-B14F-4D97-AF65-F5344CB8AC3E}">
        <p14:creationId xmlns:p14="http://schemas.microsoft.com/office/powerpoint/2010/main" val="4195030453"/>
      </p:ext>
    </p:extLst>
  </p:cSld>
  <p:clrMap bg1="lt1" tx1="dk1" bg2="lt2" tx2="dk2" accent1="accent1" accent2="accent2" accent3="accent3" accent4="accent4" accent5="accent5" accent6="accent6" hlink="hlink" folHlink="folHlink"/>
  <p:notesStyle>
    <a:lvl1pPr marL="0" algn="l" defTabSz="181123" rtl="0" eaLnBrk="1" latinLnBrk="0" hangingPunct="1">
      <a:defRPr sz="238" kern="1200">
        <a:solidFill>
          <a:schemeClr val="tx1"/>
        </a:solidFill>
        <a:latin typeface="+mn-lt"/>
        <a:ea typeface="+mn-ea"/>
        <a:cs typeface="+mn-cs"/>
      </a:defRPr>
    </a:lvl1pPr>
    <a:lvl2pPr marL="90562" algn="l" defTabSz="181123" rtl="0" eaLnBrk="1" latinLnBrk="0" hangingPunct="1">
      <a:defRPr sz="238" kern="1200">
        <a:solidFill>
          <a:schemeClr val="tx1"/>
        </a:solidFill>
        <a:latin typeface="+mn-lt"/>
        <a:ea typeface="+mn-ea"/>
        <a:cs typeface="+mn-cs"/>
      </a:defRPr>
    </a:lvl2pPr>
    <a:lvl3pPr marL="181123" algn="l" defTabSz="181123" rtl="0" eaLnBrk="1" latinLnBrk="0" hangingPunct="1">
      <a:defRPr sz="238" kern="1200">
        <a:solidFill>
          <a:schemeClr val="tx1"/>
        </a:solidFill>
        <a:latin typeface="+mn-lt"/>
        <a:ea typeface="+mn-ea"/>
        <a:cs typeface="+mn-cs"/>
      </a:defRPr>
    </a:lvl3pPr>
    <a:lvl4pPr marL="271686" algn="l" defTabSz="181123" rtl="0" eaLnBrk="1" latinLnBrk="0" hangingPunct="1">
      <a:defRPr sz="238" kern="1200">
        <a:solidFill>
          <a:schemeClr val="tx1"/>
        </a:solidFill>
        <a:latin typeface="+mn-lt"/>
        <a:ea typeface="+mn-ea"/>
        <a:cs typeface="+mn-cs"/>
      </a:defRPr>
    </a:lvl4pPr>
    <a:lvl5pPr marL="362247" algn="l" defTabSz="181123" rtl="0" eaLnBrk="1" latinLnBrk="0" hangingPunct="1">
      <a:defRPr sz="238" kern="1200">
        <a:solidFill>
          <a:schemeClr val="tx1"/>
        </a:solidFill>
        <a:latin typeface="+mn-lt"/>
        <a:ea typeface="+mn-ea"/>
        <a:cs typeface="+mn-cs"/>
      </a:defRPr>
    </a:lvl5pPr>
    <a:lvl6pPr marL="452808" algn="l" defTabSz="181123" rtl="0" eaLnBrk="1" latinLnBrk="0" hangingPunct="1">
      <a:defRPr sz="238" kern="1200">
        <a:solidFill>
          <a:schemeClr val="tx1"/>
        </a:solidFill>
        <a:latin typeface="+mn-lt"/>
        <a:ea typeface="+mn-ea"/>
        <a:cs typeface="+mn-cs"/>
      </a:defRPr>
    </a:lvl6pPr>
    <a:lvl7pPr marL="543371" algn="l" defTabSz="181123" rtl="0" eaLnBrk="1" latinLnBrk="0" hangingPunct="1">
      <a:defRPr sz="238" kern="1200">
        <a:solidFill>
          <a:schemeClr val="tx1"/>
        </a:solidFill>
        <a:latin typeface="+mn-lt"/>
        <a:ea typeface="+mn-ea"/>
        <a:cs typeface="+mn-cs"/>
      </a:defRPr>
    </a:lvl7pPr>
    <a:lvl8pPr marL="633933" algn="l" defTabSz="181123" rtl="0" eaLnBrk="1" latinLnBrk="0" hangingPunct="1">
      <a:defRPr sz="238" kern="1200">
        <a:solidFill>
          <a:schemeClr val="tx1"/>
        </a:solidFill>
        <a:latin typeface="+mn-lt"/>
        <a:ea typeface="+mn-ea"/>
        <a:cs typeface="+mn-cs"/>
      </a:defRPr>
    </a:lvl8pPr>
    <a:lvl9pPr marL="724494" algn="l" defTabSz="181123" rtl="0" eaLnBrk="1" latinLnBrk="0" hangingPunct="1">
      <a:defRPr sz="23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560638" y="1143000"/>
            <a:ext cx="1736725" cy="3086100"/>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9306767-32A2-4186-8445-C3CA9861CDB9}" type="slidenum">
              <a:rPr lang="fr-FR" smtClean="0"/>
              <a:t>1</a:t>
            </a:fld>
            <a:endParaRPr lang="fr-FR"/>
          </a:p>
        </p:txBody>
      </p:sp>
    </p:spTree>
    <p:extLst>
      <p:ext uri="{BB962C8B-B14F-4D97-AF65-F5344CB8AC3E}">
        <p14:creationId xmlns:p14="http://schemas.microsoft.com/office/powerpoint/2010/main" val="1818870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385763" y="1496484"/>
            <a:ext cx="4371975" cy="3183467"/>
          </a:xfrm>
        </p:spPr>
        <p:txBody>
          <a:bodyPr anchor="b"/>
          <a:lstStyle>
            <a:lvl1pPr algn="ctr">
              <a:defRPr sz="3375"/>
            </a:lvl1pPr>
          </a:lstStyle>
          <a:p>
            <a:r>
              <a:rPr lang="fr-FR"/>
              <a:t>Modifiez le style du titre</a:t>
            </a:r>
            <a:endParaRPr lang="en-US" dirty="0"/>
          </a:p>
        </p:txBody>
      </p:sp>
      <p:sp>
        <p:nvSpPr>
          <p:cNvPr id="3" name="Subtitle 2"/>
          <p:cNvSpPr>
            <a:spLocks noGrp="1"/>
          </p:cNvSpPr>
          <p:nvPr>
            <p:ph type="subTitle" idx="1"/>
          </p:nvPr>
        </p:nvSpPr>
        <p:spPr>
          <a:xfrm>
            <a:off x="642938" y="4802717"/>
            <a:ext cx="3857625" cy="2207683"/>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666F4D90-68B4-4339-9A5E-D80219F45D5A}" type="datetimeFigureOut">
              <a:rPr lang="fr-FR" smtClean="0"/>
              <a:t>29/03/2023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51E837F-B504-4EE2-BC15-74E3175E04FD}" type="slidenum">
              <a:rPr lang="fr-FR" smtClean="0"/>
              <a:t>‹N°›</a:t>
            </a:fld>
            <a:endParaRPr lang="fr-FR"/>
          </a:p>
        </p:txBody>
      </p:sp>
    </p:spTree>
    <p:extLst>
      <p:ext uri="{BB962C8B-B14F-4D97-AF65-F5344CB8AC3E}">
        <p14:creationId xmlns:p14="http://schemas.microsoft.com/office/powerpoint/2010/main" val="3170000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66F4D90-68B4-4339-9A5E-D80219F45D5A}" type="datetimeFigureOut">
              <a:rPr lang="fr-FR" smtClean="0"/>
              <a:t>29/03/2023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51E837F-B504-4EE2-BC15-74E3175E04FD}" type="slidenum">
              <a:rPr lang="fr-FR" smtClean="0"/>
              <a:t>‹N°›</a:t>
            </a:fld>
            <a:endParaRPr lang="fr-FR"/>
          </a:p>
        </p:txBody>
      </p:sp>
    </p:spTree>
    <p:extLst>
      <p:ext uri="{BB962C8B-B14F-4D97-AF65-F5344CB8AC3E}">
        <p14:creationId xmlns:p14="http://schemas.microsoft.com/office/powerpoint/2010/main" val="1207552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80818" y="486834"/>
            <a:ext cx="1109067" cy="77491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353616" y="486834"/>
            <a:ext cx="3262908" cy="77491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66F4D90-68B4-4339-9A5E-D80219F45D5A}" type="datetimeFigureOut">
              <a:rPr lang="fr-FR" smtClean="0"/>
              <a:t>29/03/2023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51E837F-B504-4EE2-BC15-74E3175E04FD}" type="slidenum">
              <a:rPr lang="fr-FR" smtClean="0"/>
              <a:t>‹N°›</a:t>
            </a:fld>
            <a:endParaRPr lang="fr-FR"/>
          </a:p>
        </p:txBody>
      </p:sp>
    </p:spTree>
    <p:extLst>
      <p:ext uri="{BB962C8B-B14F-4D97-AF65-F5344CB8AC3E}">
        <p14:creationId xmlns:p14="http://schemas.microsoft.com/office/powerpoint/2010/main" val="2487365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66F4D90-68B4-4339-9A5E-D80219F45D5A}" type="datetimeFigureOut">
              <a:rPr lang="fr-FR" smtClean="0"/>
              <a:t>29/03/2023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51E837F-B504-4EE2-BC15-74E3175E04FD}" type="slidenum">
              <a:rPr lang="fr-FR" smtClean="0"/>
              <a:t>‹N°›</a:t>
            </a:fld>
            <a:endParaRPr lang="fr-FR"/>
          </a:p>
        </p:txBody>
      </p:sp>
    </p:spTree>
    <p:extLst>
      <p:ext uri="{BB962C8B-B14F-4D97-AF65-F5344CB8AC3E}">
        <p14:creationId xmlns:p14="http://schemas.microsoft.com/office/powerpoint/2010/main" val="18120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350937" y="2279653"/>
            <a:ext cx="4436269" cy="3803649"/>
          </a:xfrm>
        </p:spPr>
        <p:txBody>
          <a:bodyPr anchor="b"/>
          <a:lstStyle>
            <a:lvl1pPr>
              <a:defRPr sz="3375"/>
            </a:lvl1pPr>
          </a:lstStyle>
          <a:p>
            <a:r>
              <a:rPr lang="fr-FR"/>
              <a:t>Modifiez le style du titre</a:t>
            </a:r>
            <a:endParaRPr lang="en-US" dirty="0"/>
          </a:p>
        </p:txBody>
      </p:sp>
      <p:sp>
        <p:nvSpPr>
          <p:cNvPr id="3" name="Text Placeholder 2"/>
          <p:cNvSpPr>
            <a:spLocks noGrp="1"/>
          </p:cNvSpPr>
          <p:nvPr>
            <p:ph type="body" idx="1"/>
          </p:nvPr>
        </p:nvSpPr>
        <p:spPr>
          <a:xfrm>
            <a:off x="350937" y="6119286"/>
            <a:ext cx="4436269" cy="2000249"/>
          </a:xfrm>
        </p:spPr>
        <p:txBody>
          <a:bodyPr/>
          <a:lstStyle>
            <a:lvl1pPr marL="0" indent="0">
              <a:buNone/>
              <a:defRPr sz="1350">
                <a:solidFill>
                  <a:schemeClr val="tx1"/>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66F4D90-68B4-4339-9A5E-D80219F45D5A}" type="datetimeFigureOut">
              <a:rPr lang="fr-FR" smtClean="0"/>
              <a:t>29/03/2023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51E837F-B504-4EE2-BC15-74E3175E04FD}" type="slidenum">
              <a:rPr lang="fr-FR" smtClean="0"/>
              <a:t>‹N°›</a:t>
            </a:fld>
            <a:endParaRPr lang="fr-FR"/>
          </a:p>
        </p:txBody>
      </p:sp>
    </p:spTree>
    <p:extLst>
      <p:ext uri="{BB962C8B-B14F-4D97-AF65-F5344CB8AC3E}">
        <p14:creationId xmlns:p14="http://schemas.microsoft.com/office/powerpoint/2010/main" val="25015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353615" y="2434167"/>
            <a:ext cx="2185988" cy="580178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2603897" y="2434167"/>
            <a:ext cx="2185988" cy="580178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66F4D90-68B4-4339-9A5E-D80219F45D5A}" type="datetimeFigureOut">
              <a:rPr lang="fr-FR" smtClean="0"/>
              <a:t>29/03/2023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51E837F-B504-4EE2-BC15-74E3175E04FD}" type="slidenum">
              <a:rPr lang="fr-FR" smtClean="0"/>
              <a:t>‹N°›</a:t>
            </a:fld>
            <a:endParaRPr lang="fr-FR"/>
          </a:p>
        </p:txBody>
      </p:sp>
    </p:spTree>
    <p:extLst>
      <p:ext uri="{BB962C8B-B14F-4D97-AF65-F5344CB8AC3E}">
        <p14:creationId xmlns:p14="http://schemas.microsoft.com/office/powerpoint/2010/main" val="3721948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354285" y="486836"/>
            <a:ext cx="4436269" cy="1767417"/>
          </a:xfrm>
        </p:spPr>
        <p:txBody>
          <a:bodyPr/>
          <a:lstStyle/>
          <a:p>
            <a:r>
              <a:rPr lang="fr-FR"/>
              <a:t>Modifiez le style du titre</a:t>
            </a:r>
            <a:endParaRPr lang="en-US" dirty="0"/>
          </a:p>
        </p:txBody>
      </p:sp>
      <p:sp>
        <p:nvSpPr>
          <p:cNvPr id="3" name="Text Placeholder 2"/>
          <p:cNvSpPr>
            <a:spLocks noGrp="1"/>
          </p:cNvSpPr>
          <p:nvPr>
            <p:ph type="body" idx="1"/>
          </p:nvPr>
        </p:nvSpPr>
        <p:spPr>
          <a:xfrm>
            <a:off x="354286" y="2241551"/>
            <a:ext cx="2175941"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fr-FR"/>
              <a:t>Cliquez pour modifier les styles du texte du masque</a:t>
            </a:r>
          </a:p>
        </p:txBody>
      </p:sp>
      <p:sp>
        <p:nvSpPr>
          <p:cNvPr id="4" name="Content Placeholder 3"/>
          <p:cNvSpPr>
            <a:spLocks noGrp="1"/>
          </p:cNvSpPr>
          <p:nvPr>
            <p:ph sz="half" idx="2"/>
          </p:nvPr>
        </p:nvSpPr>
        <p:spPr>
          <a:xfrm>
            <a:off x="354286" y="3340100"/>
            <a:ext cx="2175941" cy="491278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2603897" y="2241551"/>
            <a:ext cx="2186657"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fr-FR"/>
              <a:t>Cliquez pour modifier les styles du texte du masque</a:t>
            </a:r>
          </a:p>
        </p:txBody>
      </p:sp>
      <p:sp>
        <p:nvSpPr>
          <p:cNvPr id="6" name="Content Placeholder 5"/>
          <p:cNvSpPr>
            <a:spLocks noGrp="1"/>
          </p:cNvSpPr>
          <p:nvPr>
            <p:ph sz="quarter" idx="4"/>
          </p:nvPr>
        </p:nvSpPr>
        <p:spPr>
          <a:xfrm>
            <a:off x="2603897" y="3340100"/>
            <a:ext cx="2186657" cy="491278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66F4D90-68B4-4339-9A5E-D80219F45D5A}" type="datetimeFigureOut">
              <a:rPr lang="fr-FR" smtClean="0"/>
              <a:t>29/03/2023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51E837F-B504-4EE2-BC15-74E3175E04FD}" type="slidenum">
              <a:rPr lang="fr-FR" smtClean="0"/>
              <a:t>‹N°›</a:t>
            </a:fld>
            <a:endParaRPr lang="fr-FR"/>
          </a:p>
        </p:txBody>
      </p:sp>
    </p:spTree>
    <p:extLst>
      <p:ext uri="{BB962C8B-B14F-4D97-AF65-F5344CB8AC3E}">
        <p14:creationId xmlns:p14="http://schemas.microsoft.com/office/powerpoint/2010/main" val="3395238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66F4D90-68B4-4339-9A5E-D80219F45D5A}" type="datetimeFigureOut">
              <a:rPr lang="fr-FR" smtClean="0"/>
              <a:t>29/03/2023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51E837F-B504-4EE2-BC15-74E3175E04FD}" type="slidenum">
              <a:rPr lang="fr-FR" smtClean="0"/>
              <a:t>‹N°›</a:t>
            </a:fld>
            <a:endParaRPr lang="fr-FR"/>
          </a:p>
        </p:txBody>
      </p:sp>
    </p:spTree>
    <p:extLst>
      <p:ext uri="{BB962C8B-B14F-4D97-AF65-F5344CB8AC3E}">
        <p14:creationId xmlns:p14="http://schemas.microsoft.com/office/powerpoint/2010/main" val="1334417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6F4D90-68B4-4339-9A5E-D80219F45D5A}" type="datetimeFigureOut">
              <a:rPr lang="fr-FR" smtClean="0"/>
              <a:t>29/03/2023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51E837F-B504-4EE2-BC15-74E3175E04FD}" type="slidenum">
              <a:rPr lang="fr-FR" smtClean="0"/>
              <a:t>‹N°›</a:t>
            </a:fld>
            <a:endParaRPr lang="fr-FR"/>
          </a:p>
        </p:txBody>
      </p:sp>
    </p:spTree>
    <p:extLst>
      <p:ext uri="{BB962C8B-B14F-4D97-AF65-F5344CB8AC3E}">
        <p14:creationId xmlns:p14="http://schemas.microsoft.com/office/powerpoint/2010/main" val="316456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54285" y="609600"/>
            <a:ext cx="1658913" cy="2133600"/>
          </a:xfrm>
        </p:spPr>
        <p:txBody>
          <a:bodyPr anchor="b"/>
          <a:lstStyle>
            <a:lvl1pPr>
              <a:defRPr sz="1800"/>
            </a:lvl1pPr>
          </a:lstStyle>
          <a:p>
            <a:r>
              <a:rPr lang="fr-FR"/>
              <a:t>Modifiez le style du titre</a:t>
            </a:r>
            <a:endParaRPr lang="en-US" dirty="0"/>
          </a:p>
        </p:txBody>
      </p:sp>
      <p:sp>
        <p:nvSpPr>
          <p:cNvPr id="3" name="Content Placeholder 2"/>
          <p:cNvSpPr>
            <a:spLocks noGrp="1"/>
          </p:cNvSpPr>
          <p:nvPr>
            <p:ph idx="1"/>
          </p:nvPr>
        </p:nvSpPr>
        <p:spPr>
          <a:xfrm>
            <a:off x="2186657" y="1316569"/>
            <a:ext cx="2603897" cy="6498167"/>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354285" y="2743200"/>
            <a:ext cx="165891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66F4D90-68B4-4339-9A5E-D80219F45D5A}" type="datetimeFigureOut">
              <a:rPr lang="fr-FR" smtClean="0"/>
              <a:t>29/03/2023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51E837F-B504-4EE2-BC15-74E3175E04FD}" type="slidenum">
              <a:rPr lang="fr-FR" smtClean="0"/>
              <a:t>‹N°›</a:t>
            </a:fld>
            <a:endParaRPr lang="fr-FR"/>
          </a:p>
        </p:txBody>
      </p:sp>
    </p:spTree>
    <p:extLst>
      <p:ext uri="{BB962C8B-B14F-4D97-AF65-F5344CB8AC3E}">
        <p14:creationId xmlns:p14="http://schemas.microsoft.com/office/powerpoint/2010/main" val="828796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54285" y="609600"/>
            <a:ext cx="1658913" cy="2133600"/>
          </a:xfrm>
        </p:spPr>
        <p:txBody>
          <a:bodyPr anchor="b"/>
          <a:lstStyle>
            <a:lvl1pPr>
              <a:defRPr sz="1800"/>
            </a:lvl1pPr>
          </a:lstStyle>
          <a:p>
            <a:r>
              <a:rPr lang="fr-FR"/>
              <a:t>Modifiez le style du titre</a:t>
            </a:r>
            <a:endParaRPr lang="en-US" dirty="0"/>
          </a:p>
        </p:txBody>
      </p:sp>
      <p:sp>
        <p:nvSpPr>
          <p:cNvPr id="3" name="Picture Placeholder 2"/>
          <p:cNvSpPr>
            <a:spLocks noGrp="1" noChangeAspect="1"/>
          </p:cNvSpPr>
          <p:nvPr>
            <p:ph type="pic" idx="1"/>
          </p:nvPr>
        </p:nvSpPr>
        <p:spPr>
          <a:xfrm>
            <a:off x="2186657" y="1316569"/>
            <a:ext cx="2603897" cy="6498167"/>
          </a:xfrm>
        </p:spPr>
        <p:txBody>
          <a:bodyPr anchor="t"/>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fr-FR"/>
              <a:t>Cliquez sur l'icône pour ajouter une image</a:t>
            </a:r>
            <a:endParaRPr lang="en-US" dirty="0"/>
          </a:p>
        </p:txBody>
      </p:sp>
      <p:sp>
        <p:nvSpPr>
          <p:cNvPr id="4" name="Text Placeholder 3"/>
          <p:cNvSpPr>
            <a:spLocks noGrp="1"/>
          </p:cNvSpPr>
          <p:nvPr>
            <p:ph type="body" sz="half" idx="2"/>
          </p:nvPr>
        </p:nvSpPr>
        <p:spPr>
          <a:xfrm>
            <a:off x="354285" y="2743200"/>
            <a:ext cx="165891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66F4D90-68B4-4339-9A5E-D80219F45D5A}" type="datetimeFigureOut">
              <a:rPr lang="fr-FR" smtClean="0"/>
              <a:t>29/03/2023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51E837F-B504-4EE2-BC15-74E3175E04FD}" type="slidenum">
              <a:rPr lang="fr-FR" smtClean="0"/>
              <a:t>‹N°›</a:t>
            </a:fld>
            <a:endParaRPr lang="fr-FR"/>
          </a:p>
        </p:txBody>
      </p:sp>
    </p:spTree>
    <p:extLst>
      <p:ext uri="{BB962C8B-B14F-4D97-AF65-F5344CB8AC3E}">
        <p14:creationId xmlns:p14="http://schemas.microsoft.com/office/powerpoint/2010/main" val="3155598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3616" y="486836"/>
            <a:ext cx="4436269" cy="1767417"/>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353616" y="2434167"/>
            <a:ext cx="4436269" cy="5801784"/>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353615" y="8475136"/>
            <a:ext cx="1157288"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666F4D90-68B4-4339-9A5E-D80219F45D5A}" type="datetimeFigureOut">
              <a:rPr lang="fr-FR" smtClean="0"/>
              <a:t>29/03/2023</a:t>
            </a:fld>
            <a:endParaRPr lang="fr-FR"/>
          </a:p>
        </p:txBody>
      </p:sp>
      <p:sp>
        <p:nvSpPr>
          <p:cNvPr id="5" name="Footer Placeholder 4"/>
          <p:cNvSpPr>
            <a:spLocks noGrp="1"/>
          </p:cNvSpPr>
          <p:nvPr>
            <p:ph type="ftr" sz="quarter" idx="3"/>
          </p:nvPr>
        </p:nvSpPr>
        <p:spPr>
          <a:xfrm>
            <a:off x="1703785" y="8475136"/>
            <a:ext cx="1735931"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3632597" y="8475136"/>
            <a:ext cx="1157288"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E51E837F-B504-4EE2-BC15-74E3175E04FD}" type="slidenum">
              <a:rPr lang="fr-FR" smtClean="0"/>
              <a:t>‹N°›</a:t>
            </a:fld>
            <a:endParaRPr lang="fr-FR"/>
          </a:p>
        </p:txBody>
      </p:sp>
    </p:spTree>
    <p:extLst>
      <p:ext uri="{BB962C8B-B14F-4D97-AF65-F5344CB8AC3E}">
        <p14:creationId xmlns:p14="http://schemas.microsoft.com/office/powerpoint/2010/main" val="368914578"/>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hart" Target="../charts/chart1.xml"/><Relationship Id="rId5" Type="http://schemas.openxmlformats.org/officeDocument/2006/relationships/hyperlink" Target="https://www-sciencedirect-com.sndl1.arn.dz/science/article/pii/S0168822721000760#!"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695E2A7-501E-46C2-93BD-918310C891FD}"/>
              </a:ext>
            </a:extLst>
          </p:cNvPr>
          <p:cNvSpPr/>
          <p:nvPr/>
        </p:nvSpPr>
        <p:spPr>
          <a:xfrm>
            <a:off x="664117" y="169881"/>
            <a:ext cx="3810276" cy="262316"/>
          </a:xfrm>
          <a:prstGeom prst="rect">
            <a:avLst/>
          </a:prstGeom>
          <a:ln/>
        </p:spPr>
        <p:style>
          <a:lnRef idx="2">
            <a:schemeClr val="dk1"/>
          </a:lnRef>
          <a:fillRef idx="1">
            <a:schemeClr val="lt1"/>
          </a:fillRef>
          <a:effectRef idx="0">
            <a:schemeClr val="dk1"/>
          </a:effectRef>
          <a:fontRef idx="minor">
            <a:schemeClr val="dk1"/>
          </a:fontRef>
        </p:style>
        <p:txBody>
          <a:bodyPr wrap="square" anchor="ctr">
            <a:spAutoFit/>
          </a:bodyPr>
          <a:lstStyle/>
          <a:p>
            <a:pPr marL="278060" algn="ctr">
              <a:lnSpc>
                <a:spcPct val="115000"/>
              </a:lnSpc>
              <a:spcAft>
                <a:spcPts val="619"/>
              </a:spcAft>
            </a:pPr>
            <a:r>
              <a:rPr lang="fr-FR" sz="1020" b="1" dirty="0">
                <a:solidFill>
                  <a:srgbClr val="FF0000"/>
                </a:solidFill>
                <a:latin typeface="+mj-lt"/>
                <a:ea typeface="Times New Roman" panose="02020603050405020304" pitchFamily="18" charset="0"/>
                <a:cs typeface="Segoe UI Semilight" panose="020B0402040204020203" pitchFamily="34" charset="0"/>
              </a:rPr>
              <a:t>L’IPS chez des hypertendus diabétiques: a propos de 130 cas.</a:t>
            </a:r>
          </a:p>
        </p:txBody>
      </p:sp>
      <p:sp>
        <p:nvSpPr>
          <p:cNvPr id="5" name="Titre 4">
            <a:extLst>
              <a:ext uri="{FF2B5EF4-FFF2-40B4-BE49-F238E27FC236}">
                <a16:creationId xmlns:a16="http://schemas.microsoft.com/office/drawing/2014/main" id="{C372D327-A87F-49BE-89CC-515A90890DC6}"/>
              </a:ext>
            </a:extLst>
          </p:cNvPr>
          <p:cNvSpPr txBox="1">
            <a:spLocks noGrp="1"/>
          </p:cNvSpPr>
          <p:nvPr>
            <p:ph type="title"/>
          </p:nvPr>
        </p:nvSpPr>
        <p:spPr>
          <a:xfrm>
            <a:off x="664117" y="522446"/>
            <a:ext cx="3810276" cy="521618"/>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lnSpc>
                <a:spcPct val="115000"/>
              </a:lnSpc>
              <a:spcAft>
                <a:spcPts val="75"/>
              </a:spcAft>
            </a:pPr>
            <a:r>
              <a:rPr lang="it-IT" sz="800" dirty="0">
                <a:solidFill>
                  <a:srgbClr val="0000FF"/>
                </a:solidFill>
                <a:latin typeface="+mj-lt"/>
              </a:rPr>
              <a:t>I.Z.RAIS</a:t>
            </a:r>
            <a:r>
              <a:rPr lang="sv-SE" sz="800" dirty="0">
                <a:solidFill>
                  <a:srgbClr val="0000FF"/>
                </a:solidFill>
                <a:latin typeface="+mj-lt"/>
              </a:rPr>
              <a:t>; E. TABTI; N.BRIKCI NIGASSA; </a:t>
            </a:r>
            <a:r>
              <a:rPr lang="it-IT" sz="800" dirty="0">
                <a:solidFill>
                  <a:srgbClr val="0000FF"/>
                </a:solidFill>
                <a:latin typeface="+mj-lt"/>
              </a:rPr>
              <a:t>A. LOUNICI.</a:t>
            </a:r>
            <a:endParaRPr lang="fr-FR" sz="800" dirty="0">
              <a:solidFill>
                <a:srgbClr val="0000FF"/>
              </a:solidFill>
              <a:latin typeface="+mj-lt"/>
              <a:ea typeface="Calibri"/>
              <a:cs typeface="Arial"/>
            </a:endParaRPr>
          </a:p>
          <a:p>
            <a:pPr algn="ctr">
              <a:lnSpc>
                <a:spcPct val="115000"/>
              </a:lnSpc>
              <a:spcAft>
                <a:spcPts val="75"/>
              </a:spcAft>
            </a:pPr>
            <a:r>
              <a:rPr lang="fr-FR" sz="800" dirty="0">
                <a:solidFill>
                  <a:srgbClr val="0000FF"/>
                </a:solidFill>
                <a:latin typeface="+mj-lt"/>
                <a:ea typeface="Calibri"/>
                <a:cs typeface="Arial"/>
              </a:rPr>
              <a:t>LABORATOIRE DE RECHERCHE SUR LE DIABÈTE, LAREDIAB</a:t>
            </a:r>
            <a:r>
              <a:rPr lang="fr-FR" sz="800" dirty="0">
                <a:solidFill>
                  <a:srgbClr val="C00000"/>
                </a:solidFill>
                <a:latin typeface="+mj-lt"/>
                <a:ea typeface="Calibri"/>
                <a:cs typeface="Arial"/>
              </a:rPr>
              <a:t>.</a:t>
            </a:r>
            <a:br>
              <a:rPr lang="fr-FR" sz="800" dirty="0">
                <a:solidFill>
                  <a:srgbClr val="0000FF"/>
                </a:solidFill>
                <a:latin typeface="+mj-lt"/>
                <a:ea typeface="Calibri"/>
                <a:cs typeface="Arial"/>
              </a:rPr>
            </a:br>
            <a:r>
              <a:rPr lang="fr-FR" sz="800" dirty="0">
                <a:solidFill>
                  <a:srgbClr val="0000FF"/>
                </a:solidFill>
                <a:latin typeface="+mj-lt"/>
                <a:ea typeface="Calibri"/>
                <a:cs typeface="Arial"/>
              </a:rPr>
              <a:t>FACULTÉ DE MÉDECINE BENZERDJEB BENAOUDA, UNIVERSITÉ ABOUBEKR BELKAID</a:t>
            </a:r>
          </a:p>
        </p:txBody>
      </p:sp>
      <p:pic>
        <p:nvPicPr>
          <p:cNvPr id="6" name="Picture 3">
            <a:extLst>
              <a:ext uri="{FF2B5EF4-FFF2-40B4-BE49-F238E27FC236}">
                <a16:creationId xmlns:a16="http://schemas.microsoft.com/office/drawing/2014/main" id="{63CBB604-7E93-4C42-945A-8C71DA9A9B9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29393" y="210903"/>
            <a:ext cx="505786" cy="72201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Picture 5">
            <a:extLst>
              <a:ext uri="{FF2B5EF4-FFF2-40B4-BE49-F238E27FC236}">
                <a16:creationId xmlns:a16="http://schemas.microsoft.com/office/drawing/2014/main" id="{F1B595AD-9A0A-4040-86F2-16B65347997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668" y="193047"/>
            <a:ext cx="544449" cy="75773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9" name="ZoneTexte 8">
            <a:extLst>
              <a:ext uri="{FF2B5EF4-FFF2-40B4-BE49-F238E27FC236}">
                <a16:creationId xmlns:a16="http://schemas.microsoft.com/office/drawing/2014/main" id="{DC00D0D0-E1A7-FFC6-4EDC-08F795823D66}"/>
              </a:ext>
            </a:extLst>
          </p:cNvPr>
          <p:cNvSpPr txBox="1"/>
          <p:nvPr/>
        </p:nvSpPr>
        <p:spPr>
          <a:xfrm>
            <a:off x="0" y="1134313"/>
            <a:ext cx="5069719" cy="8365303"/>
          </a:xfrm>
          <a:prstGeom prst="rect">
            <a:avLst/>
          </a:prstGeom>
          <a:noFill/>
        </p:spPr>
        <p:txBody>
          <a:bodyPr wrap="square">
            <a:spAutoFit/>
          </a:bodyPr>
          <a:lstStyle/>
          <a:p>
            <a:pPr algn="l"/>
            <a:r>
              <a:rPr lang="fr-FR" sz="800" b="1" u="sng" dirty="0">
                <a:solidFill>
                  <a:srgbClr val="FF0000"/>
                </a:solidFill>
                <a:highlight>
                  <a:srgbClr val="FFFF00"/>
                </a:highlight>
              </a:rPr>
              <a:t>Introduction:</a:t>
            </a:r>
          </a:p>
          <a:p>
            <a:pPr algn="l"/>
            <a:r>
              <a:rPr lang="fr-FR" sz="800" dirty="0">
                <a:solidFill>
                  <a:srgbClr val="0000FF"/>
                </a:solidFill>
              </a:rPr>
              <a:t>La maladie artérielle périphérique chez les patients atteints de diabète sucré de type 2 est un facteur de risque important d’événements vasculaires, la mesure des index de pression systolique (IPS) est un outil de dépistage précoce, fiable, peu onéreux et accessible.</a:t>
            </a:r>
          </a:p>
          <a:p>
            <a:pPr algn="l"/>
            <a:r>
              <a:rPr lang="fr-FR" sz="800" b="1" u="sng" dirty="0">
                <a:solidFill>
                  <a:srgbClr val="FF0000"/>
                </a:solidFill>
                <a:highlight>
                  <a:srgbClr val="FFFF00"/>
                </a:highlight>
              </a:rPr>
              <a:t> objectif :</a:t>
            </a:r>
          </a:p>
          <a:p>
            <a:pPr algn="l"/>
            <a:r>
              <a:rPr lang="fr-FR" sz="800" dirty="0">
                <a:solidFill>
                  <a:srgbClr val="0000FF"/>
                </a:solidFill>
              </a:rPr>
              <a:t>évaluer la présence d’une atteinte artérielle périphérique chez nos patients diabétiques hypertendus.</a:t>
            </a:r>
          </a:p>
          <a:p>
            <a:pPr algn="l"/>
            <a:r>
              <a:rPr lang="fr-FR" sz="800" b="1" u="sng" dirty="0">
                <a:solidFill>
                  <a:srgbClr val="FF0000"/>
                </a:solidFill>
                <a:highlight>
                  <a:srgbClr val="FFFF00"/>
                </a:highlight>
              </a:rPr>
              <a:t>Matériels et Méthodes:</a:t>
            </a:r>
          </a:p>
          <a:p>
            <a:pPr algn="l"/>
            <a:r>
              <a:rPr lang="fr-FR" sz="800" dirty="0">
                <a:solidFill>
                  <a:srgbClr val="0000FF"/>
                </a:solidFill>
              </a:rPr>
              <a:t>Nous avons mené une étude prospective incluant des patients hypertendus diabétiques de 2016 à 2022, explorés au sein du service médecine interne du CHU Tlemcen. Les patients atteints d’ulcères du pied diabétique ou une artériopathie oblitérante des membres inférieurs ont été exclus. L’IPS correspond au rapport entre la PAS à la cheville et la PAS humérale, les seuils de normalité sont entre 0,91 et 1,3. Un rapport inférieur à 0,9 signe une AOMI alors qu’une valeur supérieure à 1,3 témoigne d’artères incompressibles et définit une médiacalcose Les sujets ont été placés en position couchée pendant au moins 10 minutes avant de commencer les mesures, les pressions systoliques tibiale postérieure et pédieuses dorsales ont été mesurées au niveau des deux pieds à l’aide d’un Doppler portatif Spengler de 8 Hz et d’un brassard gonflable adulte standard. Seule la valeur la plus élevée entre les deux sites est retenue. La PAS humérale est mesurée aux deux bras, trois mesures sont nécessaires, avec le calcul de la moyenne des deux dernières mesures sur les deux sites en retenant la valeur moyenne la plus élevée.</a:t>
            </a:r>
          </a:p>
          <a:p>
            <a:pPr algn="l"/>
            <a:r>
              <a:rPr lang="fr-FR" sz="800" b="1" u="sng" dirty="0">
                <a:solidFill>
                  <a:srgbClr val="FF0000"/>
                </a:solidFill>
                <a:highlight>
                  <a:srgbClr val="FFFF00"/>
                </a:highlight>
              </a:rPr>
              <a:t>Résultats:</a:t>
            </a:r>
          </a:p>
          <a:p>
            <a:pPr algn="l"/>
            <a:r>
              <a:rPr lang="fr-FR" sz="800" b="0" i="0" dirty="0">
                <a:solidFill>
                  <a:srgbClr val="0000FF"/>
                </a:solidFill>
                <a:effectLst/>
              </a:rPr>
              <a:t>Au total, </a:t>
            </a:r>
            <a:r>
              <a:rPr lang="fr-FR" sz="800" b="0" i="0" dirty="0">
                <a:solidFill>
                  <a:schemeClr val="accent2">
                    <a:lumMod val="75000"/>
                  </a:schemeClr>
                </a:solidFill>
                <a:effectLst/>
              </a:rPr>
              <a:t>130 patients </a:t>
            </a:r>
            <a:r>
              <a:rPr lang="fr-FR" sz="800" b="0" i="0" dirty="0">
                <a:solidFill>
                  <a:srgbClr val="0000FF"/>
                </a:solidFill>
                <a:effectLst/>
              </a:rPr>
              <a:t>hypertendus diabétiques ont été inclus, l’âge moyen de nos patients est de 57ans, 64% était des femme, 88% avait un BMI&gt;25, 80% avait une obésité abdominale (78%F, 22% H), 53% avaient une dyslipidémie et 72% un syndrome métabolique (81% des femmes). La pression artérielle a la consultation était &gt; 130/80 mm hg chez 45 patients, 23 ont bénéficié d’une auto mesure confirmant la présence d’une HTA non contrôlée chez 22 patients. La durée moyenne d’évolution du diabète est de 07 ans, 69% avaient une HbA1C &gt;7%. Une macro angiopathie présente chez 18 patients (04 AVC, 14 coronaropathies), une microangiopathie chez 26 patients (14 néphropathies et 16 rétinopathies). Le traitement anti hypertenseur incluait : une monothérapie chez 48 patients (11 IEC, 18 ARA2, 07 IC, 08 BB et 04 diurétiques thiazidiques), une bithérapie chez 75 patients, une trithérapie chez 06 et une quadrithérapie chez 01 patient. Quant à la thérapeutique anti diabétique, elle incluait la metformine chez 83%, un sulfamide chez 27%, et une insulinothérapie chez 37%. IPS était pathologique chez 50 patients (38%), 24 (18%) ont une AOMI (19H, 05F) tandis que 26 soit 20% présentent une médiacalcose (06H, 20F). Parmi ces patients, 88% ont un BMI&gt;25, 68% ont un taux de non-HDL&gt; 1g/l, 68% ont un taux de HDL bas et 52% ont un syndrome métabolique.</a:t>
            </a:r>
          </a:p>
          <a:p>
            <a:pPr algn="l"/>
            <a:r>
              <a:rPr lang="fr-FR" sz="800" b="0" i="0" dirty="0">
                <a:solidFill>
                  <a:srgbClr val="0000FF"/>
                </a:solidFill>
                <a:effectLst/>
              </a:rPr>
              <a:t>En analyse multivariée, on a trouvé une association significative entre l’AOMI avec le sexe masculin : 79% hommes (P=0,0000006, OR :11, IC : 95% [3-32]) comme étant un facteur de risque majeur.</a:t>
            </a:r>
          </a:p>
          <a:p>
            <a:pPr algn="l"/>
            <a:r>
              <a:rPr lang="fr-FR" sz="800" b="0" i="0" dirty="0">
                <a:solidFill>
                  <a:srgbClr val="0000FF"/>
                </a:solidFill>
                <a:effectLst/>
              </a:rPr>
              <a:t>Pour la médiacalcose, l’association est significative avec un BMI≥30, 71% (P=0,04, OR : 2,36, IC : 95%), La présence d’un syndrome métabolique : 100% (P=0,0004, IC : 95%) et l’utilisation de l’insuline : 58% (P=0,05, OR : 2,26, IC : 95%).</a:t>
            </a:r>
          </a:p>
          <a:p>
            <a:pPr algn="l"/>
            <a:endParaRPr lang="fr-FR" sz="800" b="1" u="sng" dirty="0">
              <a:solidFill>
                <a:srgbClr val="FF0000"/>
              </a:solidFill>
              <a:highlight>
                <a:srgbClr val="FFFF00"/>
              </a:highlight>
            </a:endParaRPr>
          </a:p>
          <a:p>
            <a:pPr algn="l"/>
            <a:endParaRPr lang="fr-FR" sz="800" b="1" u="sng" dirty="0">
              <a:solidFill>
                <a:srgbClr val="FF0000"/>
              </a:solidFill>
              <a:highlight>
                <a:srgbClr val="FFFF00"/>
              </a:highlight>
            </a:endParaRPr>
          </a:p>
          <a:p>
            <a:pPr algn="l"/>
            <a:endParaRPr lang="fr-FR" sz="800" b="1" u="sng" dirty="0">
              <a:solidFill>
                <a:srgbClr val="FF0000"/>
              </a:solidFill>
              <a:highlight>
                <a:srgbClr val="FFFF00"/>
              </a:highlight>
            </a:endParaRPr>
          </a:p>
          <a:p>
            <a:pPr algn="l"/>
            <a:endParaRPr lang="fr-FR" sz="800" b="1" u="sng" dirty="0">
              <a:solidFill>
                <a:srgbClr val="FF0000"/>
              </a:solidFill>
              <a:highlight>
                <a:srgbClr val="FFFF00"/>
              </a:highlight>
            </a:endParaRPr>
          </a:p>
          <a:p>
            <a:pPr algn="l"/>
            <a:endParaRPr lang="fr-FR" sz="800" b="1" u="sng" dirty="0">
              <a:solidFill>
                <a:srgbClr val="FF0000"/>
              </a:solidFill>
              <a:highlight>
                <a:srgbClr val="FFFF00"/>
              </a:highlight>
            </a:endParaRPr>
          </a:p>
          <a:p>
            <a:pPr algn="l"/>
            <a:endParaRPr lang="fr-FR" sz="800" b="1" u="sng" dirty="0">
              <a:solidFill>
                <a:srgbClr val="FF0000"/>
              </a:solidFill>
              <a:highlight>
                <a:srgbClr val="FFFF00"/>
              </a:highlight>
            </a:endParaRPr>
          </a:p>
          <a:p>
            <a:pPr algn="l"/>
            <a:endParaRPr lang="fr-FR" sz="800" b="1" u="sng" dirty="0">
              <a:solidFill>
                <a:srgbClr val="FF0000"/>
              </a:solidFill>
              <a:highlight>
                <a:srgbClr val="FFFF00"/>
              </a:highlight>
            </a:endParaRPr>
          </a:p>
          <a:p>
            <a:pPr algn="l"/>
            <a:endParaRPr lang="fr-FR" sz="800" b="1" u="sng" dirty="0">
              <a:solidFill>
                <a:srgbClr val="FF0000"/>
              </a:solidFill>
              <a:highlight>
                <a:srgbClr val="FFFF00"/>
              </a:highlight>
            </a:endParaRPr>
          </a:p>
          <a:p>
            <a:pPr algn="l"/>
            <a:endParaRPr lang="fr-FR" sz="800" b="1" u="sng" dirty="0">
              <a:solidFill>
                <a:srgbClr val="FF0000"/>
              </a:solidFill>
              <a:highlight>
                <a:srgbClr val="FFFF00"/>
              </a:highlight>
            </a:endParaRPr>
          </a:p>
          <a:p>
            <a:pPr algn="l"/>
            <a:endParaRPr lang="fr-FR" sz="800" b="1" u="sng" dirty="0">
              <a:solidFill>
                <a:srgbClr val="FF0000"/>
              </a:solidFill>
              <a:highlight>
                <a:srgbClr val="FFFF00"/>
              </a:highlight>
            </a:endParaRPr>
          </a:p>
          <a:p>
            <a:pPr algn="l"/>
            <a:endParaRPr lang="fr-FR" sz="800" b="1" u="sng" dirty="0">
              <a:solidFill>
                <a:srgbClr val="FF0000"/>
              </a:solidFill>
              <a:highlight>
                <a:srgbClr val="FFFF00"/>
              </a:highlight>
            </a:endParaRPr>
          </a:p>
          <a:p>
            <a:pPr algn="l"/>
            <a:endParaRPr lang="fr-FR" sz="800" b="1" u="sng" dirty="0">
              <a:solidFill>
                <a:srgbClr val="FF0000"/>
              </a:solidFill>
              <a:highlight>
                <a:srgbClr val="FFFF00"/>
              </a:highlight>
            </a:endParaRPr>
          </a:p>
          <a:p>
            <a:pPr algn="l"/>
            <a:r>
              <a:rPr lang="fr-FR" sz="800" b="1" u="sng" dirty="0">
                <a:solidFill>
                  <a:srgbClr val="FF0000"/>
                </a:solidFill>
                <a:highlight>
                  <a:srgbClr val="FFFF00"/>
                </a:highlight>
              </a:rPr>
              <a:t>Discussion:</a:t>
            </a:r>
          </a:p>
          <a:p>
            <a:pPr algn="l"/>
            <a:r>
              <a:rPr lang="fr-FR" sz="800" dirty="0">
                <a:solidFill>
                  <a:srgbClr val="0000FF"/>
                </a:solidFill>
              </a:rPr>
              <a:t>Il faut noter qu’un IPS entre 0,9 et 1,3 peut être faussement reconnu comme des valeurs normales chez les patients diabétiques en raison de la présence de calcifications artérielles médiales. Les valeurs obtenues doivent donc être interprétées avec prudence [1]. .  La prévalence de l’AOMI était de 19.80% dans notre étude. Ce résultat corrobore avec les données de la littérature [2,3]. </a:t>
            </a:r>
          </a:p>
          <a:p>
            <a:pPr algn="l"/>
            <a:r>
              <a:rPr lang="fr-FR" sz="800" dirty="0">
                <a:solidFill>
                  <a:srgbClr val="0000FF"/>
                </a:solidFill>
              </a:rPr>
              <a:t>Le sexe masculin représentait 72,13% de nos patients avec AOMI. Nos résultats ne concordent pas avec les données de la littérature qui n’ont pas montré de lien significative entre la survenue de l’AOMI et le sexe chez les diabétiques [4].</a:t>
            </a:r>
          </a:p>
          <a:p>
            <a:r>
              <a:rPr lang="fr-FR" sz="800" dirty="0">
                <a:solidFill>
                  <a:srgbClr val="0000FF"/>
                </a:solidFill>
              </a:rPr>
              <a:t>Dans l'étude Fremantle Diabètes, un IPS &lt;0,9 est un facteur de risque indépendant d'amputation avec un risque relatif de 2,21. [5] De la même manière, une valeur élevée de l'IPS augmente le risque d'amputation de 5,5. [6]</a:t>
            </a:r>
          </a:p>
          <a:p>
            <a:pPr algn="l"/>
            <a:r>
              <a:rPr lang="fr-FR" sz="800" b="1" u="sng" dirty="0">
                <a:solidFill>
                  <a:srgbClr val="FF0000"/>
                </a:solidFill>
                <a:highlight>
                  <a:srgbClr val="FFFF00"/>
                </a:highlight>
              </a:rPr>
              <a:t>Conclusion: </a:t>
            </a:r>
          </a:p>
          <a:p>
            <a:pPr algn="l"/>
            <a:r>
              <a:rPr lang="fr-FR" sz="800" dirty="0">
                <a:solidFill>
                  <a:srgbClr val="0000FF"/>
                </a:solidFill>
              </a:rPr>
              <a:t>L’IPS est un moyen de dépistage qui doit être complété par un doppler des membres inférieurs en cas d’anomalies. Une atteinte artérielle périphérique doit être prise en compte au même titre qu’une atteinte coronaire ou </a:t>
            </a:r>
            <a:r>
              <a:rPr lang="fr-FR" sz="800" dirty="0" err="1">
                <a:solidFill>
                  <a:srgbClr val="0000FF"/>
                </a:solidFill>
              </a:rPr>
              <a:t>cérébro</a:t>
            </a:r>
            <a:r>
              <a:rPr lang="fr-FR" sz="800" dirty="0">
                <a:solidFill>
                  <a:srgbClr val="0000FF"/>
                </a:solidFill>
              </a:rPr>
              <a:t> vasculaire. Il s’agit d’une optimisation des facteurs de risque cardiovasculaires et des objectifs thérapeutiques à atteindre.</a:t>
            </a:r>
            <a:endParaRPr lang="fr-FR" sz="800" b="1" u="sng" dirty="0">
              <a:solidFill>
                <a:srgbClr val="0000FF"/>
              </a:solidFill>
              <a:highlight>
                <a:srgbClr val="FFFF00"/>
              </a:highlight>
            </a:endParaRPr>
          </a:p>
          <a:p>
            <a:pPr algn="l"/>
            <a:r>
              <a:rPr lang="fr-FR" sz="902" b="1" u="sng" dirty="0">
                <a:solidFill>
                  <a:srgbClr val="FF0000"/>
                </a:solidFill>
                <a:highlight>
                  <a:srgbClr val="FFFF00"/>
                </a:highlight>
                <a:latin typeface="Calibri "/>
              </a:rPr>
              <a:t>Références:</a:t>
            </a:r>
          </a:p>
          <a:p>
            <a:pPr algn="l"/>
            <a:r>
              <a:rPr lang="fr-FR" sz="300" dirty="0">
                <a:solidFill>
                  <a:srgbClr val="0000FF"/>
                </a:solidFill>
              </a:rPr>
              <a:t>1: Valeur prédictive d'un indice cheville-bras anormal chez les patients diabétiques : une méta-analyse</a:t>
            </a:r>
          </a:p>
          <a:p>
            <a:pPr algn="l"/>
            <a:r>
              <a:rPr lang="fr-FR" sz="300" dirty="0">
                <a:solidFill>
                  <a:srgbClr val="0000FF"/>
                </a:solidFill>
              </a:rPr>
              <a:t>Les liens d'auteur ouvrent le panneau de </a:t>
            </a:r>
            <a:r>
              <a:rPr lang="fr-FR" sz="300" dirty="0" err="1">
                <a:solidFill>
                  <a:srgbClr val="0000FF"/>
                </a:solidFill>
              </a:rPr>
              <a:t>superposition</a:t>
            </a:r>
            <a:r>
              <a:rPr lang="fr-FR" sz="300" dirty="0" err="1">
                <a:solidFill>
                  <a:srgbClr val="0563C1"/>
                </a:solidFill>
                <a:hlinkClick r:id="rId5">
                  <a:extLst>
                    <a:ext uri="{A12FA001-AC4F-418D-AE19-62706E023703}">
                      <ahyp:hlinkClr xmlns:ahyp="http://schemas.microsoft.com/office/drawing/2018/hyperlinkcolor" val="tx"/>
                    </a:ext>
                  </a:extLst>
                </a:hlinkClick>
              </a:rPr>
              <a:t>Fengze</a:t>
            </a:r>
            <a:r>
              <a:rPr lang="fr-FR" sz="300" dirty="0">
                <a:solidFill>
                  <a:srgbClr val="0563C1"/>
                </a:solidFill>
                <a:hlinkClick r:id="rId5">
                  <a:extLst>
                    <a:ext uri="{A12FA001-AC4F-418D-AE19-62706E023703}">
                      <ahyp:hlinkClr xmlns:ahyp="http://schemas.microsoft.com/office/drawing/2018/hyperlinkcolor" val="tx"/>
                    </a:ext>
                  </a:extLst>
                </a:hlinkClick>
              </a:rPr>
              <a:t> Nie </a:t>
            </a:r>
            <a:r>
              <a:rPr lang="fr-FR" sz="300" baseline="30000" dirty="0" err="1">
                <a:solidFill>
                  <a:srgbClr val="0563C1"/>
                </a:solidFill>
                <a:hlinkClick r:id="rId5">
                  <a:extLst>
                    <a:ext uri="{A12FA001-AC4F-418D-AE19-62706E023703}">
                      <ahyp:hlinkClr xmlns:ahyp="http://schemas.microsoft.com/office/drawing/2018/hyperlinkcolor" val="tx"/>
                    </a:ext>
                  </a:extLst>
                </a:hlinkClick>
              </a:rPr>
              <a:t>a</a:t>
            </a:r>
            <a:r>
              <a:rPr lang="fr-FR" sz="300" dirty="0" err="1">
                <a:solidFill>
                  <a:srgbClr val="0563C1"/>
                </a:solidFill>
                <a:hlinkClick r:id="rId5">
                  <a:extLst>
                    <a:ext uri="{A12FA001-AC4F-418D-AE19-62706E023703}">
                      <ahyp:hlinkClr xmlns:ahyp="http://schemas.microsoft.com/office/drawing/2018/hyperlinkcolor" val="tx"/>
                    </a:ext>
                  </a:extLst>
                </a:hlinkClick>
              </a:rPr>
              <a:t>Jiaan</a:t>
            </a:r>
            <a:r>
              <a:rPr lang="fr-FR" sz="300" dirty="0">
                <a:solidFill>
                  <a:srgbClr val="0563C1"/>
                </a:solidFill>
                <a:hlinkClick r:id="rId5">
                  <a:extLst>
                    <a:ext uri="{A12FA001-AC4F-418D-AE19-62706E023703}">
                      <ahyp:hlinkClr xmlns:ahyp="http://schemas.microsoft.com/office/drawing/2018/hyperlinkcolor" val="tx"/>
                    </a:ext>
                  </a:extLst>
                </a:hlinkClick>
              </a:rPr>
              <a:t> He </a:t>
            </a:r>
            <a:r>
              <a:rPr lang="fr-FR" sz="300" baseline="30000" dirty="0" err="1">
                <a:solidFill>
                  <a:srgbClr val="0563C1"/>
                </a:solidFill>
                <a:hlinkClick r:id="rId5">
                  <a:extLst>
                    <a:ext uri="{A12FA001-AC4F-418D-AE19-62706E023703}">
                      <ahyp:hlinkClr xmlns:ahyp="http://schemas.microsoft.com/office/drawing/2018/hyperlinkcolor" val="tx"/>
                    </a:ext>
                  </a:extLst>
                </a:hlinkClick>
              </a:rPr>
              <a:t>a</a:t>
            </a:r>
            <a:r>
              <a:rPr lang="fr-FR" sz="300" dirty="0" err="1">
                <a:solidFill>
                  <a:srgbClr val="0563C1"/>
                </a:solidFill>
                <a:hlinkClick r:id="rId5">
                  <a:extLst>
                    <a:ext uri="{A12FA001-AC4F-418D-AE19-62706E023703}">
                      <ahyp:hlinkClr xmlns:ahyp="http://schemas.microsoft.com/office/drawing/2018/hyperlinkcolor" val="tx"/>
                    </a:ext>
                  </a:extLst>
                </a:hlinkClick>
              </a:rPr>
              <a:t>Hui</a:t>
            </a:r>
            <a:r>
              <a:rPr lang="fr-FR" sz="300" dirty="0">
                <a:solidFill>
                  <a:srgbClr val="0563C1"/>
                </a:solidFill>
                <a:hlinkClick r:id="rId5">
                  <a:extLst>
                    <a:ext uri="{A12FA001-AC4F-418D-AE19-62706E023703}">
                      <ahyp:hlinkClr xmlns:ahyp="http://schemas.microsoft.com/office/drawing/2018/hyperlinkcolor" val="tx"/>
                    </a:ext>
                  </a:extLst>
                </a:hlinkClick>
              </a:rPr>
              <a:t> Cao </a:t>
            </a:r>
            <a:r>
              <a:rPr lang="fr-FR" sz="300" baseline="30000" dirty="0" err="1">
                <a:solidFill>
                  <a:srgbClr val="0563C1"/>
                </a:solidFill>
                <a:hlinkClick r:id="rId5">
                  <a:extLst>
                    <a:ext uri="{A12FA001-AC4F-418D-AE19-62706E023703}">
                      <ahyp:hlinkClr xmlns:ahyp="http://schemas.microsoft.com/office/drawing/2018/hyperlinkcolor" val="tx"/>
                    </a:ext>
                  </a:extLst>
                </a:hlinkClick>
              </a:rPr>
              <a:t>b</a:t>
            </a:r>
            <a:r>
              <a:rPr lang="fr-FR" sz="300" dirty="0" err="1">
                <a:solidFill>
                  <a:srgbClr val="0563C1"/>
                </a:solidFill>
                <a:hlinkClick r:id="rId5">
                  <a:extLst>
                    <a:ext uri="{A12FA001-AC4F-418D-AE19-62706E023703}">
                      <ahyp:hlinkClr xmlns:ahyp="http://schemas.microsoft.com/office/drawing/2018/hyperlinkcolor" val="tx"/>
                    </a:ext>
                  </a:extLst>
                </a:hlinkClick>
              </a:rPr>
              <a:t>Xinhua</a:t>
            </a:r>
            <a:r>
              <a:rPr lang="fr-FR" sz="300" dirty="0">
                <a:solidFill>
                  <a:srgbClr val="0563C1"/>
                </a:solidFill>
                <a:hlinkClick r:id="rId5">
                  <a:extLst>
                    <a:ext uri="{A12FA001-AC4F-418D-AE19-62706E023703}">
                      <ahyp:hlinkClr xmlns:ahyp="http://schemas.microsoft.com/office/drawing/2018/hyperlinkcolor" val="tx"/>
                    </a:ext>
                  </a:extLst>
                </a:hlinkClick>
              </a:rPr>
              <a:t> Hu </a:t>
            </a:r>
            <a:r>
              <a:rPr lang="fr-FR" sz="300" baseline="30000" dirty="0">
                <a:solidFill>
                  <a:srgbClr val="0000FF"/>
                </a:solidFill>
                <a:hlinkClick r:id="rId5">
                  <a:extLst>
                    <a:ext uri="{A12FA001-AC4F-418D-AE19-62706E023703}">
                      <ahyp:hlinkClr xmlns:ahyp="http://schemas.microsoft.com/office/drawing/2018/hyperlinkcolor" val="tx"/>
                    </a:ext>
                  </a:extLst>
                </a:hlinkClick>
              </a:rPr>
              <a:t>a</a:t>
            </a:r>
            <a:endParaRPr lang="fr-FR" sz="300" dirty="0">
              <a:solidFill>
                <a:srgbClr val="0000FF"/>
              </a:solidFill>
            </a:endParaRPr>
          </a:p>
          <a:p>
            <a:pPr algn="l"/>
            <a:r>
              <a:rPr lang="fr-FR" sz="300" dirty="0">
                <a:solidFill>
                  <a:srgbClr val="0000FF"/>
                </a:solidFill>
              </a:rPr>
              <a:t>2: </a:t>
            </a:r>
            <a:r>
              <a:rPr lang="fr-FR" sz="300" dirty="0" err="1">
                <a:solidFill>
                  <a:srgbClr val="0000FF"/>
                </a:solidFill>
              </a:rPr>
              <a:t>Lermusiaux</a:t>
            </a:r>
            <a:r>
              <a:rPr lang="fr-FR" sz="300" dirty="0">
                <a:solidFill>
                  <a:srgbClr val="0000FF"/>
                </a:solidFill>
              </a:rPr>
              <a:t> P, Ferreira-</a:t>
            </a:r>
            <a:r>
              <a:rPr lang="fr-FR" sz="300" dirty="0" err="1">
                <a:solidFill>
                  <a:srgbClr val="0000FF"/>
                </a:solidFill>
              </a:rPr>
              <a:t>Maldent</a:t>
            </a:r>
            <a:r>
              <a:rPr lang="fr-FR" sz="300" dirty="0">
                <a:solidFill>
                  <a:srgbClr val="0000FF"/>
                </a:solidFill>
              </a:rPr>
              <a:t> N, Maillot F, </a:t>
            </a:r>
            <a:r>
              <a:rPr lang="fr-FR" sz="300" dirty="0" err="1">
                <a:solidFill>
                  <a:srgbClr val="0000FF"/>
                </a:solidFill>
              </a:rPr>
              <a:t>Guilmot</a:t>
            </a:r>
            <a:r>
              <a:rPr lang="fr-FR" sz="300" dirty="0">
                <a:solidFill>
                  <a:srgbClr val="0000FF"/>
                </a:solidFill>
              </a:rPr>
              <a:t> JL. Angiopathies diabétiques. </a:t>
            </a:r>
            <a:r>
              <a:rPr lang="fr-FR" sz="300" dirty="0" err="1">
                <a:solidFill>
                  <a:srgbClr val="0000FF"/>
                </a:solidFill>
              </a:rPr>
              <a:t>Encycl</a:t>
            </a:r>
            <a:r>
              <a:rPr lang="fr-FR" sz="300" dirty="0">
                <a:solidFill>
                  <a:srgbClr val="0000FF"/>
                </a:solidFill>
              </a:rPr>
              <a:t> Med Chir 2011 [Paris, Angiologie, </a:t>
            </a:r>
            <a:r>
              <a:rPr lang="fr-FR" sz="300" dirty="0" err="1">
                <a:solidFill>
                  <a:srgbClr val="0000FF"/>
                </a:solidFill>
              </a:rPr>
              <a:t>Fasc</a:t>
            </a:r>
            <a:r>
              <a:rPr lang="fr-FR" sz="300" dirty="0">
                <a:solidFill>
                  <a:srgbClr val="0000FF"/>
                </a:solidFill>
              </a:rPr>
              <a:t> 19-0120].</a:t>
            </a:r>
          </a:p>
          <a:p>
            <a:pPr algn="l"/>
            <a:r>
              <a:rPr lang="fr-FR" sz="300" dirty="0">
                <a:solidFill>
                  <a:srgbClr val="0000FF"/>
                </a:solidFill>
              </a:rPr>
              <a:t>3: </a:t>
            </a:r>
            <a:r>
              <a:rPr lang="fr-FR" sz="300" dirty="0" err="1">
                <a:solidFill>
                  <a:srgbClr val="0000FF"/>
                </a:solidFill>
              </a:rPr>
              <a:t>Aboyans</a:t>
            </a:r>
            <a:r>
              <a:rPr lang="fr-FR" sz="300" dirty="0">
                <a:solidFill>
                  <a:srgbClr val="0000FF"/>
                </a:solidFill>
              </a:rPr>
              <a:t> V, Lacroix P, </a:t>
            </a:r>
            <a:r>
              <a:rPr lang="fr-FR" sz="300" dirty="0" err="1">
                <a:solidFill>
                  <a:srgbClr val="0000FF"/>
                </a:solidFill>
              </a:rPr>
              <a:t>Laskar</a:t>
            </a:r>
            <a:r>
              <a:rPr lang="fr-FR" sz="300" dirty="0">
                <a:solidFill>
                  <a:srgbClr val="0000FF"/>
                </a:solidFill>
              </a:rPr>
              <a:t> M. </a:t>
            </a:r>
            <a:r>
              <a:rPr lang="fr-FR" sz="300" dirty="0" err="1">
                <a:solidFill>
                  <a:srgbClr val="0000FF"/>
                </a:solidFill>
              </a:rPr>
              <a:t>Prevalence</a:t>
            </a:r>
            <a:r>
              <a:rPr lang="fr-FR" sz="300" dirty="0">
                <a:solidFill>
                  <a:srgbClr val="0000FF"/>
                </a:solidFill>
              </a:rPr>
              <a:t> of </a:t>
            </a:r>
            <a:r>
              <a:rPr lang="fr-FR" sz="300" dirty="0" err="1">
                <a:solidFill>
                  <a:srgbClr val="0000FF"/>
                </a:solidFill>
              </a:rPr>
              <a:t>symptomatic</a:t>
            </a:r>
            <a:r>
              <a:rPr lang="fr-FR" sz="300" dirty="0">
                <a:solidFill>
                  <a:srgbClr val="0000FF"/>
                </a:solidFill>
              </a:rPr>
              <a:t> and </a:t>
            </a:r>
            <a:r>
              <a:rPr lang="fr-FR" sz="300" dirty="0" err="1">
                <a:solidFill>
                  <a:srgbClr val="0000FF"/>
                </a:solidFill>
              </a:rPr>
              <a:t>asymptomatic</a:t>
            </a:r>
            <a:r>
              <a:rPr lang="fr-FR" sz="300" dirty="0">
                <a:solidFill>
                  <a:srgbClr val="0000FF"/>
                </a:solidFill>
              </a:rPr>
              <a:t> </a:t>
            </a:r>
            <a:r>
              <a:rPr lang="fr-FR" sz="300" dirty="0" err="1">
                <a:solidFill>
                  <a:srgbClr val="0000FF"/>
                </a:solidFill>
              </a:rPr>
              <a:t>peripheral</a:t>
            </a:r>
            <a:r>
              <a:rPr lang="fr-FR" sz="300" dirty="0">
                <a:solidFill>
                  <a:srgbClr val="0000FF"/>
                </a:solidFill>
              </a:rPr>
              <a:t> </a:t>
            </a:r>
            <a:r>
              <a:rPr lang="fr-FR" sz="300" dirty="0" err="1">
                <a:solidFill>
                  <a:srgbClr val="0000FF"/>
                </a:solidFill>
              </a:rPr>
              <a:t>arterial</a:t>
            </a:r>
            <a:r>
              <a:rPr lang="fr-FR" sz="300" dirty="0">
                <a:solidFill>
                  <a:srgbClr val="0000FF"/>
                </a:solidFill>
              </a:rPr>
              <a:t> </a:t>
            </a:r>
            <a:r>
              <a:rPr lang="fr-FR" sz="300" dirty="0" err="1">
                <a:solidFill>
                  <a:srgbClr val="0000FF"/>
                </a:solidFill>
              </a:rPr>
              <a:t>disease</a:t>
            </a:r>
            <a:r>
              <a:rPr lang="fr-FR" sz="300" dirty="0">
                <a:solidFill>
                  <a:srgbClr val="0000FF"/>
                </a:solidFill>
              </a:rPr>
              <a:t> in </a:t>
            </a:r>
            <a:r>
              <a:rPr lang="fr-FR" sz="300" dirty="0" err="1">
                <a:solidFill>
                  <a:srgbClr val="0000FF"/>
                </a:solidFill>
              </a:rPr>
              <a:t>primary</a:t>
            </a:r>
            <a:r>
              <a:rPr lang="fr-FR" sz="300" dirty="0">
                <a:solidFill>
                  <a:srgbClr val="0000FF"/>
                </a:solidFill>
              </a:rPr>
              <a:t> care patients. </a:t>
            </a:r>
            <a:r>
              <a:rPr lang="fr-FR" sz="300" dirty="0" err="1">
                <a:solidFill>
                  <a:srgbClr val="0000FF"/>
                </a:solidFill>
              </a:rPr>
              <a:t>Atherosclerosis</a:t>
            </a:r>
            <a:r>
              <a:rPr lang="fr-FR" sz="300" dirty="0">
                <a:solidFill>
                  <a:srgbClr val="0000FF"/>
                </a:solidFill>
              </a:rPr>
              <a:t> 2004;175:183-4.</a:t>
            </a:r>
          </a:p>
          <a:p>
            <a:pPr algn="l"/>
            <a:r>
              <a:rPr lang="fr-FR" sz="300" dirty="0">
                <a:solidFill>
                  <a:srgbClr val="0000FF"/>
                </a:solidFill>
              </a:rPr>
              <a:t>4: </a:t>
            </a:r>
            <a:r>
              <a:rPr lang="en-US" sz="300" dirty="0">
                <a:solidFill>
                  <a:srgbClr val="0000FF"/>
                </a:solidFill>
              </a:rPr>
              <a:t>Walters DP, Gatling W, </a:t>
            </a:r>
            <a:r>
              <a:rPr lang="en-US" sz="300" dirty="0" err="1">
                <a:solidFill>
                  <a:srgbClr val="0000FF"/>
                </a:solidFill>
              </a:rPr>
              <a:t>Mullee</a:t>
            </a:r>
            <a:r>
              <a:rPr lang="en-US" sz="300" dirty="0">
                <a:solidFill>
                  <a:srgbClr val="0000FF"/>
                </a:solidFill>
              </a:rPr>
              <a:t> MA, Hill RD. The prevalence, detection, and epidemiological correlates of peripheral vascular disease: a comparison of diabetic and non-diabetic subjects in an English community. </a:t>
            </a:r>
            <a:r>
              <a:rPr lang="en-US" sz="300" dirty="0" err="1">
                <a:solidFill>
                  <a:srgbClr val="0000FF"/>
                </a:solidFill>
              </a:rPr>
              <a:t>Diabet</a:t>
            </a:r>
            <a:r>
              <a:rPr lang="en-US" sz="300" dirty="0">
                <a:solidFill>
                  <a:srgbClr val="0000FF"/>
                </a:solidFill>
              </a:rPr>
              <a:t> Med 1992;9:710-5.</a:t>
            </a:r>
            <a:endParaRPr lang="fr-FR" sz="300" dirty="0">
              <a:solidFill>
                <a:srgbClr val="0000FF"/>
              </a:solidFill>
            </a:endParaRPr>
          </a:p>
          <a:p>
            <a:pPr algn="l"/>
            <a:r>
              <a:rPr lang="fr-FR" sz="300" dirty="0">
                <a:solidFill>
                  <a:srgbClr val="0000FF"/>
                </a:solidFill>
              </a:rPr>
              <a:t>5: Prédicteurs, conséquences et coûts de l'amputation des membres inférieurs liée au diabète compliquant le diabète de type 2.</a:t>
            </a:r>
          </a:p>
          <a:p>
            <a:r>
              <a:rPr lang="fr-FR" sz="300" i="1" dirty="0">
                <a:solidFill>
                  <a:srgbClr val="0000FF"/>
                </a:solidFill>
              </a:rPr>
              <a:t>Diabétologie. </a:t>
            </a:r>
            <a:r>
              <a:rPr lang="fr-FR" sz="300" dirty="0">
                <a:solidFill>
                  <a:srgbClr val="0000FF"/>
                </a:solidFill>
              </a:rPr>
              <a:t>2006 ; 49 : 2634-2641</a:t>
            </a:r>
          </a:p>
          <a:p>
            <a:pPr algn="l"/>
            <a:r>
              <a:rPr lang="fr-FR" sz="300" dirty="0">
                <a:solidFill>
                  <a:srgbClr val="0000FF"/>
                </a:solidFill>
              </a:rPr>
              <a:t>6: L'indice du rapport cheville-bras sous-estime la prévalence de la maladie occlusive périphérique chez les patients diabétiques à haut risque de maladie </a:t>
            </a:r>
            <a:r>
              <a:rPr lang="fr-FR" sz="300" dirty="0" err="1">
                <a:solidFill>
                  <a:srgbClr val="0000FF"/>
                </a:solidFill>
              </a:rPr>
              <a:t>artérielle.</a:t>
            </a:r>
            <a:r>
              <a:rPr lang="fr-FR" sz="300" i="1" dirty="0" err="1">
                <a:solidFill>
                  <a:srgbClr val="0000FF"/>
                </a:solidFill>
              </a:rPr>
              <a:t>Traitements</a:t>
            </a:r>
            <a:r>
              <a:rPr lang="fr-FR" sz="300" i="1" dirty="0">
                <a:solidFill>
                  <a:srgbClr val="0000FF"/>
                </a:solidFill>
              </a:rPr>
              <a:t> diabétiques. </a:t>
            </a:r>
            <a:r>
              <a:rPr lang="fr-FR" sz="300" dirty="0">
                <a:solidFill>
                  <a:srgbClr val="0000FF"/>
                </a:solidFill>
              </a:rPr>
              <a:t>2009 ; 32 : e44</a:t>
            </a:r>
          </a:p>
        </p:txBody>
      </p:sp>
      <p:graphicFrame>
        <p:nvGraphicFramePr>
          <p:cNvPr id="10" name="Graphique 9">
            <a:extLst>
              <a:ext uri="{FF2B5EF4-FFF2-40B4-BE49-F238E27FC236}">
                <a16:creationId xmlns:a16="http://schemas.microsoft.com/office/drawing/2014/main" id="{097D7D29-403F-D0A7-04E5-4FE98D66E61D}"/>
              </a:ext>
            </a:extLst>
          </p:cNvPr>
          <p:cNvGraphicFramePr/>
          <p:nvPr>
            <p:extLst>
              <p:ext uri="{D42A27DB-BD31-4B8C-83A1-F6EECF244321}">
                <p14:modId xmlns:p14="http://schemas.microsoft.com/office/powerpoint/2010/main" val="859331801"/>
              </p:ext>
            </p:extLst>
          </p:nvPr>
        </p:nvGraphicFramePr>
        <p:xfrm>
          <a:off x="664117" y="5421147"/>
          <a:ext cx="3154003" cy="1353275"/>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79095169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3115</TotalTime>
  <Words>1123</Words>
  <Application>Microsoft Office PowerPoint</Application>
  <PresentationFormat>Affichage à l'écran (16:9)</PresentationFormat>
  <Paragraphs>42</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vt:lpstr>
      <vt:lpstr>Calibri Light</vt:lpstr>
      <vt:lpstr>Thème Office</vt:lpstr>
      <vt:lpstr>I.Z.RAIS; E. TABTI; N.BRIKCI NIGASSA; A. LOUNICI. LABORATOIRE DE RECHERCHE SUR LE DIABÈTE, LAREDIAB. FACULTÉ DE MÉDECINE BENZERDJEB BENAOUDA, UNIVERSITÉ ABOUBEKR BELKAID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Ben mekki</dc:creator>
  <cp:lastModifiedBy>said mehdid</cp:lastModifiedBy>
  <cp:revision>191</cp:revision>
  <dcterms:created xsi:type="dcterms:W3CDTF">2018-07-26T20:15:19Z</dcterms:created>
  <dcterms:modified xsi:type="dcterms:W3CDTF">2023-03-28T22:43:34Z</dcterms:modified>
</cp:coreProperties>
</file>