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2.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notesMasterIdLst>
    <p:notesMasterId r:id="rId98"/>
  </p:notesMasterIdLst>
  <p:sldIdLst>
    <p:sldId id="256" r:id="rId2"/>
    <p:sldId id="257" r:id="rId3"/>
    <p:sldId id="259" r:id="rId4"/>
    <p:sldId id="262" r:id="rId5"/>
    <p:sldId id="264" r:id="rId6"/>
    <p:sldId id="263" r:id="rId7"/>
    <p:sldId id="265" r:id="rId8"/>
    <p:sldId id="266" r:id="rId9"/>
    <p:sldId id="267" r:id="rId10"/>
    <p:sldId id="268" r:id="rId11"/>
    <p:sldId id="269" r:id="rId12"/>
    <p:sldId id="270" r:id="rId13"/>
    <p:sldId id="271" r:id="rId14"/>
    <p:sldId id="272" r:id="rId15"/>
    <p:sldId id="273" r:id="rId16"/>
    <p:sldId id="274" r:id="rId17"/>
    <p:sldId id="275" r:id="rId18"/>
    <p:sldId id="277" r:id="rId19"/>
    <p:sldId id="279" r:id="rId20"/>
    <p:sldId id="280" r:id="rId21"/>
    <p:sldId id="281" r:id="rId22"/>
    <p:sldId id="433" r:id="rId23"/>
    <p:sldId id="434" r:id="rId24"/>
    <p:sldId id="435" r:id="rId25"/>
    <p:sldId id="282" r:id="rId26"/>
    <p:sldId id="283" r:id="rId27"/>
    <p:sldId id="284" r:id="rId28"/>
    <p:sldId id="286" r:id="rId29"/>
    <p:sldId id="287" r:id="rId30"/>
    <p:sldId id="288" r:id="rId31"/>
    <p:sldId id="289" r:id="rId32"/>
    <p:sldId id="290" r:id="rId33"/>
    <p:sldId id="291" r:id="rId34"/>
    <p:sldId id="292" r:id="rId35"/>
    <p:sldId id="293" r:id="rId36"/>
    <p:sldId id="294" r:id="rId37"/>
    <p:sldId id="358" r:id="rId38"/>
    <p:sldId id="419" r:id="rId39"/>
    <p:sldId id="420" r:id="rId40"/>
    <p:sldId id="421" r:id="rId41"/>
    <p:sldId id="422" r:id="rId42"/>
    <p:sldId id="423" r:id="rId43"/>
    <p:sldId id="436" r:id="rId44"/>
    <p:sldId id="424" r:id="rId45"/>
    <p:sldId id="304" r:id="rId46"/>
    <p:sldId id="305" r:id="rId47"/>
    <p:sldId id="306" r:id="rId48"/>
    <p:sldId id="307" r:id="rId49"/>
    <p:sldId id="369" r:id="rId50"/>
    <p:sldId id="425" r:id="rId51"/>
    <p:sldId id="370" r:id="rId52"/>
    <p:sldId id="371" r:id="rId53"/>
    <p:sldId id="437" r:id="rId54"/>
    <p:sldId id="438" r:id="rId55"/>
    <p:sldId id="373" r:id="rId56"/>
    <p:sldId id="417" r:id="rId57"/>
    <p:sldId id="411" r:id="rId58"/>
    <p:sldId id="412" r:id="rId59"/>
    <p:sldId id="427" r:id="rId60"/>
    <p:sldId id="428" r:id="rId61"/>
    <p:sldId id="429" r:id="rId62"/>
    <p:sldId id="352" r:id="rId63"/>
    <p:sldId id="375" r:id="rId64"/>
    <p:sldId id="430" r:id="rId65"/>
    <p:sldId id="431" r:id="rId66"/>
    <p:sldId id="376" r:id="rId67"/>
    <p:sldId id="377" r:id="rId68"/>
    <p:sldId id="378" r:id="rId69"/>
    <p:sldId id="379" r:id="rId70"/>
    <p:sldId id="380" r:id="rId71"/>
    <p:sldId id="381" r:id="rId72"/>
    <p:sldId id="382" r:id="rId73"/>
    <p:sldId id="383" r:id="rId74"/>
    <p:sldId id="384" r:id="rId75"/>
    <p:sldId id="385" r:id="rId76"/>
    <p:sldId id="386" r:id="rId77"/>
    <p:sldId id="387" r:id="rId78"/>
    <p:sldId id="388" r:id="rId79"/>
    <p:sldId id="389" r:id="rId80"/>
    <p:sldId id="390" r:id="rId81"/>
    <p:sldId id="391" r:id="rId82"/>
    <p:sldId id="392" r:id="rId83"/>
    <p:sldId id="393" r:id="rId84"/>
    <p:sldId id="394" r:id="rId85"/>
    <p:sldId id="395" r:id="rId86"/>
    <p:sldId id="432" r:id="rId87"/>
    <p:sldId id="396" r:id="rId88"/>
    <p:sldId id="398" r:id="rId89"/>
    <p:sldId id="399" r:id="rId90"/>
    <p:sldId id="408" r:id="rId91"/>
    <p:sldId id="401" r:id="rId92"/>
    <p:sldId id="340" r:id="rId93"/>
    <p:sldId id="404" r:id="rId94"/>
    <p:sldId id="410" r:id="rId95"/>
    <p:sldId id="407" r:id="rId96"/>
    <p:sldId id="345" r:id="rId9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Style moyen 3 - Accentuation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1" autoAdjust="0"/>
    <p:restoredTop sz="72222" autoAdjust="0"/>
  </p:normalViewPr>
  <p:slideViewPr>
    <p:cSldViewPr snapToGrid="0">
      <p:cViewPr varScale="1">
        <p:scale>
          <a:sx n="54" d="100"/>
          <a:sy n="54" d="100"/>
        </p:scale>
        <p:origin x="13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Feuille_de_calcul_Microsoft_Excel9.xlsx"/><Relationship Id="rId2" Type="http://schemas.microsoft.com/office/2011/relationships/chartColorStyle" Target="colors6.xml"/><Relationship Id="rId1" Type="http://schemas.microsoft.com/office/2011/relationships/chartStyle" Target="style6.xml"/></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de_calcul_Microsoft_Excel1.xlsx"/></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de_calcul_Microsoft_Excel2.xlsx"/></Relationships>
</file>

<file path=ppt/charts/_rels/chart4.xml.rels><?xml version="1.0" encoding="UTF-8" standalone="yes"?>
<Relationships xmlns="http://schemas.openxmlformats.org/package/2006/relationships"><Relationship Id="rId1" Type="http://schemas.openxmlformats.org/officeDocument/2006/relationships/package" Target="../embeddings/Feuille_de_calcul_Microsoft_Excel3.xlsx"/></Relationships>
</file>

<file path=ppt/charts/_rels/chart5.xml.rels><?xml version="1.0" encoding="UTF-8" standalone="yes"?>
<Relationships xmlns="http://schemas.openxmlformats.org/package/2006/relationships"><Relationship Id="rId3" Type="http://schemas.openxmlformats.org/officeDocument/2006/relationships/package" Target="../embeddings/Feuille_de_calcul_Microsoft_Excel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1" Type="http://schemas.openxmlformats.org/officeDocument/2006/relationships/package" Target="../embeddings/Feuille_de_calcul_Microsoft_Excel5.xlsx"/></Relationships>
</file>

<file path=ppt/charts/_rels/chart7.xml.rels><?xml version="1.0" encoding="UTF-8" standalone="yes"?>
<Relationships xmlns="http://schemas.openxmlformats.org/package/2006/relationships"><Relationship Id="rId3" Type="http://schemas.openxmlformats.org/officeDocument/2006/relationships/package" Target="../embeddings/Feuille_de_calcul_Microsoft_Excel6.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Feuille_de_calcul_Microsoft_Excel7.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package" Target="../embeddings/Feuille_de_calcul_Microsoft_Excel8.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Europe et Amérique du nord, N:1677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Prévalence des coxites</c:v>
                </c:pt>
              </c:strCache>
            </c:strRef>
          </c:cat>
          <c:val>
            <c:numRef>
              <c:f>Feuil1!$B$2</c:f>
              <c:numCache>
                <c:formatCode>General</c:formatCode>
                <c:ptCount val="1"/>
                <c:pt idx="0">
                  <c:v>10.3</c:v>
                </c:pt>
              </c:numCache>
            </c:numRef>
          </c:val>
          <c:extLst>
            <c:ext xmlns:c16="http://schemas.microsoft.com/office/drawing/2014/chart" uri="{C3380CC4-5D6E-409C-BE32-E72D297353CC}">
              <c16:uniqueId val="{00000000-23EE-4775-A3C0-2593C1B0EEA3}"/>
            </c:ext>
          </c:extLst>
        </c:ser>
        <c:ser>
          <c:idx val="1"/>
          <c:order val="1"/>
          <c:tx>
            <c:strRef>
              <c:f>Feuil1!$C$1</c:f>
              <c:strCache>
                <c:ptCount val="1"/>
                <c:pt idx="0">
                  <c:v>Moyen orient et Afrique du nord, N: 1275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Prévalence des coxites</c:v>
                </c:pt>
              </c:strCache>
            </c:strRef>
          </c:cat>
          <c:val>
            <c:numRef>
              <c:f>Feuil1!$C$2</c:f>
              <c:numCache>
                <c:formatCode>General</c:formatCode>
                <c:ptCount val="1"/>
                <c:pt idx="0">
                  <c:v>24.5</c:v>
                </c:pt>
              </c:numCache>
            </c:numRef>
          </c:val>
          <c:extLst>
            <c:ext xmlns:c16="http://schemas.microsoft.com/office/drawing/2014/chart" uri="{C3380CC4-5D6E-409C-BE32-E72D297353CC}">
              <c16:uniqueId val="{00000001-23EE-4775-A3C0-2593C1B0EEA3}"/>
            </c:ext>
          </c:extLst>
        </c:ser>
        <c:ser>
          <c:idx val="2"/>
          <c:order val="2"/>
          <c:tx>
            <c:strRef>
              <c:f>Feuil1!$D$1</c:f>
              <c:strCache>
                <c:ptCount val="1"/>
                <c:pt idx="0">
                  <c:v>Amérique latine, N: 538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Prévalence des coxites</c:v>
                </c:pt>
              </c:strCache>
            </c:strRef>
          </c:cat>
          <c:val>
            <c:numRef>
              <c:f>Feuil1!$D$2</c:f>
              <c:numCache>
                <c:formatCode>General</c:formatCode>
                <c:ptCount val="1"/>
                <c:pt idx="0">
                  <c:v>30.7</c:v>
                </c:pt>
              </c:numCache>
            </c:numRef>
          </c:val>
          <c:extLst>
            <c:ext xmlns:c16="http://schemas.microsoft.com/office/drawing/2014/chart" uri="{C3380CC4-5D6E-409C-BE32-E72D297353CC}">
              <c16:uniqueId val="{00000002-23EE-4775-A3C0-2593C1B0EEA3}"/>
            </c:ext>
          </c:extLst>
        </c:ser>
        <c:ser>
          <c:idx val="3"/>
          <c:order val="3"/>
          <c:tx>
            <c:strRef>
              <c:f>Feuil1!$E$1</c:f>
              <c:strCache>
                <c:ptCount val="1"/>
                <c:pt idx="0">
                  <c:v>Asie, N: 975</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Prévalence des coxites</c:v>
                </c:pt>
              </c:strCache>
            </c:strRef>
          </c:cat>
          <c:val>
            <c:numRef>
              <c:f>Feuil1!$E$2</c:f>
              <c:numCache>
                <c:formatCode>General</c:formatCode>
                <c:ptCount val="1"/>
                <c:pt idx="0">
                  <c:v>44.3</c:v>
                </c:pt>
              </c:numCache>
            </c:numRef>
          </c:val>
          <c:extLst>
            <c:ext xmlns:c16="http://schemas.microsoft.com/office/drawing/2014/chart" uri="{C3380CC4-5D6E-409C-BE32-E72D297353CC}">
              <c16:uniqueId val="{00000003-23EE-4775-A3C0-2593C1B0EEA3}"/>
            </c:ext>
          </c:extLst>
        </c:ser>
        <c:ser>
          <c:idx val="4"/>
          <c:order val="4"/>
          <c:tx>
            <c:strRef>
              <c:f>Feuil1!$F$1</c:f>
              <c:strCache>
                <c:ptCount val="1"/>
                <c:pt idx="0">
                  <c:v>Internationale, N: 4465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Prévalence des coxites</c:v>
                </c:pt>
              </c:strCache>
            </c:strRef>
          </c:cat>
          <c:val>
            <c:numRef>
              <c:f>Feuil1!$F$2</c:f>
              <c:numCache>
                <c:formatCode>General</c:formatCode>
                <c:ptCount val="1"/>
                <c:pt idx="0">
                  <c:v>24.2</c:v>
                </c:pt>
              </c:numCache>
            </c:numRef>
          </c:val>
          <c:extLst>
            <c:ext xmlns:c16="http://schemas.microsoft.com/office/drawing/2014/chart" uri="{C3380CC4-5D6E-409C-BE32-E72D297353CC}">
              <c16:uniqueId val="{00000004-23EE-4775-A3C0-2593C1B0EEA3}"/>
            </c:ext>
          </c:extLst>
        </c:ser>
        <c:dLbls>
          <c:showLegendKey val="0"/>
          <c:showVal val="0"/>
          <c:showCatName val="0"/>
          <c:showSerName val="0"/>
          <c:showPercent val="0"/>
          <c:showBubbleSize val="0"/>
        </c:dLbls>
        <c:gapWidth val="219"/>
        <c:overlap val="-27"/>
        <c:axId val="596313695"/>
        <c:axId val="596307455"/>
      </c:barChart>
      <c:catAx>
        <c:axId val="596313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r-FR"/>
          </a:p>
        </c:txPr>
        <c:crossAx val="596307455"/>
        <c:crosses val="autoZero"/>
        <c:auto val="1"/>
        <c:lblAlgn val="ctr"/>
        <c:lblOffset val="100"/>
        <c:noMultiLvlLbl val="0"/>
      </c:catAx>
      <c:valAx>
        <c:axId val="5963074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596313695"/>
        <c:crosses val="autoZero"/>
        <c:crossBetween val="between"/>
      </c:valAx>
      <c:spPr>
        <a:noFill/>
        <a:ln>
          <a:noFill/>
        </a:ln>
        <a:effectLst/>
      </c:spPr>
    </c:plotArea>
    <c:legend>
      <c:legendPos val="b"/>
      <c:layout>
        <c:manualLayout>
          <c:xMode val="edge"/>
          <c:yMode val="edge"/>
          <c:x val="0"/>
          <c:y val="0.79094119766896454"/>
          <c:w val="1"/>
          <c:h val="0.17619716792459841"/>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Bon (N: 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Harris Hip score</c:v>
                </c:pt>
              </c:strCache>
            </c:strRef>
          </c:cat>
          <c:val>
            <c:numRef>
              <c:f>Feuil1!$B$2</c:f>
              <c:numCache>
                <c:formatCode>0%</c:formatCode>
                <c:ptCount val="1"/>
                <c:pt idx="0">
                  <c:v>0.11</c:v>
                </c:pt>
              </c:numCache>
            </c:numRef>
          </c:val>
          <c:extLst>
            <c:ext xmlns:c16="http://schemas.microsoft.com/office/drawing/2014/chart" uri="{C3380CC4-5D6E-409C-BE32-E72D297353CC}">
              <c16:uniqueId val="{00000000-AAF4-449A-9B4F-68384C0C4B78}"/>
            </c:ext>
          </c:extLst>
        </c:ser>
        <c:ser>
          <c:idx val="1"/>
          <c:order val="1"/>
          <c:tx>
            <c:strRef>
              <c:f>Feuil1!$C$1</c:f>
              <c:strCache>
                <c:ptCount val="1"/>
                <c:pt idx="0">
                  <c:v>Passable (N: 10)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Harris Hip score</c:v>
                </c:pt>
              </c:strCache>
            </c:strRef>
          </c:cat>
          <c:val>
            <c:numRef>
              <c:f>Feuil1!$C$2</c:f>
              <c:numCache>
                <c:formatCode>0.00%</c:formatCode>
                <c:ptCount val="1"/>
                <c:pt idx="0">
                  <c:v>0.122</c:v>
                </c:pt>
              </c:numCache>
            </c:numRef>
          </c:val>
          <c:extLst>
            <c:ext xmlns:c16="http://schemas.microsoft.com/office/drawing/2014/chart" uri="{C3380CC4-5D6E-409C-BE32-E72D297353CC}">
              <c16:uniqueId val="{00000001-AAF4-449A-9B4F-68384C0C4B78}"/>
            </c:ext>
          </c:extLst>
        </c:ser>
        <c:ser>
          <c:idx val="2"/>
          <c:order val="2"/>
          <c:tx>
            <c:strRef>
              <c:f>Feuil1!$D$1</c:f>
              <c:strCache>
                <c:ptCount val="1"/>
                <c:pt idx="0">
                  <c:v>Mauvais (N: 63)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Harris Hip score</c:v>
                </c:pt>
              </c:strCache>
            </c:strRef>
          </c:cat>
          <c:val>
            <c:numRef>
              <c:f>Feuil1!$D$2</c:f>
              <c:numCache>
                <c:formatCode>0.00%</c:formatCode>
                <c:ptCount val="1"/>
                <c:pt idx="0">
                  <c:v>0.76800000000000002</c:v>
                </c:pt>
              </c:numCache>
            </c:numRef>
          </c:val>
          <c:extLst>
            <c:ext xmlns:c16="http://schemas.microsoft.com/office/drawing/2014/chart" uri="{C3380CC4-5D6E-409C-BE32-E72D297353CC}">
              <c16:uniqueId val="{00000002-AAF4-449A-9B4F-68384C0C4B78}"/>
            </c:ext>
          </c:extLst>
        </c:ser>
        <c:dLbls>
          <c:showLegendKey val="0"/>
          <c:showVal val="0"/>
          <c:showCatName val="0"/>
          <c:showSerName val="0"/>
          <c:showPercent val="0"/>
          <c:showBubbleSize val="0"/>
        </c:dLbls>
        <c:gapWidth val="219"/>
        <c:overlap val="-27"/>
        <c:axId val="1897198480"/>
        <c:axId val="1897204304"/>
      </c:barChart>
      <c:catAx>
        <c:axId val="189719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r-FR"/>
          </a:p>
        </c:txPr>
        <c:crossAx val="1897204304"/>
        <c:crosses val="autoZero"/>
        <c:auto val="1"/>
        <c:lblAlgn val="ctr"/>
        <c:lblOffset val="100"/>
        <c:noMultiLvlLbl val="0"/>
      </c:catAx>
      <c:valAx>
        <c:axId val="1897204304"/>
        <c:scaling>
          <c:orientation val="minMax"/>
        </c:scaling>
        <c:delete val="1"/>
        <c:axPos val="l"/>
        <c:numFmt formatCode="0%" sourceLinked="1"/>
        <c:majorTickMark val="none"/>
        <c:minorTickMark val="none"/>
        <c:tickLblPos val="nextTo"/>
        <c:crossAx val="18971984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repartition des patients selon leur lieu de residence</c:v>
                </c:pt>
              </c:strCache>
            </c:strRef>
          </c:tx>
          <c:spPr>
            <a:solidFill>
              <a:schemeClr val="accent1"/>
            </a:solidFill>
            <a:ln>
              <a:noFill/>
            </a:ln>
            <a:effectLst/>
          </c:spPr>
          <c:invertIfNegative val="0"/>
          <c:dLbls>
            <c:spPr>
              <a:noFill/>
              <a:ln>
                <a:noFill/>
              </a:ln>
              <a:effectLst/>
            </c:spPr>
            <c:txPr>
              <a:bodyPr rot="0" vert="horz"/>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Feuil1!$A$2:$A$13</c:f>
              <c:strCache>
                <c:ptCount val="12"/>
                <c:pt idx="0">
                  <c:v>Tlemcen</c:v>
                </c:pt>
                <c:pt idx="1">
                  <c:v>Maghnia</c:v>
                </c:pt>
                <c:pt idx="2">
                  <c:v>Sebdou</c:v>
                </c:pt>
                <c:pt idx="3">
                  <c:v>Remchi</c:v>
                </c:pt>
                <c:pt idx="4">
                  <c:v>Sabra</c:v>
                </c:pt>
                <c:pt idx="5">
                  <c:v>Henaya</c:v>
                </c:pt>
                <c:pt idx="6">
                  <c:v>Chetouane</c:v>
                </c:pt>
                <c:pt idx="7">
                  <c:v>Benisnous</c:v>
                </c:pt>
                <c:pt idx="8">
                  <c:v>Bab el assa</c:v>
                </c:pt>
                <c:pt idx="9">
                  <c:v>Ouled mimoune</c:v>
                </c:pt>
                <c:pt idx="10">
                  <c:v>Ghazaouet</c:v>
                </c:pt>
                <c:pt idx="11">
                  <c:v>Autres</c:v>
                </c:pt>
              </c:strCache>
            </c:strRef>
          </c:cat>
          <c:val>
            <c:numRef>
              <c:f>Feuil1!$B$2:$B$13</c:f>
              <c:numCache>
                <c:formatCode>0.00%</c:formatCode>
                <c:ptCount val="12"/>
                <c:pt idx="0">
                  <c:v>0.41299999999999998</c:v>
                </c:pt>
                <c:pt idx="1">
                  <c:v>0.251</c:v>
                </c:pt>
                <c:pt idx="2">
                  <c:v>7.1999999999999995E-2</c:v>
                </c:pt>
                <c:pt idx="3">
                  <c:v>6.4000000000000001E-2</c:v>
                </c:pt>
                <c:pt idx="4">
                  <c:v>3.4000000000000002E-2</c:v>
                </c:pt>
                <c:pt idx="5">
                  <c:v>2.5999999999999999E-2</c:v>
                </c:pt>
                <c:pt idx="6">
                  <c:v>2.5999999999999999E-2</c:v>
                </c:pt>
                <c:pt idx="7">
                  <c:v>2.1000000000000001E-2</c:v>
                </c:pt>
                <c:pt idx="8">
                  <c:v>1.7000000000000001E-2</c:v>
                </c:pt>
                <c:pt idx="9">
                  <c:v>1.7000000000000001E-2</c:v>
                </c:pt>
                <c:pt idx="10">
                  <c:v>1.2999999999999999E-2</c:v>
                </c:pt>
                <c:pt idx="11">
                  <c:v>4.8000000000000001E-2</c:v>
                </c:pt>
              </c:numCache>
            </c:numRef>
          </c:val>
          <c:extLst>
            <c:ext xmlns:c16="http://schemas.microsoft.com/office/drawing/2014/chart" uri="{C3380CC4-5D6E-409C-BE32-E72D297353CC}">
              <c16:uniqueId val="{00000000-4D3D-407A-9094-4D8B2224F604}"/>
            </c:ext>
          </c:extLst>
        </c:ser>
        <c:dLbls>
          <c:showLegendKey val="0"/>
          <c:showVal val="0"/>
          <c:showCatName val="0"/>
          <c:showSerName val="0"/>
          <c:showPercent val="0"/>
          <c:showBubbleSize val="0"/>
        </c:dLbls>
        <c:gapWidth val="219"/>
        <c:overlap val="-27"/>
        <c:axId val="161634560"/>
        <c:axId val="161652736"/>
      </c:barChart>
      <c:catAx>
        <c:axId val="161634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r-FR"/>
          </a:p>
        </c:txPr>
        <c:crossAx val="161652736"/>
        <c:crosses val="autoZero"/>
        <c:auto val="1"/>
        <c:lblAlgn val="ctr"/>
        <c:lblOffset val="100"/>
        <c:noMultiLvlLbl val="0"/>
      </c:catAx>
      <c:valAx>
        <c:axId val="161652736"/>
        <c:scaling>
          <c:orientation val="minMax"/>
        </c:scaling>
        <c:delete val="1"/>
        <c:axPos val="l"/>
        <c:numFmt formatCode="0.00%" sourceLinked="1"/>
        <c:majorTickMark val="none"/>
        <c:minorTickMark val="none"/>
        <c:tickLblPos val="nextTo"/>
        <c:crossAx val="161634560"/>
        <c:crosses val="autoZero"/>
        <c:crossBetween val="between"/>
      </c:valAx>
      <c:spPr>
        <a:noFill/>
        <a:ln>
          <a:noFill/>
        </a:ln>
        <a:effectLst/>
      </c:spPr>
    </c:plotArea>
    <c:legend>
      <c:legendPos val="b"/>
      <c:layout/>
      <c:overlay val="0"/>
      <c:spPr>
        <a:noFill/>
        <a:ln>
          <a:noFill/>
        </a:ln>
        <a:effectLst/>
      </c:spPr>
      <c:txPr>
        <a:bodyPr rot="0" vert="horz"/>
        <a:lstStyle/>
        <a:p>
          <a:pPr>
            <a:defRPr sz="1400"/>
          </a:pPr>
          <a:endParaRPr lang="fr-F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200" b="1"/>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Classe d'âge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17-34 ans (N:75)</c:v>
                </c:pt>
                <c:pt idx="1">
                  <c:v>35-50 ans (N: 116)</c:v>
                </c:pt>
                <c:pt idx="2">
                  <c:v>&gt;50ans (N: 44)</c:v>
                </c:pt>
              </c:strCache>
            </c:strRef>
          </c:cat>
          <c:val>
            <c:numRef>
              <c:f>Feuil1!$B$2:$B$4</c:f>
              <c:numCache>
                <c:formatCode>0.00%</c:formatCode>
                <c:ptCount val="3"/>
                <c:pt idx="0">
                  <c:v>0.31900000000000001</c:v>
                </c:pt>
                <c:pt idx="1">
                  <c:v>0.49399999999999999</c:v>
                </c:pt>
                <c:pt idx="2">
                  <c:v>0.187</c:v>
                </c:pt>
              </c:numCache>
            </c:numRef>
          </c:val>
          <c:extLst>
            <c:ext xmlns:c16="http://schemas.microsoft.com/office/drawing/2014/chart" uri="{C3380CC4-5D6E-409C-BE32-E72D297353CC}">
              <c16:uniqueId val="{00000000-5462-4C08-B2AD-DA7CAE7223BB}"/>
            </c:ext>
          </c:extLst>
        </c:ser>
        <c:dLbls>
          <c:showLegendKey val="0"/>
          <c:showVal val="0"/>
          <c:showCatName val="0"/>
          <c:showSerName val="0"/>
          <c:showPercent val="0"/>
          <c:showBubbleSize val="0"/>
        </c:dLbls>
        <c:gapWidth val="219"/>
        <c:overlap val="-27"/>
        <c:axId val="155956736"/>
        <c:axId val="155958272"/>
      </c:barChart>
      <c:catAx>
        <c:axId val="155956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crossAx val="155958272"/>
        <c:crosses val="autoZero"/>
        <c:auto val="1"/>
        <c:lblAlgn val="ctr"/>
        <c:lblOffset val="100"/>
        <c:noMultiLvlLbl val="0"/>
      </c:catAx>
      <c:valAx>
        <c:axId val="155958272"/>
        <c:scaling>
          <c:orientation val="minMax"/>
        </c:scaling>
        <c:delete val="1"/>
        <c:axPos val="l"/>
        <c:numFmt formatCode="0.00%" sourceLinked="1"/>
        <c:majorTickMark val="none"/>
        <c:minorTickMark val="none"/>
        <c:tickLblPos val="nextTo"/>
        <c:crossAx val="155956736"/>
        <c:crosses val="autoZero"/>
        <c:crossBetween val="between"/>
      </c:valAx>
      <c:spPr>
        <a:noFill/>
        <a:ln>
          <a:noFill/>
        </a:ln>
        <a:effectLst/>
      </c:spPr>
    </c:plotArea>
    <c:legend>
      <c:legendPos val="b"/>
      <c:layout>
        <c:manualLayout>
          <c:xMode val="edge"/>
          <c:yMode val="edge"/>
          <c:x val="0.39957593331028202"/>
          <c:y val="0.8777881265100913"/>
          <c:w val="0.20084797997663983"/>
          <c:h val="0.12221187348990865"/>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Calibri" panose="020F0502020204030204" pitchFamily="34" charset="0"/>
          <a:cs typeface="Calibri" panose="020F0502020204030204" pitchFamily="34" charset="0"/>
        </a:defRPr>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Repartition des patients selon le sexe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951-4D26-9CB1-E85F37F6F1F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951-4D26-9CB1-E85F37F6F1F2}"/>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Feuil1!$A$2:$A$3</c:f>
              <c:strCache>
                <c:ptCount val="2"/>
                <c:pt idx="0">
                  <c:v>Hommes N:153</c:v>
                </c:pt>
                <c:pt idx="1">
                  <c:v>Femmes N:82</c:v>
                </c:pt>
              </c:strCache>
            </c:strRef>
          </c:cat>
          <c:val>
            <c:numRef>
              <c:f>Feuil1!$B$2:$B$3</c:f>
              <c:numCache>
                <c:formatCode>0.00%</c:formatCode>
                <c:ptCount val="2"/>
                <c:pt idx="0">
                  <c:v>0.65100000000000002</c:v>
                </c:pt>
                <c:pt idx="1">
                  <c:v>0.34899999999999998</c:v>
                </c:pt>
              </c:numCache>
            </c:numRef>
          </c:val>
          <c:extLst>
            <c:ext xmlns:c16="http://schemas.microsoft.com/office/drawing/2014/chart" uri="{C3380CC4-5D6E-409C-BE32-E72D297353CC}">
              <c16:uniqueId val="{00000004-9951-4D26-9CB1-E85F37F6F1F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10162401574803E-2"/>
          <c:y val="8.2608025189440826E-2"/>
          <c:w val="0.94583058562992128"/>
          <c:h val="0.76748654235442038"/>
        </c:manualLayout>
      </c:layout>
      <c:barChart>
        <c:barDir val="col"/>
        <c:grouping val="clustered"/>
        <c:varyColors val="0"/>
        <c:ser>
          <c:idx val="0"/>
          <c:order val="0"/>
          <c:tx>
            <c:strRef>
              <c:f>Feuil1!$B$1</c:f>
              <c:strCache>
                <c:ptCount val="1"/>
                <c:pt idx="0">
                  <c:v>manifestations révélatrices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Rachidienne(N: 169)</c:v>
                </c:pt>
                <c:pt idx="1">
                  <c:v>articulaire(N: 48)</c:v>
                </c:pt>
                <c:pt idx="2">
                  <c:v>enthesite(N: 39)</c:v>
                </c:pt>
                <c:pt idx="3">
                  <c:v>dactylite(N: 14)</c:v>
                </c:pt>
                <c:pt idx="4">
                  <c:v>coxite(N: 22)</c:v>
                </c:pt>
              </c:strCache>
            </c:strRef>
          </c:cat>
          <c:val>
            <c:numRef>
              <c:f>Feuil1!$B$2:$B$6</c:f>
              <c:numCache>
                <c:formatCode>0.00%</c:formatCode>
                <c:ptCount val="5"/>
                <c:pt idx="0">
                  <c:v>0.71899999999999997</c:v>
                </c:pt>
                <c:pt idx="1">
                  <c:v>0.20399999999999999</c:v>
                </c:pt>
                <c:pt idx="2">
                  <c:v>0.16600000000000001</c:v>
                </c:pt>
                <c:pt idx="3" formatCode="0%">
                  <c:v>0.06</c:v>
                </c:pt>
                <c:pt idx="4">
                  <c:v>9.4E-2</c:v>
                </c:pt>
              </c:numCache>
            </c:numRef>
          </c:val>
          <c:extLst>
            <c:ext xmlns:c16="http://schemas.microsoft.com/office/drawing/2014/chart" uri="{C3380CC4-5D6E-409C-BE32-E72D297353CC}">
              <c16:uniqueId val="{00000000-90F6-466E-8C66-47A927926DB9}"/>
            </c:ext>
          </c:extLst>
        </c:ser>
        <c:dLbls>
          <c:showLegendKey val="0"/>
          <c:showVal val="0"/>
          <c:showCatName val="0"/>
          <c:showSerName val="0"/>
          <c:showPercent val="0"/>
          <c:showBubbleSize val="0"/>
        </c:dLbls>
        <c:gapWidth val="219"/>
        <c:overlap val="-27"/>
        <c:axId val="687019088"/>
        <c:axId val="687020752"/>
      </c:barChart>
      <c:catAx>
        <c:axId val="687019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r-FR"/>
          </a:p>
        </c:txPr>
        <c:crossAx val="687020752"/>
        <c:crosses val="autoZero"/>
        <c:auto val="1"/>
        <c:lblAlgn val="ctr"/>
        <c:lblOffset val="100"/>
        <c:noMultiLvlLbl val="0"/>
      </c:catAx>
      <c:valAx>
        <c:axId val="687020752"/>
        <c:scaling>
          <c:orientation val="minMax"/>
        </c:scaling>
        <c:delete val="1"/>
        <c:axPos val="l"/>
        <c:numFmt formatCode="0.00%" sourceLinked="1"/>
        <c:majorTickMark val="none"/>
        <c:minorTickMark val="none"/>
        <c:tickLblPos val="nextTo"/>
        <c:crossAx val="687019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Presentation clinique à l'inclusion</c:v>
                </c:pt>
              </c:strCache>
            </c:strRef>
          </c:tx>
          <c:spPr>
            <a:solidFill>
              <a:schemeClr val="accent1"/>
            </a:solidFill>
            <a:ln>
              <a:noFill/>
            </a:ln>
            <a:effectLst/>
          </c:spPr>
          <c:invertIfNegative val="0"/>
          <c:dLbls>
            <c:dLbl>
              <c:idx val="1"/>
              <c:layout/>
              <c:tx>
                <c:rich>
                  <a:bodyPr/>
                  <a:lstStyle/>
                  <a:p>
                    <a:r>
                      <a:rPr lang="en-US"/>
                      <a:t>27,6%</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9F9-407E-AC55-704F5BEFFBF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Atteinte axiale N: 235</c:v>
                </c:pt>
                <c:pt idx="1">
                  <c:v>Atteinte peripherique articulaire N: 65</c:v>
                </c:pt>
                <c:pt idx="2">
                  <c:v>Atteinte peripherique enthesitique N:108</c:v>
                </c:pt>
              </c:strCache>
            </c:strRef>
          </c:cat>
          <c:val>
            <c:numRef>
              <c:f>Feuil1!$B$2:$B$4</c:f>
              <c:numCache>
                <c:formatCode>0.00%</c:formatCode>
                <c:ptCount val="3"/>
                <c:pt idx="0" formatCode="0%">
                  <c:v>1</c:v>
                </c:pt>
                <c:pt idx="1">
                  <c:v>0.27600000000000002</c:v>
                </c:pt>
                <c:pt idx="2" formatCode="0%">
                  <c:v>0.46</c:v>
                </c:pt>
              </c:numCache>
            </c:numRef>
          </c:val>
          <c:extLst>
            <c:ext xmlns:c16="http://schemas.microsoft.com/office/drawing/2014/chart" uri="{C3380CC4-5D6E-409C-BE32-E72D297353CC}">
              <c16:uniqueId val="{00000001-09F9-407E-AC55-704F5BEFFBF3}"/>
            </c:ext>
          </c:extLst>
        </c:ser>
        <c:dLbls>
          <c:showLegendKey val="0"/>
          <c:showVal val="0"/>
          <c:showCatName val="0"/>
          <c:showSerName val="0"/>
          <c:showPercent val="0"/>
          <c:showBubbleSize val="0"/>
        </c:dLbls>
        <c:gapWidth val="219"/>
        <c:overlap val="-27"/>
        <c:axId val="163301248"/>
        <c:axId val="163302784"/>
      </c:barChart>
      <c:catAx>
        <c:axId val="163301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fr-FR"/>
          </a:p>
        </c:txPr>
        <c:crossAx val="163302784"/>
        <c:crosses val="autoZero"/>
        <c:auto val="1"/>
        <c:lblAlgn val="ctr"/>
        <c:lblOffset val="100"/>
        <c:noMultiLvlLbl val="0"/>
      </c:catAx>
      <c:valAx>
        <c:axId val="163302784"/>
        <c:scaling>
          <c:orientation val="minMax"/>
        </c:scaling>
        <c:delete val="1"/>
        <c:axPos val="l"/>
        <c:numFmt formatCode="0%" sourceLinked="1"/>
        <c:majorTickMark val="none"/>
        <c:minorTickMark val="none"/>
        <c:tickLblPos val="nextTo"/>
        <c:crossAx val="16330124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Uvéite (N:35)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Manifestations extra articulaires</c:v>
                </c:pt>
              </c:strCache>
            </c:strRef>
          </c:cat>
          <c:val>
            <c:numRef>
              <c:f>Feuil1!$B$2</c:f>
              <c:numCache>
                <c:formatCode>0.00%</c:formatCode>
                <c:ptCount val="1"/>
                <c:pt idx="0">
                  <c:v>0.14899999999999999</c:v>
                </c:pt>
              </c:numCache>
            </c:numRef>
          </c:val>
          <c:extLst>
            <c:ext xmlns:c16="http://schemas.microsoft.com/office/drawing/2014/chart" uri="{C3380CC4-5D6E-409C-BE32-E72D297353CC}">
              <c16:uniqueId val="{00000000-4F67-4500-9829-54C9C5841E4D}"/>
            </c:ext>
          </c:extLst>
        </c:ser>
        <c:ser>
          <c:idx val="1"/>
          <c:order val="1"/>
          <c:tx>
            <c:strRef>
              <c:f>Feuil1!$C$1</c:f>
              <c:strCache>
                <c:ptCount val="1"/>
                <c:pt idx="0">
                  <c:v>Syndrome Pulmonaire restrictif(N:57)</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Manifestations extra articulaires</c:v>
                </c:pt>
              </c:strCache>
            </c:strRef>
          </c:cat>
          <c:val>
            <c:numRef>
              <c:f>Feuil1!$C$2</c:f>
              <c:numCache>
                <c:formatCode>0.00%</c:formatCode>
                <c:ptCount val="1"/>
                <c:pt idx="0">
                  <c:v>0.24399999999999999</c:v>
                </c:pt>
              </c:numCache>
            </c:numRef>
          </c:val>
          <c:extLst>
            <c:ext xmlns:c16="http://schemas.microsoft.com/office/drawing/2014/chart" uri="{C3380CC4-5D6E-409C-BE32-E72D297353CC}">
              <c16:uniqueId val="{00000001-4F67-4500-9829-54C9C5841E4D}"/>
            </c:ext>
          </c:extLst>
        </c:ser>
        <c:dLbls>
          <c:showLegendKey val="0"/>
          <c:showVal val="0"/>
          <c:showCatName val="0"/>
          <c:showSerName val="0"/>
          <c:showPercent val="0"/>
          <c:showBubbleSize val="0"/>
        </c:dLbls>
        <c:gapWidth val="214"/>
        <c:overlap val="-59"/>
        <c:axId val="659676687"/>
        <c:axId val="659667951"/>
      </c:barChart>
      <c:catAx>
        <c:axId val="659676687"/>
        <c:scaling>
          <c:orientation val="minMax"/>
        </c:scaling>
        <c:delete val="1"/>
        <c:axPos val="b"/>
        <c:numFmt formatCode="General" sourceLinked="1"/>
        <c:majorTickMark val="none"/>
        <c:minorTickMark val="none"/>
        <c:tickLblPos val="nextTo"/>
        <c:crossAx val="659667951"/>
        <c:crosses val="autoZero"/>
        <c:auto val="1"/>
        <c:lblAlgn val="ctr"/>
        <c:lblOffset val="100"/>
        <c:noMultiLvlLbl val="0"/>
      </c:catAx>
      <c:valAx>
        <c:axId val="659667951"/>
        <c:scaling>
          <c:orientation val="minMax"/>
        </c:scaling>
        <c:delete val="1"/>
        <c:axPos val="l"/>
        <c:numFmt formatCode="0.00%" sourceLinked="1"/>
        <c:majorTickMark val="none"/>
        <c:minorTickMark val="none"/>
        <c:tickLblPos val="nextTo"/>
        <c:crossAx val="659676687"/>
        <c:crosses val="autoZero"/>
        <c:crossBetween val="between"/>
      </c:valAx>
      <c:spPr>
        <a:noFill/>
        <a:ln>
          <a:noFill/>
        </a:ln>
        <a:effectLst/>
      </c:spPr>
    </c:plotArea>
    <c:legend>
      <c:legendPos val="b"/>
      <c:layout>
        <c:manualLayout>
          <c:xMode val="edge"/>
          <c:yMode val="edge"/>
          <c:x val="0.21969667299888607"/>
          <c:y val="0.89736337748896067"/>
          <c:w val="0.74257651780515388"/>
          <c:h val="8.2983624306890075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HLA-B27</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89B-444D-846C-5959FAD65C1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89B-444D-846C-5959FAD65C1B}"/>
              </c:ext>
            </c:extLst>
          </c:dPt>
          <c:dLbls>
            <c:dLbl>
              <c:idx val="0"/>
              <c:layout/>
              <c:tx>
                <c:rich>
                  <a:bodyPr/>
                  <a:lstStyle/>
                  <a:p>
                    <a:r>
                      <a:rPr lang="en-US"/>
                      <a:t>65,56%</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89B-444D-846C-5959FAD65C1B}"/>
                </c:ext>
              </c:extLst>
            </c:dLbl>
            <c:dLbl>
              <c:idx val="1"/>
              <c:layout/>
              <c:tx>
                <c:rich>
                  <a:bodyPr/>
                  <a:lstStyle/>
                  <a:p>
                    <a:r>
                      <a:rPr lang="en-US"/>
                      <a:t>34,43%</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589B-444D-846C-5959FAD65C1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HLAB27 present (n: 99)</c:v>
                </c:pt>
                <c:pt idx="1">
                  <c:v>HLAB27 absent (n: 52)</c:v>
                </c:pt>
              </c:strCache>
            </c:strRef>
          </c:cat>
          <c:val>
            <c:numRef>
              <c:f>Feuil1!$B$2:$B$3</c:f>
              <c:numCache>
                <c:formatCode>0.00%</c:formatCode>
                <c:ptCount val="2"/>
                <c:pt idx="0">
                  <c:v>0.65500000000000003</c:v>
                </c:pt>
                <c:pt idx="1">
                  <c:v>0.34399999999999997</c:v>
                </c:pt>
              </c:numCache>
            </c:numRef>
          </c:val>
          <c:extLst>
            <c:ext xmlns:c16="http://schemas.microsoft.com/office/drawing/2014/chart" uri="{C3380CC4-5D6E-409C-BE32-E72D297353CC}">
              <c16:uniqueId val="{00000004-589B-444D-846C-5959FAD65C1B}"/>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982915198290338E-2"/>
          <c:y val="2.1591356152600171E-2"/>
          <c:w val="0.925607310313455"/>
          <c:h val="0.71540948979645536"/>
        </c:manualLayout>
      </c:layout>
      <c:barChart>
        <c:barDir val="col"/>
        <c:grouping val="clustered"/>
        <c:varyColors val="0"/>
        <c:ser>
          <c:idx val="0"/>
          <c:order val="0"/>
          <c:tx>
            <c:strRef>
              <c:f>Feuil1!$B$1</c:f>
              <c:strCache>
                <c:ptCount val="1"/>
                <c:pt idx="0">
                  <c:v>Delai d'apparition de la coxite</c:v>
                </c:pt>
              </c:strCache>
            </c:strRef>
          </c:tx>
          <c:spPr>
            <a:solidFill>
              <a:schemeClr val="accent1"/>
            </a:solidFill>
            <a:ln>
              <a:noFill/>
            </a:ln>
            <a:effectLst/>
          </c:spPr>
          <c:invertIfNegative val="0"/>
          <c:dLbls>
            <c:dLbl>
              <c:idx val="0"/>
              <c:layout/>
              <c:tx>
                <c:rich>
                  <a:bodyPr/>
                  <a:lstStyle/>
                  <a:p>
                    <a:r>
                      <a:rPr lang="en-US"/>
                      <a:t>57,3%</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B2C-4D10-B319-DD6BEDD92B98}"/>
                </c:ext>
              </c:extLst>
            </c:dLbl>
            <c:dLbl>
              <c:idx val="1"/>
              <c:layout/>
              <c:tx>
                <c:rich>
                  <a:bodyPr/>
                  <a:lstStyle/>
                  <a:p>
                    <a:r>
                      <a:rPr lang="en-US"/>
                      <a:t>28,04%</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B2C-4D10-B319-DD6BEDD92B98}"/>
                </c:ext>
              </c:extLst>
            </c:dLbl>
            <c:dLbl>
              <c:idx val="2"/>
              <c:layout/>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B2C-4D10-B319-DD6BEDD92B98}"/>
                </c:ext>
              </c:extLst>
            </c:dLbl>
            <c:dLbl>
              <c:idx val="3"/>
              <c:layout/>
              <c:tx>
                <c:rich>
                  <a:bodyPr/>
                  <a:lstStyle/>
                  <a:p>
                    <a:r>
                      <a:rPr lang="en-US"/>
                      <a:t>3,6%</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B2C-4D10-B319-DD6BEDD92B9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inferieur à 5ans (n: 47)</c:v>
                </c:pt>
                <c:pt idx="1">
                  <c:v>plus de 5ans (n: 23)</c:v>
                </c:pt>
                <c:pt idx="2">
                  <c:v>plus de 10ans (n: 9)</c:v>
                </c:pt>
                <c:pt idx="3">
                  <c:v>plus de 20ans (n: 3)</c:v>
                </c:pt>
              </c:strCache>
            </c:strRef>
          </c:cat>
          <c:val>
            <c:numRef>
              <c:f>Feuil1!$B$2:$B$5</c:f>
              <c:numCache>
                <c:formatCode>0.00%</c:formatCode>
                <c:ptCount val="4"/>
                <c:pt idx="0">
                  <c:v>0.57320000000000004</c:v>
                </c:pt>
                <c:pt idx="1">
                  <c:v>0.28050000000000003</c:v>
                </c:pt>
                <c:pt idx="2">
                  <c:v>0.11</c:v>
                </c:pt>
                <c:pt idx="3">
                  <c:v>3.6499999999999998E-2</c:v>
                </c:pt>
              </c:numCache>
            </c:numRef>
          </c:val>
          <c:extLst>
            <c:ext xmlns:c16="http://schemas.microsoft.com/office/drawing/2014/chart" uri="{C3380CC4-5D6E-409C-BE32-E72D297353CC}">
              <c16:uniqueId val="{00000004-4B2C-4D10-B319-DD6BEDD92B98}"/>
            </c:ext>
          </c:extLst>
        </c:ser>
        <c:dLbls>
          <c:showLegendKey val="0"/>
          <c:showVal val="0"/>
          <c:showCatName val="0"/>
          <c:showSerName val="0"/>
          <c:showPercent val="0"/>
          <c:showBubbleSize val="0"/>
        </c:dLbls>
        <c:gapWidth val="219"/>
        <c:overlap val="-27"/>
        <c:axId val="1723586111"/>
        <c:axId val="1723581951"/>
      </c:barChart>
      <c:catAx>
        <c:axId val="1723586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fr-FR"/>
          </a:p>
        </c:txPr>
        <c:crossAx val="1723581951"/>
        <c:crosses val="autoZero"/>
        <c:auto val="1"/>
        <c:lblAlgn val="ctr"/>
        <c:lblOffset val="100"/>
        <c:noMultiLvlLbl val="0"/>
      </c:catAx>
      <c:valAx>
        <c:axId val="1723581951"/>
        <c:scaling>
          <c:orientation val="minMax"/>
        </c:scaling>
        <c:delete val="1"/>
        <c:axPos val="l"/>
        <c:numFmt formatCode="0.00%" sourceLinked="1"/>
        <c:majorTickMark val="none"/>
        <c:minorTickMark val="none"/>
        <c:tickLblPos val="nextTo"/>
        <c:crossAx val="172358611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98A83E-DC82-4B9A-8AF9-C2A6843DE7FA}" type="datetimeFigureOut">
              <a:rPr lang="fr-FR" smtClean="0"/>
              <a:t>06/12/2023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719A89-AC5D-467A-8DE5-BCAE7AC008AA}" type="slidenum">
              <a:rPr lang="fr-FR" smtClean="0"/>
              <a:t>‹N°›</a:t>
            </a:fld>
            <a:endParaRPr lang="fr-FR"/>
          </a:p>
        </p:txBody>
      </p:sp>
    </p:spTree>
    <p:extLst>
      <p:ext uri="{BB962C8B-B14F-4D97-AF65-F5344CB8AC3E}">
        <p14:creationId xmlns:p14="http://schemas.microsoft.com/office/powerpoint/2010/main" val="1431358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La spondylarthrite ankylosante ou </a:t>
            </a:r>
            <a:r>
              <a:rPr lang="fr-FR" sz="1200" dirty="0" err="1" smtClean="0"/>
              <a:t>spondyloarthrite</a:t>
            </a:r>
            <a:r>
              <a:rPr lang="fr-FR" sz="1200" dirty="0" smtClean="0"/>
              <a:t> axiale radiographique qui </a:t>
            </a:r>
            <a:r>
              <a:rPr lang="fr-FR" sz="1200" dirty="0" err="1" smtClean="0"/>
              <a:t>caracterisé</a:t>
            </a:r>
            <a:r>
              <a:rPr lang="fr-FR" sz="1200" dirty="0" smtClean="0"/>
              <a:t> par une atteinte </a:t>
            </a:r>
            <a:r>
              <a:rPr lang="fr-FR" sz="1200" dirty="0" err="1" smtClean="0"/>
              <a:t>predominante</a:t>
            </a:r>
            <a:r>
              <a:rPr lang="fr-FR" sz="1200" dirty="0" smtClean="0"/>
              <a:t> du </a:t>
            </a:r>
            <a:r>
              <a:rPr lang="fr-FR" sz="1200" dirty="0" err="1" smtClean="0"/>
              <a:t>squellette</a:t>
            </a:r>
            <a:r>
              <a:rPr lang="fr-FR" sz="1200" dirty="0" smtClean="0"/>
              <a:t> axiale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Le 2éme rang des rhumatismes inflammatoires chroniques après la polyarthrite rhumatoïde</a:t>
            </a:r>
          </a:p>
          <a:p>
            <a:r>
              <a:rPr lang="fr-FR" sz="1200" dirty="0" smtClean="0"/>
              <a:t>Prévalence plus élevée des signes objectifs d’inflammation  (CRP, Œdème osseux sous chondrale à l’IRM) </a:t>
            </a:r>
          </a:p>
          <a:p>
            <a:endParaRPr lang="fr-FR" dirty="0"/>
          </a:p>
        </p:txBody>
      </p:sp>
      <p:sp>
        <p:nvSpPr>
          <p:cNvPr id="4" name="Espace réservé du numéro de diapositive 3"/>
          <p:cNvSpPr>
            <a:spLocks noGrp="1"/>
          </p:cNvSpPr>
          <p:nvPr>
            <p:ph type="sldNum" sz="quarter" idx="10"/>
          </p:nvPr>
        </p:nvSpPr>
        <p:spPr/>
        <p:txBody>
          <a:bodyPr/>
          <a:lstStyle/>
          <a:p>
            <a:fld id="{37719A89-AC5D-467A-8DE5-BCAE7AC008AA}" type="slidenum">
              <a:rPr lang="fr-FR" smtClean="0"/>
              <a:t>3</a:t>
            </a:fld>
            <a:endParaRPr lang="fr-FR"/>
          </a:p>
        </p:txBody>
      </p:sp>
    </p:spTree>
    <p:extLst>
      <p:ext uri="{BB962C8B-B14F-4D97-AF65-F5344CB8AC3E}">
        <p14:creationId xmlns:p14="http://schemas.microsoft.com/office/powerpoint/2010/main" val="2428932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les patients sont</a:t>
            </a:r>
            <a:r>
              <a:rPr lang="fr-FR" baseline="0" dirty="0" smtClean="0"/>
              <a:t> </a:t>
            </a:r>
            <a:r>
              <a:rPr lang="fr-FR" baseline="0" dirty="0" err="1" smtClean="0"/>
              <a:t>interrtogé</a:t>
            </a:r>
            <a:r>
              <a:rPr lang="fr-FR" baseline="0" dirty="0" smtClean="0"/>
              <a:t> </a:t>
            </a:r>
            <a:r>
              <a:rPr lang="fr-FR" b="1" dirty="0" smtClean="0"/>
              <a:t>par le</a:t>
            </a:r>
            <a:r>
              <a:rPr lang="fr-FR" b="1" baseline="0" dirty="0" smtClean="0"/>
              <a:t> </a:t>
            </a:r>
            <a:r>
              <a:rPr lang="fr-FR" b="1" baseline="0" dirty="0" err="1" smtClean="0"/>
              <a:t>meme</a:t>
            </a:r>
            <a:r>
              <a:rPr lang="fr-FR" b="1" dirty="0" smtClean="0"/>
              <a:t> médecin rhumatologue chargé</a:t>
            </a:r>
            <a:r>
              <a:rPr lang="fr-FR" b="1" baseline="0" dirty="0" smtClean="0"/>
              <a:t> de l’</a:t>
            </a:r>
            <a:r>
              <a:rPr lang="fr-FR" b="1" baseline="0" dirty="0" err="1" smtClean="0"/>
              <a:t>etude</a:t>
            </a:r>
            <a:r>
              <a:rPr lang="fr-FR" b="1" dirty="0" smtClean="0"/>
              <a:t> pour limiter  les biais d’information. </a:t>
            </a:r>
            <a:r>
              <a:rPr lang="fr-FR"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au niveau de la polyclinique de </a:t>
            </a:r>
            <a:r>
              <a:rPr lang="fr-FR" dirty="0" err="1" smtClean="0"/>
              <a:t>Boudghene</a:t>
            </a:r>
            <a:r>
              <a:rPr lang="fr-FR" dirty="0" smtClean="0"/>
              <a:t> annexe du CHU de Tlemcen, pour confirmer le diagnostic de SA et vérifier les critères d’inclusion et de non inclusion. </a:t>
            </a:r>
            <a:r>
              <a:rPr lang="fr-FR" b="1" dirty="0" smtClean="0"/>
              <a:t>Puis les patients sont </a:t>
            </a:r>
            <a:r>
              <a:rPr lang="fr-FR" b="1" dirty="0" err="1" smtClean="0"/>
              <a:t>interogé</a:t>
            </a:r>
            <a:r>
              <a:rPr lang="fr-FR" b="1" dirty="0" smtClean="0"/>
              <a:t> et examiné</a:t>
            </a:r>
            <a:r>
              <a:rPr lang="fr-FR" b="1" baseline="0" dirty="0" smtClean="0"/>
              <a:t> </a:t>
            </a:r>
            <a:r>
              <a:rPr lang="fr-FR" baseline="0" dirty="0" smtClean="0"/>
              <a:t>puis </a:t>
            </a:r>
            <a:r>
              <a:rPr lang="fr-FR" baseline="0" dirty="0" err="1" smtClean="0"/>
              <a:t>completer</a:t>
            </a:r>
            <a:r>
              <a:rPr lang="fr-FR" baseline="0" dirty="0" smtClean="0"/>
              <a:t> par les examens ultérieurs  </a:t>
            </a:r>
            <a:r>
              <a:rPr lang="fr-FR" b="1" dirty="0" smtClean="0"/>
              <a:t>si le malade n’en a pas à la visite de sélection</a:t>
            </a:r>
            <a:r>
              <a:rPr lang="fr-FR" dirty="0" smtClean="0"/>
              <a:t>.</a:t>
            </a:r>
          </a:p>
          <a:p>
            <a:endParaRPr lang="fr-FR" dirty="0"/>
          </a:p>
        </p:txBody>
      </p:sp>
      <p:sp>
        <p:nvSpPr>
          <p:cNvPr id="4" name="Espace réservé du numéro de diapositive 3"/>
          <p:cNvSpPr>
            <a:spLocks noGrp="1"/>
          </p:cNvSpPr>
          <p:nvPr>
            <p:ph type="sldNum" sz="quarter" idx="10"/>
          </p:nvPr>
        </p:nvSpPr>
        <p:spPr/>
        <p:txBody>
          <a:bodyPr/>
          <a:lstStyle/>
          <a:p>
            <a:fld id="{37719A89-AC5D-467A-8DE5-BCAE7AC008AA}" type="slidenum">
              <a:rPr lang="fr-FR" smtClean="0"/>
              <a:t>17</a:t>
            </a:fld>
            <a:endParaRPr lang="fr-FR"/>
          </a:p>
        </p:txBody>
      </p:sp>
    </p:spTree>
    <p:extLst>
      <p:ext uri="{BB962C8B-B14F-4D97-AF65-F5344CB8AC3E}">
        <p14:creationId xmlns:p14="http://schemas.microsoft.com/office/powerpoint/2010/main" val="2226438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qui comporte </a:t>
            </a:r>
            <a:r>
              <a:rPr lang="fr-FR" b="1" dirty="0" smtClean="0"/>
              <a:t>les données socio démographiques, les caractéristiques cliniques, biologiques et radiologiques. Et le volet </a:t>
            </a:r>
            <a:r>
              <a:rPr lang="fr-FR" b="1" dirty="0" err="1" smtClean="0"/>
              <a:t>therapeutique</a:t>
            </a:r>
            <a:endParaRPr lang="fr-FR" b="1" dirty="0" smtClean="0"/>
          </a:p>
          <a:p>
            <a:endParaRPr lang="fr-FR" dirty="0"/>
          </a:p>
        </p:txBody>
      </p:sp>
      <p:sp>
        <p:nvSpPr>
          <p:cNvPr id="4" name="Espace réservé du numéro de diapositive 3"/>
          <p:cNvSpPr>
            <a:spLocks noGrp="1"/>
          </p:cNvSpPr>
          <p:nvPr>
            <p:ph type="sldNum" sz="quarter" idx="10"/>
          </p:nvPr>
        </p:nvSpPr>
        <p:spPr/>
        <p:txBody>
          <a:bodyPr/>
          <a:lstStyle/>
          <a:p>
            <a:fld id="{37719A89-AC5D-467A-8DE5-BCAE7AC008AA}" type="slidenum">
              <a:rPr lang="fr-FR" smtClean="0"/>
              <a:t>18</a:t>
            </a:fld>
            <a:endParaRPr lang="fr-FR"/>
          </a:p>
        </p:txBody>
      </p:sp>
    </p:spTree>
    <p:extLst>
      <p:ext uri="{BB962C8B-B14F-4D97-AF65-F5344CB8AC3E}">
        <p14:creationId xmlns:p14="http://schemas.microsoft.com/office/powerpoint/2010/main" val="428928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Supprimer</a:t>
            </a:r>
            <a:endParaRPr lang="fr-FR" dirty="0"/>
          </a:p>
        </p:txBody>
      </p:sp>
      <p:sp>
        <p:nvSpPr>
          <p:cNvPr id="4" name="Espace réservé du numéro de diapositive 3"/>
          <p:cNvSpPr>
            <a:spLocks noGrp="1"/>
          </p:cNvSpPr>
          <p:nvPr>
            <p:ph type="sldNum" sz="quarter" idx="10"/>
          </p:nvPr>
        </p:nvSpPr>
        <p:spPr/>
        <p:txBody>
          <a:bodyPr/>
          <a:lstStyle/>
          <a:p>
            <a:fld id="{37719A89-AC5D-467A-8DE5-BCAE7AC008AA}" type="slidenum">
              <a:rPr lang="fr-FR" smtClean="0"/>
              <a:t>27</a:t>
            </a:fld>
            <a:endParaRPr lang="fr-FR"/>
          </a:p>
        </p:txBody>
      </p:sp>
    </p:spTree>
    <p:extLst>
      <p:ext uri="{BB962C8B-B14F-4D97-AF65-F5344CB8AC3E}">
        <p14:creationId xmlns:p14="http://schemas.microsoft.com/office/powerpoint/2010/main" val="760790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SUPPRIMER</a:t>
            </a:r>
            <a:endParaRPr lang="fr-FR" dirty="0"/>
          </a:p>
        </p:txBody>
      </p:sp>
      <p:sp>
        <p:nvSpPr>
          <p:cNvPr id="4" name="Espace réservé du numéro de diapositive 3"/>
          <p:cNvSpPr>
            <a:spLocks noGrp="1"/>
          </p:cNvSpPr>
          <p:nvPr>
            <p:ph type="sldNum" sz="quarter" idx="10"/>
          </p:nvPr>
        </p:nvSpPr>
        <p:spPr/>
        <p:txBody>
          <a:bodyPr/>
          <a:lstStyle/>
          <a:p>
            <a:fld id="{37719A89-AC5D-467A-8DE5-BCAE7AC008AA}" type="slidenum">
              <a:rPr lang="fr-FR" smtClean="0"/>
              <a:t>29</a:t>
            </a:fld>
            <a:endParaRPr lang="fr-FR"/>
          </a:p>
        </p:txBody>
      </p:sp>
    </p:spTree>
    <p:extLst>
      <p:ext uri="{BB962C8B-B14F-4D97-AF65-F5344CB8AC3E}">
        <p14:creationId xmlns:p14="http://schemas.microsoft.com/office/powerpoint/2010/main" val="2621358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t>Ce tableau illustre la</a:t>
            </a:r>
            <a:r>
              <a:rPr lang="fr-FR" b="1" baseline="0" dirty="0" smtClean="0"/>
              <a:t> moyenne </a:t>
            </a:r>
            <a:r>
              <a:rPr lang="fr-FR" b="1" dirty="0" smtClean="0"/>
              <a:t>des </a:t>
            </a:r>
            <a:r>
              <a:rPr lang="fr-FR" b="1" dirty="0" err="1" smtClean="0"/>
              <a:t>diffrents</a:t>
            </a:r>
            <a:r>
              <a:rPr lang="fr-FR" b="1" dirty="0" smtClean="0"/>
              <a:t> </a:t>
            </a:r>
            <a:r>
              <a:rPr lang="fr-FR" b="1" dirty="0" err="1" smtClean="0"/>
              <a:t>parametres</a:t>
            </a:r>
            <a:r>
              <a:rPr lang="fr-FR" b="1" baseline="0" dirty="0" smtClean="0"/>
              <a:t> d’</a:t>
            </a:r>
            <a:r>
              <a:rPr lang="fr-FR" b="1" baseline="0" dirty="0" err="1" smtClean="0"/>
              <a:t>evaluation</a:t>
            </a:r>
            <a:r>
              <a:rPr lang="fr-FR" b="1" baseline="0" dirty="0" smtClean="0"/>
              <a:t> clinique de la SA</a:t>
            </a:r>
            <a:endParaRPr lang="fr-FR" b="1" dirty="0" smtClean="0"/>
          </a:p>
          <a:p>
            <a:endParaRPr lang="fr-FR" dirty="0"/>
          </a:p>
        </p:txBody>
      </p:sp>
      <p:sp>
        <p:nvSpPr>
          <p:cNvPr id="4" name="Espace réservé du numéro de diapositive 3"/>
          <p:cNvSpPr>
            <a:spLocks noGrp="1"/>
          </p:cNvSpPr>
          <p:nvPr>
            <p:ph type="sldNum" sz="quarter" idx="10"/>
          </p:nvPr>
        </p:nvSpPr>
        <p:spPr/>
        <p:txBody>
          <a:bodyPr/>
          <a:lstStyle/>
          <a:p>
            <a:fld id="{37719A89-AC5D-467A-8DE5-BCAE7AC008AA}" type="slidenum">
              <a:rPr lang="fr-FR" smtClean="0"/>
              <a:t>31</a:t>
            </a:fld>
            <a:endParaRPr lang="fr-FR"/>
          </a:p>
        </p:txBody>
      </p:sp>
    </p:spTree>
    <p:extLst>
      <p:ext uri="{BB962C8B-B14F-4D97-AF65-F5344CB8AC3E}">
        <p14:creationId xmlns:p14="http://schemas.microsoft.com/office/powerpoint/2010/main" val="4231249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Réalisé chez 151 patients</a:t>
            </a:r>
            <a:endParaRPr lang="fr-FR" dirty="0"/>
          </a:p>
        </p:txBody>
      </p:sp>
      <p:sp>
        <p:nvSpPr>
          <p:cNvPr id="4" name="Espace réservé du numéro de diapositive 3"/>
          <p:cNvSpPr>
            <a:spLocks noGrp="1"/>
          </p:cNvSpPr>
          <p:nvPr>
            <p:ph type="sldNum" sz="quarter" idx="10"/>
          </p:nvPr>
        </p:nvSpPr>
        <p:spPr/>
        <p:txBody>
          <a:bodyPr/>
          <a:lstStyle/>
          <a:p>
            <a:fld id="{37719A89-AC5D-467A-8DE5-BCAE7AC008AA}" type="slidenum">
              <a:rPr lang="fr-FR" smtClean="0"/>
              <a:t>32</a:t>
            </a:fld>
            <a:endParaRPr lang="fr-FR"/>
          </a:p>
        </p:txBody>
      </p:sp>
    </p:spTree>
    <p:extLst>
      <p:ext uri="{BB962C8B-B14F-4D97-AF65-F5344CB8AC3E}">
        <p14:creationId xmlns:p14="http://schemas.microsoft.com/office/powerpoint/2010/main" val="1919379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u="none" dirty="0" smtClean="0"/>
              <a:t>nous avons pu avoir</a:t>
            </a:r>
            <a:r>
              <a:rPr lang="fr-FR" b="1" u="none" baseline="0" dirty="0" smtClean="0"/>
              <a:t> un effectif important et </a:t>
            </a:r>
            <a:r>
              <a:rPr lang="fr-FR" b="1" u="none" baseline="0" dirty="0" err="1" smtClean="0"/>
              <a:t>depasser</a:t>
            </a:r>
            <a:r>
              <a:rPr lang="fr-FR" b="1" u="none" baseline="0" dirty="0" smtClean="0"/>
              <a:t> largement la taille </a:t>
            </a:r>
            <a:r>
              <a:rPr lang="fr-FR" b="1" u="none" baseline="0" dirty="0" err="1" smtClean="0"/>
              <a:t>echantillonale</a:t>
            </a:r>
            <a:r>
              <a:rPr lang="fr-FR" b="1" u="none" baseline="0" dirty="0" smtClean="0"/>
              <a:t> qui était fixé à 156, </a:t>
            </a:r>
            <a:r>
              <a:rPr lang="fr-FR" b="1" dirty="0" smtClean="0"/>
              <a:t>Les ACL qui </a:t>
            </a:r>
            <a:r>
              <a:rPr lang="fr-FR" b="1" u="sng" dirty="0" smtClean="0"/>
              <a:t>comptent plus de 72% de la population de Tlemcen</a:t>
            </a:r>
          </a:p>
          <a:p>
            <a:endParaRPr lang="fr-FR" dirty="0"/>
          </a:p>
        </p:txBody>
      </p:sp>
      <p:sp>
        <p:nvSpPr>
          <p:cNvPr id="4" name="Espace réservé du numéro de diapositive 3"/>
          <p:cNvSpPr>
            <a:spLocks noGrp="1"/>
          </p:cNvSpPr>
          <p:nvPr>
            <p:ph type="sldNum" sz="quarter" idx="10"/>
          </p:nvPr>
        </p:nvSpPr>
        <p:spPr/>
        <p:txBody>
          <a:bodyPr/>
          <a:lstStyle/>
          <a:p>
            <a:fld id="{37719A89-AC5D-467A-8DE5-BCAE7AC008AA}" type="slidenum">
              <a:rPr lang="fr-FR" smtClean="0"/>
              <a:t>34</a:t>
            </a:fld>
            <a:endParaRPr lang="fr-FR"/>
          </a:p>
        </p:txBody>
      </p:sp>
    </p:spTree>
    <p:extLst>
      <p:ext uri="{BB962C8B-B14F-4D97-AF65-F5344CB8AC3E}">
        <p14:creationId xmlns:p14="http://schemas.microsoft.com/office/powerpoint/2010/main" val="3612145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Ceci démontre que la relation entre la </a:t>
            </a:r>
            <a:r>
              <a:rPr lang="fr-FR" sz="1200" b="1" kern="1200" dirty="0" err="1" smtClean="0">
                <a:solidFill>
                  <a:schemeClr val="tx1"/>
                </a:solidFill>
                <a:effectLst/>
                <a:latin typeface="+mn-lt"/>
                <a:ea typeface="+mn-ea"/>
                <a:cs typeface="+mn-cs"/>
              </a:rPr>
              <a:t>coxite</a:t>
            </a:r>
            <a:r>
              <a:rPr lang="fr-FR" sz="1200" b="1" kern="1200" dirty="0" smtClean="0">
                <a:solidFill>
                  <a:schemeClr val="tx1"/>
                </a:solidFill>
                <a:effectLst/>
                <a:latin typeface="+mn-lt"/>
                <a:ea typeface="+mn-ea"/>
                <a:cs typeface="+mn-cs"/>
              </a:rPr>
              <a:t> et l HLAB27 ne semble pas très importante en effet sa prévalence ne suit pas celle de l’HLAB27 qui présente un gradient décroissant nord sud, Et souligne l’implication d’autres facteurs génétiques et environnementaux </a:t>
            </a:r>
            <a:endParaRPr lang="fr-FR" b="1" dirty="0" smtClean="0"/>
          </a:p>
          <a:p>
            <a:endParaRPr lang="fr-FR" dirty="0"/>
          </a:p>
        </p:txBody>
      </p:sp>
      <p:sp>
        <p:nvSpPr>
          <p:cNvPr id="4" name="Espace réservé du numéro de diapositive 3"/>
          <p:cNvSpPr>
            <a:spLocks noGrp="1"/>
          </p:cNvSpPr>
          <p:nvPr>
            <p:ph type="sldNum" sz="quarter" idx="10"/>
          </p:nvPr>
        </p:nvSpPr>
        <p:spPr/>
        <p:txBody>
          <a:bodyPr/>
          <a:lstStyle/>
          <a:p>
            <a:fld id="{37719A89-AC5D-467A-8DE5-BCAE7AC008AA}" type="slidenum">
              <a:rPr lang="fr-FR" smtClean="0"/>
              <a:t>36</a:t>
            </a:fld>
            <a:endParaRPr lang="fr-FR"/>
          </a:p>
        </p:txBody>
      </p:sp>
    </p:spTree>
    <p:extLst>
      <p:ext uri="{BB962C8B-B14F-4D97-AF65-F5344CB8AC3E}">
        <p14:creationId xmlns:p14="http://schemas.microsoft.com/office/powerpoint/2010/main" val="2775114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Ceci démontre que la relation entre la </a:t>
            </a:r>
            <a:r>
              <a:rPr lang="fr-FR" sz="1200" b="1" kern="1200" dirty="0" err="1" smtClean="0">
                <a:solidFill>
                  <a:schemeClr val="tx1"/>
                </a:solidFill>
                <a:effectLst/>
                <a:latin typeface="+mn-lt"/>
                <a:ea typeface="+mn-ea"/>
                <a:cs typeface="+mn-cs"/>
              </a:rPr>
              <a:t>coxite</a:t>
            </a:r>
            <a:r>
              <a:rPr lang="fr-FR" sz="1200" b="1" kern="1200" dirty="0" smtClean="0">
                <a:solidFill>
                  <a:schemeClr val="tx1"/>
                </a:solidFill>
                <a:effectLst/>
                <a:latin typeface="+mn-lt"/>
                <a:ea typeface="+mn-ea"/>
                <a:cs typeface="+mn-cs"/>
              </a:rPr>
              <a:t> et l HLAB27 ne semble pas très importante en effet sa prévalence ne suit pas celle de l’HLAB27 qui présente un gradient décroissant nord sud, Et souligne l’implication d’autres facteurs génétiques et environnementaux </a:t>
            </a:r>
            <a:endParaRPr lang="fr-FR" b="1" dirty="0" smtClean="0"/>
          </a:p>
          <a:p>
            <a:endParaRPr lang="fr-FR" dirty="0"/>
          </a:p>
        </p:txBody>
      </p:sp>
      <p:sp>
        <p:nvSpPr>
          <p:cNvPr id="4" name="Espace réservé du numéro de diapositive 3"/>
          <p:cNvSpPr>
            <a:spLocks noGrp="1"/>
          </p:cNvSpPr>
          <p:nvPr>
            <p:ph type="sldNum" sz="quarter" idx="10"/>
          </p:nvPr>
        </p:nvSpPr>
        <p:spPr/>
        <p:txBody>
          <a:bodyPr/>
          <a:lstStyle/>
          <a:p>
            <a:fld id="{37719A89-AC5D-467A-8DE5-BCAE7AC008AA}" type="slidenum">
              <a:rPr lang="fr-FR" smtClean="0"/>
              <a:t>37</a:t>
            </a:fld>
            <a:endParaRPr lang="fr-FR"/>
          </a:p>
        </p:txBody>
      </p:sp>
    </p:spTree>
    <p:extLst>
      <p:ext uri="{BB962C8B-B14F-4D97-AF65-F5344CB8AC3E}">
        <p14:creationId xmlns:p14="http://schemas.microsoft.com/office/powerpoint/2010/main" val="4023374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Supprimer</a:t>
            </a:r>
            <a:endParaRPr lang="fr-FR" dirty="0"/>
          </a:p>
        </p:txBody>
      </p:sp>
      <p:sp>
        <p:nvSpPr>
          <p:cNvPr id="4" name="Espace réservé du numéro de diapositive 3"/>
          <p:cNvSpPr>
            <a:spLocks noGrp="1"/>
          </p:cNvSpPr>
          <p:nvPr>
            <p:ph type="sldNum" sz="quarter" idx="10"/>
          </p:nvPr>
        </p:nvSpPr>
        <p:spPr/>
        <p:txBody>
          <a:bodyPr/>
          <a:lstStyle/>
          <a:p>
            <a:fld id="{37719A89-AC5D-467A-8DE5-BCAE7AC008AA}" type="slidenum">
              <a:rPr lang="fr-FR" smtClean="0"/>
              <a:t>38</a:t>
            </a:fld>
            <a:endParaRPr lang="fr-FR"/>
          </a:p>
        </p:txBody>
      </p:sp>
    </p:spTree>
    <p:extLst>
      <p:ext uri="{BB962C8B-B14F-4D97-AF65-F5344CB8AC3E}">
        <p14:creationId xmlns:p14="http://schemas.microsoft.com/office/powerpoint/2010/main" val="1413226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La prévalence </a:t>
            </a:r>
            <a:r>
              <a:rPr lang="fr-FR" sz="1200" dirty="0" smtClean="0"/>
              <a:t>varie selon la répartition géographique, </a:t>
            </a:r>
            <a:r>
              <a:rPr lang="fr-FR" dirty="0" smtClean="0"/>
              <a:t>Comme ça été </a:t>
            </a:r>
            <a:r>
              <a:rPr lang="fr-FR" dirty="0" err="1" smtClean="0"/>
              <a:t>demontré</a:t>
            </a:r>
            <a:r>
              <a:rPr lang="fr-FR" dirty="0" smtClean="0"/>
              <a:t> dans l’</a:t>
            </a:r>
            <a:r>
              <a:rPr lang="fr-FR" dirty="0" err="1" smtClean="0"/>
              <a:t>etude</a:t>
            </a:r>
            <a:r>
              <a:rPr lang="fr-FR" dirty="0" smtClean="0"/>
              <a:t> multicentrique de Lopez Medina et al </a:t>
            </a:r>
            <a:r>
              <a:rPr lang="fr-FR" sz="1200" b="1" u="sng" dirty="0" smtClean="0"/>
              <a:t>ce qui est en orange </a:t>
            </a:r>
            <a:r>
              <a:rPr lang="fr-FR" sz="1200" dirty="0" smtClean="0"/>
              <a:t>plus fréquente en </a:t>
            </a:r>
            <a:r>
              <a:rPr lang="fr-FR" sz="1200" b="1" dirty="0" smtClean="0"/>
              <a:t>Asie, Amérique latine, Moyen orient et Afrique du nord </a:t>
            </a:r>
            <a:r>
              <a:rPr lang="fr-FR" sz="1200" dirty="0" smtClean="0"/>
              <a:t>(57,4%, 49,1%, 30,3%) respectivement et moins fréquente en Europe et Amérique du nord (17,5%)</a:t>
            </a:r>
            <a:endParaRPr lang="fr-FR" sz="1200" b="1" dirty="0" smtClean="0"/>
          </a:p>
          <a:p>
            <a:endParaRPr lang="fr-FR" dirty="0"/>
          </a:p>
        </p:txBody>
      </p:sp>
      <p:sp>
        <p:nvSpPr>
          <p:cNvPr id="4" name="Espace réservé du numéro de diapositive 3"/>
          <p:cNvSpPr>
            <a:spLocks noGrp="1"/>
          </p:cNvSpPr>
          <p:nvPr>
            <p:ph type="sldNum" sz="quarter" idx="10"/>
          </p:nvPr>
        </p:nvSpPr>
        <p:spPr/>
        <p:txBody>
          <a:bodyPr/>
          <a:lstStyle/>
          <a:p>
            <a:fld id="{37719A89-AC5D-467A-8DE5-BCAE7AC008AA}" type="slidenum">
              <a:rPr lang="fr-FR" smtClean="0"/>
              <a:t>4</a:t>
            </a:fld>
            <a:endParaRPr lang="fr-FR"/>
          </a:p>
        </p:txBody>
      </p:sp>
    </p:spTree>
    <p:extLst>
      <p:ext uri="{BB962C8B-B14F-4D97-AF65-F5344CB8AC3E}">
        <p14:creationId xmlns:p14="http://schemas.microsoft.com/office/powerpoint/2010/main" val="3154023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70000"/>
              </a:lnSpc>
            </a:pPr>
            <a:r>
              <a:rPr lang="fr-FR" b="1" dirty="0" smtClean="0"/>
              <a:t>Inaugurale</a:t>
            </a:r>
            <a:r>
              <a:rPr lang="fr-FR" dirty="0" smtClean="0"/>
              <a:t> chez 22 patients soit </a:t>
            </a:r>
            <a:r>
              <a:rPr lang="fr-FR" b="1" dirty="0" smtClean="0"/>
              <a:t>26,8 %</a:t>
            </a:r>
            <a:endParaRPr lang="fr-FR" b="1" u="sng" dirty="0" smtClean="0"/>
          </a:p>
          <a:p>
            <a:pPr>
              <a:lnSpc>
                <a:spcPct val="70000"/>
              </a:lnSpc>
            </a:pPr>
            <a:r>
              <a:rPr lang="fr-FR" b="1" dirty="0" smtClean="0"/>
              <a:t>Délai moyen: </a:t>
            </a:r>
            <a:r>
              <a:rPr lang="fr-FR" b="1" dirty="0" smtClean="0">
                <a:solidFill>
                  <a:srgbClr val="FF0000"/>
                </a:solidFill>
              </a:rPr>
              <a:t>6,07±6,31 ans</a:t>
            </a:r>
            <a:r>
              <a:rPr lang="fr-FR" dirty="0" smtClean="0"/>
              <a:t>, </a:t>
            </a:r>
            <a:r>
              <a:rPr lang="fr-FR" b="1" dirty="0" smtClean="0"/>
              <a:t>médiane</a:t>
            </a:r>
            <a:r>
              <a:rPr lang="fr-FR" dirty="0" smtClean="0"/>
              <a:t> : </a:t>
            </a:r>
            <a:r>
              <a:rPr lang="fr-FR" b="1" dirty="0" smtClean="0">
                <a:solidFill>
                  <a:srgbClr val="FF0000"/>
                </a:solidFill>
              </a:rPr>
              <a:t>5 ans</a:t>
            </a:r>
          </a:p>
          <a:p>
            <a:endParaRPr lang="fr-FR" dirty="0"/>
          </a:p>
        </p:txBody>
      </p:sp>
      <p:sp>
        <p:nvSpPr>
          <p:cNvPr id="4" name="Espace réservé du numéro de diapositive 3"/>
          <p:cNvSpPr>
            <a:spLocks noGrp="1"/>
          </p:cNvSpPr>
          <p:nvPr>
            <p:ph type="sldNum" sz="quarter" idx="10"/>
          </p:nvPr>
        </p:nvSpPr>
        <p:spPr/>
        <p:txBody>
          <a:bodyPr/>
          <a:lstStyle/>
          <a:p>
            <a:fld id="{37719A89-AC5D-467A-8DE5-BCAE7AC008AA}" type="slidenum">
              <a:rPr lang="fr-FR" smtClean="0"/>
              <a:t>39</a:t>
            </a:fld>
            <a:endParaRPr lang="fr-FR"/>
          </a:p>
        </p:txBody>
      </p:sp>
    </p:spTree>
    <p:extLst>
      <p:ext uri="{BB962C8B-B14F-4D97-AF65-F5344CB8AC3E}">
        <p14:creationId xmlns:p14="http://schemas.microsoft.com/office/powerpoint/2010/main" val="1606965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70000"/>
              </a:lnSpc>
            </a:pPr>
            <a:r>
              <a:rPr lang="fr-FR" b="1" dirty="0" smtClean="0"/>
              <a:t>Inaugurale</a:t>
            </a:r>
            <a:r>
              <a:rPr lang="fr-FR" dirty="0" smtClean="0"/>
              <a:t> chez 22 patients soit </a:t>
            </a:r>
            <a:r>
              <a:rPr lang="fr-FR" b="1" dirty="0" smtClean="0"/>
              <a:t>27 %</a:t>
            </a:r>
            <a:endParaRPr lang="fr-FR" b="1" u="sng" dirty="0" smtClean="0"/>
          </a:p>
          <a:p>
            <a:pPr>
              <a:lnSpc>
                <a:spcPct val="70000"/>
              </a:lnSpc>
            </a:pPr>
            <a:r>
              <a:rPr lang="fr-FR" b="1" dirty="0" smtClean="0"/>
              <a:t>Délai moyen: </a:t>
            </a:r>
            <a:r>
              <a:rPr lang="fr-FR" b="1" dirty="0" smtClean="0">
                <a:solidFill>
                  <a:srgbClr val="FF0000"/>
                </a:solidFill>
              </a:rPr>
              <a:t>6,07±6,31 ans</a:t>
            </a:r>
            <a:r>
              <a:rPr lang="fr-FR" dirty="0" smtClean="0"/>
              <a:t>, </a:t>
            </a:r>
            <a:r>
              <a:rPr lang="fr-FR" b="1" dirty="0" smtClean="0"/>
              <a:t>médiane</a:t>
            </a:r>
            <a:r>
              <a:rPr lang="fr-FR" dirty="0" smtClean="0"/>
              <a:t> : </a:t>
            </a:r>
            <a:r>
              <a:rPr lang="fr-FR" b="1" dirty="0" smtClean="0">
                <a:solidFill>
                  <a:srgbClr val="FF0000"/>
                </a:solidFill>
              </a:rPr>
              <a:t>5 ans</a:t>
            </a:r>
          </a:p>
          <a:p>
            <a:endParaRPr lang="fr-FR" dirty="0"/>
          </a:p>
        </p:txBody>
      </p:sp>
      <p:sp>
        <p:nvSpPr>
          <p:cNvPr id="4" name="Espace réservé du numéro de diapositive 3"/>
          <p:cNvSpPr>
            <a:spLocks noGrp="1"/>
          </p:cNvSpPr>
          <p:nvPr>
            <p:ph type="sldNum" sz="quarter" idx="10"/>
          </p:nvPr>
        </p:nvSpPr>
        <p:spPr/>
        <p:txBody>
          <a:bodyPr/>
          <a:lstStyle/>
          <a:p>
            <a:fld id="{37719A89-AC5D-467A-8DE5-BCAE7AC008AA}" type="slidenum">
              <a:rPr lang="fr-FR" smtClean="0"/>
              <a:t>40</a:t>
            </a:fld>
            <a:endParaRPr lang="fr-FR"/>
          </a:p>
        </p:txBody>
      </p:sp>
    </p:spTree>
    <p:extLst>
      <p:ext uri="{BB962C8B-B14F-4D97-AF65-F5344CB8AC3E}">
        <p14:creationId xmlns:p14="http://schemas.microsoft.com/office/powerpoint/2010/main" val="3362209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Supprimer</a:t>
            </a:r>
            <a:endParaRPr lang="fr-FR" dirty="0"/>
          </a:p>
        </p:txBody>
      </p:sp>
      <p:sp>
        <p:nvSpPr>
          <p:cNvPr id="4" name="Espace réservé du numéro de diapositive 3"/>
          <p:cNvSpPr>
            <a:spLocks noGrp="1"/>
          </p:cNvSpPr>
          <p:nvPr>
            <p:ph type="sldNum" sz="quarter" idx="10"/>
          </p:nvPr>
        </p:nvSpPr>
        <p:spPr/>
        <p:txBody>
          <a:bodyPr/>
          <a:lstStyle/>
          <a:p>
            <a:fld id="{37719A89-AC5D-467A-8DE5-BCAE7AC008AA}" type="slidenum">
              <a:rPr lang="fr-FR" smtClean="0"/>
              <a:t>41</a:t>
            </a:fld>
            <a:endParaRPr lang="fr-FR"/>
          </a:p>
        </p:txBody>
      </p:sp>
    </p:spTree>
    <p:extLst>
      <p:ext uri="{BB962C8B-B14F-4D97-AF65-F5344CB8AC3E}">
        <p14:creationId xmlns:p14="http://schemas.microsoft.com/office/powerpoint/2010/main" val="3051468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Supprimer</a:t>
            </a:r>
            <a:endParaRPr lang="fr-FR" dirty="0"/>
          </a:p>
        </p:txBody>
      </p:sp>
      <p:sp>
        <p:nvSpPr>
          <p:cNvPr id="4" name="Espace réservé du numéro de diapositive 3"/>
          <p:cNvSpPr>
            <a:spLocks noGrp="1"/>
          </p:cNvSpPr>
          <p:nvPr>
            <p:ph type="sldNum" sz="quarter" idx="10"/>
          </p:nvPr>
        </p:nvSpPr>
        <p:spPr/>
        <p:txBody>
          <a:bodyPr/>
          <a:lstStyle/>
          <a:p>
            <a:fld id="{37719A89-AC5D-467A-8DE5-BCAE7AC008AA}" type="slidenum">
              <a:rPr lang="fr-FR" smtClean="0"/>
              <a:t>42</a:t>
            </a:fld>
            <a:endParaRPr lang="fr-FR"/>
          </a:p>
        </p:txBody>
      </p:sp>
    </p:spTree>
    <p:extLst>
      <p:ext uri="{BB962C8B-B14F-4D97-AF65-F5344CB8AC3E}">
        <p14:creationId xmlns:p14="http://schemas.microsoft.com/office/powerpoint/2010/main" val="22904237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Supprimer</a:t>
            </a:r>
            <a:endParaRPr lang="fr-FR" dirty="0"/>
          </a:p>
        </p:txBody>
      </p:sp>
      <p:sp>
        <p:nvSpPr>
          <p:cNvPr id="4" name="Espace réservé du numéro de diapositive 3"/>
          <p:cNvSpPr>
            <a:spLocks noGrp="1"/>
          </p:cNvSpPr>
          <p:nvPr>
            <p:ph type="sldNum" sz="quarter" idx="10"/>
          </p:nvPr>
        </p:nvSpPr>
        <p:spPr/>
        <p:txBody>
          <a:bodyPr/>
          <a:lstStyle/>
          <a:p>
            <a:fld id="{37719A89-AC5D-467A-8DE5-BCAE7AC008AA}" type="slidenum">
              <a:rPr lang="fr-FR" smtClean="0"/>
              <a:t>43</a:t>
            </a:fld>
            <a:endParaRPr lang="fr-FR"/>
          </a:p>
        </p:txBody>
      </p:sp>
    </p:spTree>
    <p:extLst>
      <p:ext uri="{BB962C8B-B14F-4D97-AF65-F5344CB8AC3E}">
        <p14:creationId xmlns:p14="http://schemas.microsoft.com/office/powerpoint/2010/main" val="2538592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baseline="0" dirty="0" smtClean="0"/>
              <a:t>cependant le stade 4 était </a:t>
            </a:r>
            <a:r>
              <a:rPr lang="fr-FR" b="1" baseline="0" dirty="0" err="1" smtClean="0"/>
              <a:t>predominant</a:t>
            </a:r>
            <a:r>
              <a:rPr lang="fr-FR" b="1" baseline="0" dirty="0" smtClean="0"/>
              <a:t> dans notre </a:t>
            </a:r>
            <a:r>
              <a:rPr lang="fr-FR" b="1" baseline="0" dirty="0" err="1" smtClean="0"/>
              <a:t>serie</a:t>
            </a:r>
            <a:r>
              <a:rPr lang="fr-FR" b="1" baseline="0" dirty="0" smtClean="0"/>
              <a:t> comparés aux autres tandis que le stade 1 </a:t>
            </a:r>
            <a:r>
              <a:rPr lang="fr-FR" b="1" baseline="0" dirty="0" err="1" smtClean="0"/>
              <a:t>debutant</a:t>
            </a:r>
            <a:r>
              <a:rPr lang="fr-FR" b="1" baseline="0" dirty="0" smtClean="0"/>
              <a:t> était retrouvé chez 9,7% des cas seulement ceci s’explique par le retard diagnostic et de prise en charge des </a:t>
            </a:r>
            <a:r>
              <a:rPr lang="fr-FR" b="1" baseline="0" dirty="0" err="1" smtClean="0"/>
              <a:t>coxites</a:t>
            </a:r>
            <a:r>
              <a:rPr lang="fr-FR" b="1" baseline="0" dirty="0" smtClean="0"/>
              <a:t> à Tlemcen et la </a:t>
            </a:r>
            <a:r>
              <a:rPr lang="fr-FR" b="1" baseline="0" dirty="0" err="1" smtClean="0"/>
              <a:t>severité</a:t>
            </a:r>
            <a:r>
              <a:rPr lang="fr-FR" b="1" baseline="0" dirty="0" smtClean="0"/>
              <a:t> radiologique à Tlemcen</a:t>
            </a:r>
            <a:endParaRPr lang="fr-FR" b="1" dirty="0" smtClean="0"/>
          </a:p>
          <a:p>
            <a:endParaRPr lang="fr-FR" dirty="0"/>
          </a:p>
        </p:txBody>
      </p:sp>
      <p:sp>
        <p:nvSpPr>
          <p:cNvPr id="4" name="Espace réservé du numéro de diapositive 3"/>
          <p:cNvSpPr>
            <a:spLocks noGrp="1"/>
          </p:cNvSpPr>
          <p:nvPr>
            <p:ph type="sldNum" sz="quarter" idx="10"/>
          </p:nvPr>
        </p:nvSpPr>
        <p:spPr/>
        <p:txBody>
          <a:bodyPr/>
          <a:lstStyle/>
          <a:p>
            <a:fld id="{37719A89-AC5D-467A-8DE5-BCAE7AC008AA}" type="slidenum">
              <a:rPr lang="fr-FR" smtClean="0"/>
              <a:t>47</a:t>
            </a:fld>
            <a:endParaRPr lang="fr-FR"/>
          </a:p>
        </p:txBody>
      </p:sp>
    </p:spTree>
    <p:extLst>
      <p:ext uri="{BB962C8B-B14F-4D97-AF65-F5344CB8AC3E}">
        <p14:creationId xmlns:p14="http://schemas.microsoft.com/office/powerpoint/2010/main" val="4002811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Pour </a:t>
            </a:r>
            <a:r>
              <a:rPr lang="fr-FR" b="1" dirty="0" err="1" smtClean="0"/>
              <a:t>etudier</a:t>
            </a:r>
            <a:r>
              <a:rPr lang="fr-FR" b="1" dirty="0" smtClean="0"/>
              <a:t> la particularité clinique </a:t>
            </a:r>
            <a:r>
              <a:rPr lang="fr-FR" dirty="0" smtClean="0"/>
              <a:t>de cette sous population, nous avons </a:t>
            </a:r>
            <a:r>
              <a:rPr lang="fr-FR" dirty="0" err="1" smtClean="0"/>
              <a:t>sinder</a:t>
            </a:r>
            <a:r>
              <a:rPr lang="fr-FR" dirty="0" smtClean="0"/>
              <a:t> notre population d’</a:t>
            </a:r>
            <a:r>
              <a:rPr lang="fr-FR" dirty="0" err="1" smtClean="0"/>
              <a:t>etude</a:t>
            </a:r>
            <a:r>
              <a:rPr lang="fr-FR" dirty="0" smtClean="0"/>
              <a:t> en deux groupe avec et sans </a:t>
            </a:r>
            <a:r>
              <a:rPr lang="fr-FR" dirty="0" err="1" smtClean="0"/>
              <a:t>coxite</a:t>
            </a:r>
            <a:endParaRPr lang="fr-FR" dirty="0"/>
          </a:p>
        </p:txBody>
      </p:sp>
      <p:sp>
        <p:nvSpPr>
          <p:cNvPr id="4" name="Espace réservé du numéro de diapositive 3"/>
          <p:cNvSpPr>
            <a:spLocks noGrp="1"/>
          </p:cNvSpPr>
          <p:nvPr>
            <p:ph type="sldNum" sz="quarter" idx="10"/>
          </p:nvPr>
        </p:nvSpPr>
        <p:spPr/>
        <p:txBody>
          <a:bodyPr/>
          <a:lstStyle/>
          <a:p>
            <a:fld id="{37719A89-AC5D-467A-8DE5-BCAE7AC008AA}" type="slidenum">
              <a:rPr lang="fr-FR" smtClean="0"/>
              <a:t>48</a:t>
            </a:fld>
            <a:endParaRPr lang="fr-FR"/>
          </a:p>
        </p:txBody>
      </p:sp>
    </p:spTree>
    <p:extLst>
      <p:ext uri="{BB962C8B-B14F-4D97-AF65-F5344CB8AC3E}">
        <p14:creationId xmlns:p14="http://schemas.microsoft.com/office/powerpoint/2010/main" val="31814337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Les variables</a:t>
            </a:r>
            <a:r>
              <a:rPr lang="fr-FR" baseline="0" dirty="0" smtClean="0"/>
              <a:t> qui etaient significativement associées aux coxites sont : les citer seulement</a:t>
            </a:r>
            <a:endParaRPr lang="fr-FR" dirty="0"/>
          </a:p>
        </p:txBody>
      </p:sp>
      <p:sp>
        <p:nvSpPr>
          <p:cNvPr id="4" name="Espace réservé du numéro de diapositive 3"/>
          <p:cNvSpPr>
            <a:spLocks noGrp="1"/>
          </p:cNvSpPr>
          <p:nvPr>
            <p:ph type="sldNum" sz="quarter" idx="10"/>
          </p:nvPr>
        </p:nvSpPr>
        <p:spPr/>
        <p:txBody>
          <a:bodyPr/>
          <a:lstStyle/>
          <a:p>
            <a:fld id="{B7B97367-251B-43F0-8941-B80B74BE83E3}" type="slidenum">
              <a:rPr lang="fr-FR" smtClean="0"/>
              <a:t>49</a:t>
            </a:fld>
            <a:endParaRPr lang="fr-FR" dirty="0"/>
          </a:p>
        </p:txBody>
      </p:sp>
    </p:spTree>
    <p:extLst>
      <p:ext uri="{BB962C8B-B14F-4D97-AF65-F5344CB8AC3E}">
        <p14:creationId xmlns:p14="http://schemas.microsoft.com/office/powerpoint/2010/main" val="16547491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Les variables</a:t>
            </a:r>
            <a:r>
              <a:rPr lang="fr-FR" baseline="0" dirty="0" smtClean="0"/>
              <a:t> qui etaient significativement associées aux coxites sont : les citer seulement</a:t>
            </a:r>
            <a:endParaRPr lang="fr-FR" dirty="0"/>
          </a:p>
        </p:txBody>
      </p:sp>
      <p:sp>
        <p:nvSpPr>
          <p:cNvPr id="4" name="Espace réservé du numéro de diapositive 3"/>
          <p:cNvSpPr>
            <a:spLocks noGrp="1"/>
          </p:cNvSpPr>
          <p:nvPr>
            <p:ph type="sldNum" sz="quarter" idx="10"/>
          </p:nvPr>
        </p:nvSpPr>
        <p:spPr/>
        <p:txBody>
          <a:bodyPr/>
          <a:lstStyle/>
          <a:p>
            <a:fld id="{B7B97367-251B-43F0-8941-B80B74BE83E3}" type="slidenum">
              <a:rPr lang="fr-FR" smtClean="0"/>
              <a:t>50</a:t>
            </a:fld>
            <a:endParaRPr lang="fr-FR" dirty="0"/>
          </a:p>
        </p:txBody>
      </p:sp>
    </p:spTree>
    <p:extLst>
      <p:ext uri="{BB962C8B-B14F-4D97-AF65-F5344CB8AC3E}">
        <p14:creationId xmlns:p14="http://schemas.microsoft.com/office/powerpoint/2010/main" val="5413412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Pas</a:t>
            </a:r>
            <a:r>
              <a:rPr lang="fr-FR" baseline="0" dirty="0" smtClean="0"/>
              <a:t> de lien avec les signes </a:t>
            </a:r>
            <a:r>
              <a:rPr lang="fr-FR" baseline="0" dirty="0" err="1" smtClean="0"/>
              <a:t>revelateurs</a:t>
            </a:r>
            <a:r>
              <a:rPr lang="fr-FR" baseline="0" dirty="0" smtClean="0"/>
              <a:t>, mais à l’inclusion l’</a:t>
            </a:r>
            <a:r>
              <a:rPr lang="fr-FR" baseline="0" dirty="0" err="1" smtClean="0"/>
              <a:t>ateinte</a:t>
            </a:r>
            <a:r>
              <a:rPr lang="fr-FR" baseline="0" dirty="0" smtClean="0"/>
              <a:t> cervico dorsale est significativement plus </a:t>
            </a:r>
            <a:r>
              <a:rPr lang="fr-FR" baseline="0" dirty="0" err="1" smtClean="0"/>
              <a:t>frequente</a:t>
            </a:r>
            <a:r>
              <a:rPr lang="fr-FR" baseline="0" dirty="0" smtClean="0"/>
              <a:t> chez les coxites qui s’explique par la longue durée d’</a:t>
            </a:r>
            <a:r>
              <a:rPr lang="fr-FR" baseline="0" dirty="0" err="1" smtClean="0"/>
              <a:t>evolution</a:t>
            </a:r>
            <a:r>
              <a:rPr lang="fr-FR" baseline="0" dirty="0" smtClean="0"/>
              <a:t> et la progression rapide de la maladie comme ça été </a:t>
            </a:r>
            <a:r>
              <a:rPr lang="fr-FR" baseline="0" dirty="0" err="1" smtClean="0"/>
              <a:t>demontré</a:t>
            </a:r>
            <a:r>
              <a:rPr lang="fr-FR" baseline="0" dirty="0" smtClean="0"/>
              <a:t> dans </a:t>
            </a:r>
            <a:r>
              <a:rPr lang="fr-FR" b="1" dirty="0" smtClean="0">
                <a:solidFill>
                  <a:schemeClr val="tx1"/>
                </a:solidFill>
              </a:rPr>
              <a:t>La cohorte Américaine de Jennifer H. </a:t>
            </a:r>
            <a:r>
              <a:rPr lang="fr-FR" b="1" dirty="0" err="1" smtClean="0">
                <a:solidFill>
                  <a:schemeClr val="tx1"/>
                </a:solidFill>
              </a:rPr>
              <a:t>Jang</a:t>
            </a:r>
            <a:r>
              <a:rPr lang="fr-FR" b="1" dirty="0" smtClean="0">
                <a:solidFill>
                  <a:schemeClr val="tx1"/>
                </a:solidFill>
              </a:rPr>
              <a:t> et al et la</a:t>
            </a:r>
            <a:r>
              <a:rPr lang="fr-FR" b="1" baseline="0" dirty="0" smtClean="0">
                <a:solidFill>
                  <a:schemeClr val="tx1"/>
                </a:solidFill>
              </a:rPr>
              <a:t> cohorte Anglaise de Sinead Brophy </a:t>
            </a:r>
            <a:r>
              <a:rPr lang="fr-FR" sz="1200" b="1" kern="1200" dirty="0" smtClean="0">
                <a:solidFill>
                  <a:schemeClr val="tx1"/>
                </a:solidFill>
                <a:effectLst/>
                <a:latin typeface="+mn-lt"/>
                <a:ea typeface="+mn-ea"/>
                <a:cs typeface="+mn-cs"/>
              </a:rPr>
              <a:t>qui a retrouvé que la hanche peut prédire un résultat plus grave pour la colonne cervicale</a:t>
            </a:r>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car elle représente un facteur prédictif d’une maladie précoce c’est-à-dire un changement radiologique rachidien durant les dix premières années et une vitesse de progression structurale rapide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Les </a:t>
            </a:r>
            <a:r>
              <a:rPr lang="fr-FR" sz="1200" b="1" kern="1200" dirty="0" err="1" smtClean="0">
                <a:solidFill>
                  <a:schemeClr val="tx1"/>
                </a:solidFill>
                <a:effectLst/>
                <a:latin typeface="+mn-lt"/>
                <a:ea typeface="+mn-ea"/>
                <a:cs typeface="+mn-cs"/>
              </a:rPr>
              <a:t>deformations</a:t>
            </a:r>
            <a:r>
              <a:rPr lang="fr-FR" sz="1200" b="1" kern="1200" dirty="0" smtClean="0">
                <a:solidFill>
                  <a:schemeClr val="tx1"/>
                </a:solidFill>
                <a:effectLst/>
                <a:latin typeface="+mn-lt"/>
                <a:ea typeface="+mn-ea"/>
                <a:cs typeface="+mn-cs"/>
              </a:rPr>
              <a:t> rachidienne sont significativement</a:t>
            </a:r>
            <a:r>
              <a:rPr lang="fr-FR" sz="1200" b="1" kern="1200" baseline="0" dirty="0" smtClean="0">
                <a:solidFill>
                  <a:schemeClr val="tx1"/>
                </a:solidFill>
                <a:effectLst/>
                <a:latin typeface="+mn-lt"/>
                <a:ea typeface="+mn-ea"/>
                <a:cs typeface="+mn-cs"/>
              </a:rPr>
              <a:t> plus </a:t>
            </a:r>
            <a:r>
              <a:rPr lang="fr-FR" sz="1200" b="1" kern="1200" baseline="0" dirty="0" err="1" smtClean="0">
                <a:solidFill>
                  <a:schemeClr val="tx1"/>
                </a:solidFill>
                <a:effectLst/>
                <a:latin typeface="+mn-lt"/>
                <a:ea typeface="+mn-ea"/>
                <a:cs typeface="+mn-cs"/>
              </a:rPr>
              <a:t>frequente</a:t>
            </a:r>
            <a:r>
              <a:rPr lang="fr-FR" sz="1200" b="1" kern="1200" baseline="0" dirty="0" smtClean="0">
                <a:solidFill>
                  <a:schemeClr val="tx1"/>
                </a:solidFill>
                <a:effectLst/>
                <a:latin typeface="+mn-lt"/>
                <a:ea typeface="+mn-ea"/>
                <a:cs typeface="+mn-cs"/>
              </a:rPr>
              <a:t> chez les </a:t>
            </a:r>
            <a:r>
              <a:rPr lang="fr-FR" sz="1200" b="1" kern="1200" baseline="0" dirty="0" err="1" smtClean="0">
                <a:solidFill>
                  <a:schemeClr val="tx1"/>
                </a:solidFill>
                <a:effectLst/>
                <a:latin typeface="+mn-lt"/>
                <a:ea typeface="+mn-ea"/>
                <a:cs typeface="+mn-cs"/>
              </a:rPr>
              <a:t>coxite</a:t>
            </a:r>
            <a:r>
              <a:rPr lang="fr-FR" sz="1200" b="1" kern="1200" baseline="0" dirty="0" smtClean="0">
                <a:solidFill>
                  <a:schemeClr val="tx1"/>
                </a:solidFill>
                <a:effectLst/>
                <a:latin typeface="+mn-lt"/>
                <a:ea typeface="+mn-ea"/>
                <a:cs typeface="+mn-cs"/>
              </a:rPr>
              <a:t> ce qui </a:t>
            </a:r>
            <a:r>
              <a:rPr lang="fr-FR" sz="1200" b="1" kern="1200" baseline="0" dirty="0" err="1" smtClean="0">
                <a:solidFill>
                  <a:schemeClr val="tx1"/>
                </a:solidFill>
                <a:effectLst/>
                <a:latin typeface="+mn-lt"/>
                <a:ea typeface="+mn-ea"/>
                <a:cs typeface="+mn-cs"/>
              </a:rPr>
              <a:t>demontre</a:t>
            </a:r>
            <a:r>
              <a:rPr lang="fr-FR" sz="1200" b="1" kern="1200" baseline="0" dirty="0" smtClean="0">
                <a:solidFill>
                  <a:schemeClr val="tx1"/>
                </a:solidFill>
                <a:effectLst/>
                <a:latin typeface="+mn-lt"/>
                <a:ea typeface="+mn-ea"/>
                <a:cs typeface="+mn-cs"/>
              </a:rPr>
              <a:t> la </a:t>
            </a:r>
            <a:r>
              <a:rPr lang="fr-FR" sz="1200" b="1" kern="1200" baseline="0" dirty="0" err="1" smtClean="0">
                <a:solidFill>
                  <a:schemeClr val="tx1"/>
                </a:solidFill>
                <a:effectLst/>
                <a:latin typeface="+mn-lt"/>
                <a:ea typeface="+mn-ea"/>
                <a:cs typeface="+mn-cs"/>
              </a:rPr>
              <a:t>severité</a:t>
            </a:r>
            <a:r>
              <a:rPr lang="fr-FR" sz="1200" b="1" kern="1200" baseline="0" dirty="0" smtClean="0">
                <a:solidFill>
                  <a:schemeClr val="tx1"/>
                </a:solidFill>
                <a:effectLst/>
                <a:latin typeface="+mn-lt"/>
                <a:ea typeface="+mn-ea"/>
                <a:cs typeface="+mn-cs"/>
              </a:rPr>
              <a:t> de l’atteinte rachidienne chez cette population</a:t>
            </a:r>
            <a:endParaRPr lang="fr-FR" b="1" dirty="0" smtClean="0">
              <a:solidFill>
                <a:schemeClr val="tx1"/>
              </a:solidFill>
            </a:endParaRPr>
          </a:p>
          <a:p>
            <a:endParaRPr lang="fr-FR" dirty="0"/>
          </a:p>
        </p:txBody>
      </p:sp>
      <p:sp>
        <p:nvSpPr>
          <p:cNvPr id="4" name="Espace réservé du numéro de diapositive 3"/>
          <p:cNvSpPr>
            <a:spLocks noGrp="1"/>
          </p:cNvSpPr>
          <p:nvPr>
            <p:ph type="sldNum" sz="quarter" idx="10"/>
          </p:nvPr>
        </p:nvSpPr>
        <p:spPr/>
        <p:txBody>
          <a:bodyPr/>
          <a:lstStyle/>
          <a:p>
            <a:fld id="{37719A89-AC5D-467A-8DE5-BCAE7AC008AA}" type="slidenum">
              <a:rPr lang="fr-FR" smtClean="0"/>
              <a:t>52</a:t>
            </a:fld>
            <a:endParaRPr lang="fr-FR"/>
          </a:p>
        </p:txBody>
      </p:sp>
    </p:spTree>
    <p:extLst>
      <p:ext uri="{BB962C8B-B14F-4D97-AF65-F5344CB8AC3E}">
        <p14:creationId xmlns:p14="http://schemas.microsoft.com/office/powerpoint/2010/main" val="3769675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Et selon </a:t>
            </a:r>
            <a:r>
              <a:rPr lang="fr-FR" sz="1200" b="1" dirty="0" smtClean="0"/>
              <a:t>les sous types de </a:t>
            </a:r>
            <a:r>
              <a:rPr lang="fr-FR" sz="1200" b="1" dirty="0" err="1" smtClean="0"/>
              <a:t>Spondyloarthrites</a:t>
            </a:r>
            <a:r>
              <a:rPr lang="fr-FR" sz="1200" dirty="0" smtClean="0"/>
              <a:t>: elle est </a:t>
            </a:r>
            <a:r>
              <a:rPr lang="fr-FR" sz="1200" b="1" dirty="0" smtClean="0"/>
              <a:t>plus fréquente chez les SA </a:t>
            </a:r>
            <a:r>
              <a:rPr lang="fr-FR" sz="1200" dirty="0" smtClean="0"/>
              <a:t>comparés à la </a:t>
            </a:r>
            <a:r>
              <a:rPr lang="fr-FR" sz="1200" dirty="0" err="1" smtClean="0"/>
              <a:t>spondyloarthrite</a:t>
            </a:r>
            <a:r>
              <a:rPr lang="fr-FR" sz="1200" dirty="0" smtClean="0"/>
              <a:t> axiale non radiographique, ainsi que les autres sous types</a:t>
            </a:r>
            <a:endParaRPr lang="fr-FR"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t>Comme ça  été </a:t>
            </a:r>
            <a:r>
              <a:rPr lang="fr-FR" b="1" dirty="0" err="1" smtClean="0"/>
              <a:t>demontré</a:t>
            </a:r>
            <a:r>
              <a:rPr lang="fr-FR" b="1" dirty="0" smtClean="0"/>
              <a:t> dans l’</a:t>
            </a:r>
            <a:r>
              <a:rPr lang="fr-FR" b="1" dirty="0" err="1" smtClean="0"/>
              <a:t>etude</a:t>
            </a:r>
            <a:r>
              <a:rPr lang="fr-FR" b="1" dirty="0" smtClean="0"/>
              <a:t> multicentrique de Lopez </a:t>
            </a:r>
            <a:r>
              <a:rPr lang="fr-FR" b="1" dirty="0" err="1" smtClean="0"/>
              <a:t>medina</a:t>
            </a:r>
            <a:r>
              <a:rPr lang="fr-FR" b="1" dirty="0" smtClean="0"/>
              <a:t> ou la </a:t>
            </a:r>
            <a:r>
              <a:rPr lang="fr-FR" b="1" dirty="0" err="1" smtClean="0"/>
              <a:t>frequence</a:t>
            </a:r>
            <a:r>
              <a:rPr lang="fr-FR" b="1" dirty="0" smtClean="0"/>
              <a:t> peut atteindre 65% chez les </a:t>
            </a:r>
            <a:r>
              <a:rPr lang="fr-FR" b="1" dirty="0" err="1" smtClean="0"/>
              <a:t>spondylo</a:t>
            </a:r>
            <a:r>
              <a:rPr lang="fr-FR" b="1" dirty="0" smtClean="0"/>
              <a:t> axiale comparés aux autres sous types, Ce</a:t>
            </a:r>
            <a:r>
              <a:rPr lang="fr-FR" b="1" baseline="0" dirty="0" smtClean="0"/>
              <a:t> qui est en bleu foncé </a:t>
            </a:r>
            <a:r>
              <a:rPr lang="fr-FR" dirty="0" smtClean="0"/>
              <a:t>variant de 39,1% chez les rhumatismes psoriasique, 49% chez les arthrites réactionnelles et </a:t>
            </a:r>
            <a:r>
              <a:rPr lang="fr-FR" dirty="0" err="1" smtClean="0"/>
              <a:t>spondyloarthrites</a:t>
            </a:r>
            <a:r>
              <a:rPr lang="fr-FR" dirty="0" smtClean="0"/>
              <a:t> associés aux MICI, jusqu’à 65% chez les </a:t>
            </a:r>
            <a:r>
              <a:rPr lang="fr-FR" dirty="0" err="1" smtClean="0"/>
              <a:t>spondyloarthrites</a:t>
            </a:r>
            <a:r>
              <a:rPr lang="fr-FR" dirty="0" smtClean="0"/>
              <a:t> axiales</a:t>
            </a:r>
          </a:p>
          <a:p>
            <a:endParaRPr lang="fr-FR" dirty="0"/>
          </a:p>
        </p:txBody>
      </p:sp>
      <p:sp>
        <p:nvSpPr>
          <p:cNvPr id="4" name="Espace réservé du numéro de diapositive 3"/>
          <p:cNvSpPr>
            <a:spLocks noGrp="1"/>
          </p:cNvSpPr>
          <p:nvPr>
            <p:ph type="sldNum" sz="quarter" idx="10"/>
          </p:nvPr>
        </p:nvSpPr>
        <p:spPr/>
        <p:txBody>
          <a:bodyPr/>
          <a:lstStyle/>
          <a:p>
            <a:fld id="{37719A89-AC5D-467A-8DE5-BCAE7AC008AA}" type="slidenum">
              <a:rPr lang="fr-FR" smtClean="0"/>
              <a:t>5</a:t>
            </a:fld>
            <a:endParaRPr lang="fr-FR"/>
          </a:p>
        </p:txBody>
      </p:sp>
    </p:spTree>
    <p:extLst>
      <p:ext uri="{BB962C8B-B14F-4D97-AF65-F5344CB8AC3E}">
        <p14:creationId xmlns:p14="http://schemas.microsoft.com/office/powerpoint/2010/main" val="29970740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Pas</a:t>
            </a:r>
            <a:r>
              <a:rPr lang="fr-FR" baseline="0" dirty="0" smtClean="0"/>
              <a:t> de lien avec les signes </a:t>
            </a:r>
            <a:r>
              <a:rPr lang="fr-FR" baseline="0" dirty="0" err="1" smtClean="0"/>
              <a:t>revelateurs</a:t>
            </a:r>
            <a:r>
              <a:rPr lang="fr-FR" baseline="0" dirty="0" smtClean="0"/>
              <a:t>, mais à l’inclusion l’</a:t>
            </a:r>
            <a:r>
              <a:rPr lang="fr-FR" baseline="0" dirty="0" err="1" smtClean="0"/>
              <a:t>ateinte</a:t>
            </a:r>
            <a:r>
              <a:rPr lang="fr-FR" baseline="0" dirty="0" smtClean="0"/>
              <a:t> cervico dorsale est significativement plus </a:t>
            </a:r>
            <a:r>
              <a:rPr lang="fr-FR" baseline="0" dirty="0" err="1" smtClean="0"/>
              <a:t>frequente</a:t>
            </a:r>
            <a:r>
              <a:rPr lang="fr-FR" baseline="0" dirty="0" smtClean="0"/>
              <a:t> chez les coxites qui s’explique par la longue durée d’</a:t>
            </a:r>
            <a:r>
              <a:rPr lang="fr-FR" baseline="0" dirty="0" err="1" smtClean="0"/>
              <a:t>evolution</a:t>
            </a:r>
            <a:r>
              <a:rPr lang="fr-FR" baseline="0" dirty="0" smtClean="0"/>
              <a:t> et la progression rapide de la maladie comme ça été </a:t>
            </a:r>
            <a:r>
              <a:rPr lang="fr-FR" baseline="0" dirty="0" err="1" smtClean="0"/>
              <a:t>demontré</a:t>
            </a:r>
            <a:r>
              <a:rPr lang="fr-FR" baseline="0" dirty="0" smtClean="0"/>
              <a:t> dans </a:t>
            </a:r>
            <a:r>
              <a:rPr lang="fr-FR" b="1" dirty="0" smtClean="0">
                <a:solidFill>
                  <a:schemeClr val="tx1"/>
                </a:solidFill>
              </a:rPr>
              <a:t>La cohorte Américaine de Jennifer H. </a:t>
            </a:r>
            <a:r>
              <a:rPr lang="fr-FR" b="1" dirty="0" err="1" smtClean="0">
                <a:solidFill>
                  <a:schemeClr val="tx1"/>
                </a:solidFill>
              </a:rPr>
              <a:t>Jang</a:t>
            </a:r>
            <a:r>
              <a:rPr lang="fr-FR" b="1" dirty="0" smtClean="0">
                <a:solidFill>
                  <a:schemeClr val="tx1"/>
                </a:solidFill>
              </a:rPr>
              <a:t> et al et la</a:t>
            </a:r>
            <a:r>
              <a:rPr lang="fr-FR" b="1" baseline="0" dirty="0" smtClean="0">
                <a:solidFill>
                  <a:schemeClr val="tx1"/>
                </a:solidFill>
              </a:rPr>
              <a:t> cohorte Anglaise de Sinead Brophy </a:t>
            </a:r>
            <a:r>
              <a:rPr lang="fr-FR" sz="1200" b="1" kern="1200" dirty="0" smtClean="0">
                <a:solidFill>
                  <a:schemeClr val="tx1"/>
                </a:solidFill>
                <a:effectLst/>
                <a:latin typeface="+mn-lt"/>
                <a:ea typeface="+mn-ea"/>
                <a:cs typeface="+mn-cs"/>
              </a:rPr>
              <a:t>qui a retrouvé que la hanche peut prédire un résultat plus grave pour la colonne cervicale</a:t>
            </a:r>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car elle représente un facteur prédictif d’une maladie précoce c’est-à-dire un changement radiologique rachidien durant les dix premières années et une vitesse de progression structurale rapide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Les </a:t>
            </a:r>
            <a:r>
              <a:rPr lang="fr-FR" sz="1200" b="1" kern="1200" dirty="0" err="1" smtClean="0">
                <a:solidFill>
                  <a:schemeClr val="tx1"/>
                </a:solidFill>
                <a:effectLst/>
                <a:latin typeface="+mn-lt"/>
                <a:ea typeface="+mn-ea"/>
                <a:cs typeface="+mn-cs"/>
              </a:rPr>
              <a:t>deformations</a:t>
            </a:r>
            <a:r>
              <a:rPr lang="fr-FR" sz="1200" b="1" kern="1200" dirty="0" smtClean="0">
                <a:solidFill>
                  <a:schemeClr val="tx1"/>
                </a:solidFill>
                <a:effectLst/>
                <a:latin typeface="+mn-lt"/>
                <a:ea typeface="+mn-ea"/>
                <a:cs typeface="+mn-cs"/>
              </a:rPr>
              <a:t> rachidienne sont significativement</a:t>
            </a:r>
            <a:r>
              <a:rPr lang="fr-FR" sz="1200" b="1" kern="1200" baseline="0" dirty="0" smtClean="0">
                <a:solidFill>
                  <a:schemeClr val="tx1"/>
                </a:solidFill>
                <a:effectLst/>
                <a:latin typeface="+mn-lt"/>
                <a:ea typeface="+mn-ea"/>
                <a:cs typeface="+mn-cs"/>
              </a:rPr>
              <a:t> plus </a:t>
            </a:r>
            <a:r>
              <a:rPr lang="fr-FR" sz="1200" b="1" kern="1200" baseline="0" dirty="0" err="1" smtClean="0">
                <a:solidFill>
                  <a:schemeClr val="tx1"/>
                </a:solidFill>
                <a:effectLst/>
                <a:latin typeface="+mn-lt"/>
                <a:ea typeface="+mn-ea"/>
                <a:cs typeface="+mn-cs"/>
              </a:rPr>
              <a:t>frequente</a:t>
            </a:r>
            <a:r>
              <a:rPr lang="fr-FR" sz="1200" b="1" kern="1200" baseline="0" dirty="0" smtClean="0">
                <a:solidFill>
                  <a:schemeClr val="tx1"/>
                </a:solidFill>
                <a:effectLst/>
                <a:latin typeface="+mn-lt"/>
                <a:ea typeface="+mn-ea"/>
                <a:cs typeface="+mn-cs"/>
              </a:rPr>
              <a:t> chez les </a:t>
            </a:r>
            <a:r>
              <a:rPr lang="fr-FR" sz="1200" b="1" kern="1200" baseline="0" dirty="0" err="1" smtClean="0">
                <a:solidFill>
                  <a:schemeClr val="tx1"/>
                </a:solidFill>
                <a:effectLst/>
                <a:latin typeface="+mn-lt"/>
                <a:ea typeface="+mn-ea"/>
                <a:cs typeface="+mn-cs"/>
              </a:rPr>
              <a:t>coxite</a:t>
            </a:r>
            <a:r>
              <a:rPr lang="fr-FR" sz="1200" b="1" kern="1200" baseline="0" dirty="0" smtClean="0">
                <a:solidFill>
                  <a:schemeClr val="tx1"/>
                </a:solidFill>
                <a:effectLst/>
                <a:latin typeface="+mn-lt"/>
                <a:ea typeface="+mn-ea"/>
                <a:cs typeface="+mn-cs"/>
              </a:rPr>
              <a:t> ce qui </a:t>
            </a:r>
            <a:r>
              <a:rPr lang="fr-FR" sz="1200" b="1" kern="1200" baseline="0" dirty="0" err="1" smtClean="0">
                <a:solidFill>
                  <a:schemeClr val="tx1"/>
                </a:solidFill>
                <a:effectLst/>
                <a:latin typeface="+mn-lt"/>
                <a:ea typeface="+mn-ea"/>
                <a:cs typeface="+mn-cs"/>
              </a:rPr>
              <a:t>demontre</a:t>
            </a:r>
            <a:r>
              <a:rPr lang="fr-FR" sz="1200" b="1" kern="1200" baseline="0" dirty="0" smtClean="0">
                <a:solidFill>
                  <a:schemeClr val="tx1"/>
                </a:solidFill>
                <a:effectLst/>
                <a:latin typeface="+mn-lt"/>
                <a:ea typeface="+mn-ea"/>
                <a:cs typeface="+mn-cs"/>
              </a:rPr>
              <a:t> la </a:t>
            </a:r>
            <a:r>
              <a:rPr lang="fr-FR" sz="1200" b="1" kern="1200" baseline="0" dirty="0" err="1" smtClean="0">
                <a:solidFill>
                  <a:schemeClr val="tx1"/>
                </a:solidFill>
                <a:effectLst/>
                <a:latin typeface="+mn-lt"/>
                <a:ea typeface="+mn-ea"/>
                <a:cs typeface="+mn-cs"/>
              </a:rPr>
              <a:t>severité</a:t>
            </a:r>
            <a:r>
              <a:rPr lang="fr-FR" sz="1200" b="1" kern="1200" baseline="0" dirty="0" smtClean="0">
                <a:solidFill>
                  <a:schemeClr val="tx1"/>
                </a:solidFill>
                <a:effectLst/>
                <a:latin typeface="+mn-lt"/>
                <a:ea typeface="+mn-ea"/>
                <a:cs typeface="+mn-cs"/>
              </a:rPr>
              <a:t> de l’atteinte rachidienne chez cette population</a:t>
            </a:r>
            <a:endParaRPr lang="fr-FR" b="1" dirty="0" smtClean="0">
              <a:solidFill>
                <a:schemeClr val="tx1"/>
              </a:solidFill>
            </a:endParaRPr>
          </a:p>
          <a:p>
            <a:endParaRPr lang="fr-FR" dirty="0"/>
          </a:p>
        </p:txBody>
      </p:sp>
      <p:sp>
        <p:nvSpPr>
          <p:cNvPr id="4" name="Espace réservé du numéro de diapositive 3"/>
          <p:cNvSpPr>
            <a:spLocks noGrp="1"/>
          </p:cNvSpPr>
          <p:nvPr>
            <p:ph type="sldNum" sz="quarter" idx="10"/>
          </p:nvPr>
        </p:nvSpPr>
        <p:spPr/>
        <p:txBody>
          <a:bodyPr/>
          <a:lstStyle/>
          <a:p>
            <a:fld id="{37719A89-AC5D-467A-8DE5-BCAE7AC008AA}" type="slidenum">
              <a:rPr lang="fr-FR" smtClean="0"/>
              <a:t>53</a:t>
            </a:fld>
            <a:endParaRPr lang="fr-FR"/>
          </a:p>
        </p:txBody>
      </p:sp>
    </p:spTree>
    <p:extLst>
      <p:ext uri="{BB962C8B-B14F-4D97-AF65-F5344CB8AC3E}">
        <p14:creationId xmlns:p14="http://schemas.microsoft.com/office/powerpoint/2010/main" val="33152057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Pas</a:t>
            </a:r>
            <a:r>
              <a:rPr lang="fr-FR" baseline="0" dirty="0" smtClean="0"/>
              <a:t> de lien avec les signes </a:t>
            </a:r>
            <a:r>
              <a:rPr lang="fr-FR" baseline="0" dirty="0" err="1" smtClean="0"/>
              <a:t>revelateurs</a:t>
            </a:r>
            <a:r>
              <a:rPr lang="fr-FR" baseline="0" dirty="0" smtClean="0"/>
              <a:t>, mais à l’inclusion l’</a:t>
            </a:r>
            <a:r>
              <a:rPr lang="fr-FR" baseline="0" dirty="0" err="1" smtClean="0"/>
              <a:t>ateinte</a:t>
            </a:r>
            <a:r>
              <a:rPr lang="fr-FR" baseline="0" dirty="0" smtClean="0"/>
              <a:t> cervico dorsale est significativement plus </a:t>
            </a:r>
            <a:r>
              <a:rPr lang="fr-FR" baseline="0" dirty="0" err="1" smtClean="0"/>
              <a:t>frequente</a:t>
            </a:r>
            <a:r>
              <a:rPr lang="fr-FR" baseline="0" dirty="0" smtClean="0"/>
              <a:t> chez les coxites qui s’explique par la longue durée d’</a:t>
            </a:r>
            <a:r>
              <a:rPr lang="fr-FR" baseline="0" dirty="0" err="1" smtClean="0"/>
              <a:t>evolution</a:t>
            </a:r>
            <a:r>
              <a:rPr lang="fr-FR" baseline="0" dirty="0" smtClean="0"/>
              <a:t> et la progression rapide de la maladie comme ça été </a:t>
            </a:r>
            <a:r>
              <a:rPr lang="fr-FR" baseline="0" dirty="0" err="1" smtClean="0"/>
              <a:t>demontré</a:t>
            </a:r>
            <a:r>
              <a:rPr lang="fr-FR" baseline="0" dirty="0" smtClean="0"/>
              <a:t> dans </a:t>
            </a:r>
            <a:r>
              <a:rPr lang="fr-FR" b="1" dirty="0" smtClean="0">
                <a:solidFill>
                  <a:schemeClr val="tx1"/>
                </a:solidFill>
              </a:rPr>
              <a:t>La cohorte Américaine de Jennifer H. </a:t>
            </a:r>
            <a:r>
              <a:rPr lang="fr-FR" b="1" dirty="0" err="1" smtClean="0">
                <a:solidFill>
                  <a:schemeClr val="tx1"/>
                </a:solidFill>
              </a:rPr>
              <a:t>Jang</a:t>
            </a:r>
            <a:r>
              <a:rPr lang="fr-FR" b="1" dirty="0" smtClean="0">
                <a:solidFill>
                  <a:schemeClr val="tx1"/>
                </a:solidFill>
              </a:rPr>
              <a:t> et al et la</a:t>
            </a:r>
            <a:r>
              <a:rPr lang="fr-FR" b="1" baseline="0" dirty="0" smtClean="0">
                <a:solidFill>
                  <a:schemeClr val="tx1"/>
                </a:solidFill>
              </a:rPr>
              <a:t> cohorte Anglaise de Sinead Brophy </a:t>
            </a:r>
            <a:r>
              <a:rPr lang="fr-FR" sz="1200" b="1" kern="1200" dirty="0" smtClean="0">
                <a:solidFill>
                  <a:schemeClr val="tx1"/>
                </a:solidFill>
                <a:effectLst/>
                <a:latin typeface="+mn-lt"/>
                <a:ea typeface="+mn-ea"/>
                <a:cs typeface="+mn-cs"/>
              </a:rPr>
              <a:t>qui a retrouvé que la hanche peut prédire un résultat plus grave pour la colonne cervicale</a:t>
            </a:r>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car elle représente un facteur prédictif d’une maladie précoce c’est-à-dire un changement radiologique rachidien durant les dix premières années et une vitesse de progression structurale rapide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Les </a:t>
            </a:r>
            <a:r>
              <a:rPr lang="fr-FR" sz="1200" b="1" kern="1200" dirty="0" err="1" smtClean="0">
                <a:solidFill>
                  <a:schemeClr val="tx1"/>
                </a:solidFill>
                <a:effectLst/>
                <a:latin typeface="+mn-lt"/>
                <a:ea typeface="+mn-ea"/>
                <a:cs typeface="+mn-cs"/>
              </a:rPr>
              <a:t>deformations</a:t>
            </a:r>
            <a:r>
              <a:rPr lang="fr-FR" sz="1200" b="1" kern="1200" dirty="0" smtClean="0">
                <a:solidFill>
                  <a:schemeClr val="tx1"/>
                </a:solidFill>
                <a:effectLst/>
                <a:latin typeface="+mn-lt"/>
                <a:ea typeface="+mn-ea"/>
                <a:cs typeface="+mn-cs"/>
              </a:rPr>
              <a:t> rachidienne sont significativement</a:t>
            </a:r>
            <a:r>
              <a:rPr lang="fr-FR" sz="1200" b="1" kern="1200" baseline="0" dirty="0" smtClean="0">
                <a:solidFill>
                  <a:schemeClr val="tx1"/>
                </a:solidFill>
                <a:effectLst/>
                <a:latin typeface="+mn-lt"/>
                <a:ea typeface="+mn-ea"/>
                <a:cs typeface="+mn-cs"/>
              </a:rPr>
              <a:t> plus </a:t>
            </a:r>
            <a:r>
              <a:rPr lang="fr-FR" sz="1200" b="1" kern="1200" baseline="0" dirty="0" err="1" smtClean="0">
                <a:solidFill>
                  <a:schemeClr val="tx1"/>
                </a:solidFill>
                <a:effectLst/>
                <a:latin typeface="+mn-lt"/>
                <a:ea typeface="+mn-ea"/>
                <a:cs typeface="+mn-cs"/>
              </a:rPr>
              <a:t>frequente</a:t>
            </a:r>
            <a:r>
              <a:rPr lang="fr-FR" sz="1200" b="1" kern="1200" baseline="0" dirty="0" smtClean="0">
                <a:solidFill>
                  <a:schemeClr val="tx1"/>
                </a:solidFill>
                <a:effectLst/>
                <a:latin typeface="+mn-lt"/>
                <a:ea typeface="+mn-ea"/>
                <a:cs typeface="+mn-cs"/>
              </a:rPr>
              <a:t> chez les </a:t>
            </a:r>
            <a:r>
              <a:rPr lang="fr-FR" sz="1200" b="1" kern="1200" baseline="0" dirty="0" err="1" smtClean="0">
                <a:solidFill>
                  <a:schemeClr val="tx1"/>
                </a:solidFill>
                <a:effectLst/>
                <a:latin typeface="+mn-lt"/>
                <a:ea typeface="+mn-ea"/>
                <a:cs typeface="+mn-cs"/>
              </a:rPr>
              <a:t>coxite</a:t>
            </a:r>
            <a:r>
              <a:rPr lang="fr-FR" sz="1200" b="1" kern="1200" baseline="0" dirty="0" smtClean="0">
                <a:solidFill>
                  <a:schemeClr val="tx1"/>
                </a:solidFill>
                <a:effectLst/>
                <a:latin typeface="+mn-lt"/>
                <a:ea typeface="+mn-ea"/>
                <a:cs typeface="+mn-cs"/>
              </a:rPr>
              <a:t> ce qui </a:t>
            </a:r>
            <a:r>
              <a:rPr lang="fr-FR" sz="1200" b="1" kern="1200" baseline="0" dirty="0" err="1" smtClean="0">
                <a:solidFill>
                  <a:schemeClr val="tx1"/>
                </a:solidFill>
                <a:effectLst/>
                <a:latin typeface="+mn-lt"/>
                <a:ea typeface="+mn-ea"/>
                <a:cs typeface="+mn-cs"/>
              </a:rPr>
              <a:t>demontre</a:t>
            </a:r>
            <a:r>
              <a:rPr lang="fr-FR" sz="1200" b="1" kern="1200" baseline="0" dirty="0" smtClean="0">
                <a:solidFill>
                  <a:schemeClr val="tx1"/>
                </a:solidFill>
                <a:effectLst/>
                <a:latin typeface="+mn-lt"/>
                <a:ea typeface="+mn-ea"/>
                <a:cs typeface="+mn-cs"/>
              </a:rPr>
              <a:t> la </a:t>
            </a:r>
            <a:r>
              <a:rPr lang="fr-FR" sz="1200" b="1" kern="1200" baseline="0" dirty="0" err="1" smtClean="0">
                <a:solidFill>
                  <a:schemeClr val="tx1"/>
                </a:solidFill>
                <a:effectLst/>
                <a:latin typeface="+mn-lt"/>
                <a:ea typeface="+mn-ea"/>
                <a:cs typeface="+mn-cs"/>
              </a:rPr>
              <a:t>severité</a:t>
            </a:r>
            <a:r>
              <a:rPr lang="fr-FR" sz="1200" b="1" kern="1200" baseline="0" dirty="0" smtClean="0">
                <a:solidFill>
                  <a:schemeClr val="tx1"/>
                </a:solidFill>
                <a:effectLst/>
                <a:latin typeface="+mn-lt"/>
                <a:ea typeface="+mn-ea"/>
                <a:cs typeface="+mn-cs"/>
              </a:rPr>
              <a:t> de l’atteinte rachidienne chez cette population</a:t>
            </a:r>
            <a:endParaRPr lang="fr-FR" b="1" dirty="0" smtClean="0">
              <a:solidFill>
                <a:schemeClr val="tx1"/>
              </a:solidFill>
            </a:endParaRPr>
          </a:p>
          <a:p>
            <a:endParaRPr lang="fr-FR" dirty="0"/>
          </a:p>
        </p:txBody>
      </p:sp>
      <p:sp>
        <p:nvSpPr>
          <p:cNvPr id="4" name="Espace réservé du numéro de diapositive 3"/>
          <p:cNvSpPr>
            <a:spLocks noGrp="1"/>
          </p:cNvSpPr>
          <p:nvPr>
            <p:ph type="sldNum" sz="quarter" idx="10"/>
          </p:nvPr>
        </p:nvSpPr>
        <p:spPr/>
        <p:txBody>
          <a:bodyPr/>
          <a:lstStyle/>
          <a:p>
            <a:fld id="{37719A89-AC5D-467A-8DE5-BCAE7AC008AA}" type="slidenum">
              <a:rPr lang="fr-FR" smtClean="0"/>
              <a:t>54</a:t>
            </a:fld>
            <a:endParaRPr lang="fr-FR"/>
          </a:p>
        </p:txBody>
      </p:sp>
    </p:spTree>
    <p:extLst>
      <p:ext uri="{BB962C8B-B14F-4D97-AF65-F5344CB8AC3E}">
        <p14:creationId xmlns:p14="http://schemas.microsoft.com/office/powerpoint/2010/main" val="24674446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Les </a:t>
            </a:r>
            <a:r>
              <a:rPr lang="fr-FR" dirty="0" err="1" smtClean="0"/>
              <a:t>deformations</a:t>
            </a:r>
            <a:r>
              <a:rPr lang="fr-FR" dirty="0" smtClean="0"/>
              <a:t> du rachis cervical sont plus importante</a:t>
            </a:r>
            <a:endParaRPr lang="fr-FR" dirty="0"/>
          </a:p>
        </p:txBody>
      </p:sp>
      <p:sp>
        <p:nvSpPr>
          <p:cNvPr id="4" name="Espace réservé du numéro de diapositive 3"/>
          <p:cNvSpPr>
            <a:spLocks noGrp="1"/>
          </p:cNvSpPr>
          <p:nvPr>
            <p:ph type="sldNum" sz="quarter" idx="10"/>
          </p:nvPr>
        </p:nvSpPr>
        <p:spPr/>
        <p:txBody>
          <a:bodyPr/>
          <a:lstStyle/>
          <a:p>
            <a:fld id="{B7B97367-251B-43F0-8941-B80B74BE83E3}" type="slidenum">
              <a:rPr lang="fr-FR" smtClean="0"/>
              <a:t>55</a:t>
            </a:fld>
            <a:endParaRPr lang="fr-FR" dirty="0"/>
          </a:p>
        </p:txBody>
      </p:sp>
    </p:spTree>
    <p:extLst>
      <p:ext uri="{BB962C8B-B14F-4D97-AF65-F5344CB8AC3E}">
        <p14:creationId xmlns:p14="http://schemas.microsoft.com/office/powerpoint/2010/main" val="32132065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Les </a:t>
            </a:r>
            <a:r>
              <a:rPr lang="fr-FR" dirty="0" err="1" smtClean="0"/>
              <a:t>deformations</a:t>
            </a:r>
            <a:r>
              <a:rPr lang="fr-FR" dirty="0" smtClean="0"/>
              <a:t> du rachis cervical sont plus importante</a:t>
            </a:r>
            <a:endParaRPr lang="fr-FR" dirty="0"/>
          </a:p>
        </p:txBody>
      </p:sp>
      <p:sp>
        <p:nvSpPr>
          <p:cNvPr id="4" name="Espace réservé du numéro de diapositive 3"/>
          <p:cNvSpPr>
            <a:spLocks noGrp="1"/>
          </p:cNvSpPr>
          <p:nvPr>
            <p:ph type="sldNum" sz="quarter" idx="10"/>
          </p:nvPr>
        </p:nvSpPr>
        <p:spPr/>
        <p:txBody>
          <a:bodyPr/>
          <a:lstStyle/>
          <a:p>
            <a:fld id="{B7B97367-251B-43F0-8941-B80B74BE83E3}" type="slidenum">
              <a:rPr lang="fr-FR" smtClean="0"/>
              <a:t>56</a:t>
            </a:fld>
            <a:endParaRPr lang="fr-FR" dirty="0"/>
          </a:p>
        </p:txBody>
      </p:sp>
    </p:spTree>
    <p:extLst>
      <p:ext uri="{BB962C8B-B14F-4D97-AF65-F5344CB8AC3E}">
        <p14:creationId xmlns:p14="http://schemas.microsoft.com/office/powerpoint/2010/main" val="25914570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t>22 variables </a:t>
            </a:r>
            <a:r>
              <a:rPr lang="fr-FR" dirty="0" smtClean="0"/>
              <a:t>ont été individualisées liée de manière significative avec la </a:t>
            </a:r>
            <a:r>
              <a:rPr lang="fr-FR" dirty="0" err="1" smtClean="0"/>
              <a:t>coxite</a:t>
            </a:r>
            <a:r>
              <a:rPr lang="fr-FR" dirty="0" smtClean="0"/>
              <a:t> </a:t>
            </a:r>
          </a:p>
          <a:p>
            <a:endParaRPr lang="fr-FR" dirty="0"/>
          </a:p>
        </p:txBody>
      </p:sp>
      <p:sp>
        <p:nvSpPr>
          <p:cNvPr id="4" name="Espace réservé du numéro de diapositive 3"/>
          <p:cNvSpPr>
            <a:spLocks noGrp="1"/>
          </p:cNvSpPr>
          <p:nvPr>
            <p:ph type="sldNum" sz="quarter" idx="10"/>
          </p:nvPr>
        </p:nvSpPr>
        <p:spPr/>
        <p:txBody>
          <a:bodyPr/>
          <a:lstStyle/>
          <a:p>
            <a:fld id="{B7B97367-251B-43F0-8941-B80B74BE83E3}" type="slidenum">
              <a:rPr lang="fr-FR" smtClean="0"/>
              <a:t>63</a:t>
            </a:fld>
            <a:endParaRPr lang="fr-FR" dirty="0"/>
          </a:p>
        </p:txBody>
      </p:sp>
    </p:spTree>
    <p:extLst>
      <p:ext uri="{BB962C8B-B14F-4D97-AF65-F5344CB8AC3E}">
        <p14:creationId xmlns:p14="http://schemas.microsoft.com/office/powerpoint/2010/main" val="37698215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t>22 variables </a:t>
            </a:r>
            <a:r>
              <a:rPr lang="fr-FR" dirty="0" smtClean="0"/>
              <a:t>ont été individualisées liée de manière significative avec la </a:t>
            </a:r>
            <a:r>
              <a:rPr lang="fr-FR" dirty="0" err="1" smtClean="0"/>
              <a:t>coxite</a:t>
            </a:r>
            <a:r>
              <a:rPr lang="fr-FR" dirty="0" smtClean="0"/>
              <a:t> </a:t>
            </a:r>
          </a:p>
          <a:p>
            <a:endParaRPr lang="fr-FR" dirty="0"/>
          </a:p>
        </p:txBody>
      </p:sp>
      <p:sp>
        <p:nvSpPr>
          <p:cNvPr id="4" name="Espace réservé du numéro de diapositive 3"/>
          <p:cNvSpPr>
            <a:spLocks noGrp="1"/>
          </p:cNvSpPr>
          <p:nvPr>
            <p:ph type="sldNum" sz="quarter" idx="10"/>
          </p:nvPr>
        </p:nvSpPr>
        <p:spPr/>
        <p:txBody>
          <a:bodyPr/>
          <a:lstStyle/>
          <a:p>
            <a:fld id="{B7B97367-251B-43F0-8941-B80B74BE83E3}" type="slidenum">
              <a:rPr lang="fr-FR" smtClean="0"/>
              <a:t>64</a:t>
            </a:fld>
            <a:endParaRPr lang="fr-FR" dirty="0"/>
          </a:p>
        </p:txBody>
      </p:sp>
    </p:spTree>
    <p:extLst>
      <p:ext uri="{BB962C8B-B14F-4D97-AF65-F5344CB8AC3E}">
        <p14:creationId xmlns:p14="http://schemas.microsoft.com/office/powerpoint/2010/main" val="19532500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t>22 variables </a:t>
            </a:r>
            <a:r>
              <a:rPr lang="fr-FR" dirty="0" smtClean="0"/>
              <a:t>ont été individualisées liée de manière significative avec la </a:t>
            </a:r>
            <a:r>
              <a:rPr lang="fr-FR" dirty="0" err="1" smtClean="0"/>
              <a:t>coxite</a:t>
            </a:r>
            <a:r>
              <a:rPr lang="fr-FR" dirty="0" smtClean="0"/>
              <a:t> </a:t>
            </a:r>
          </a:p>
          <a:p>
            <a:endParaRPr lang="fr-FR" dirty="0"/>
          </a:p>
        </p:txBody>
      </p:sp>
      <p:sp>
        <p:nvSpPr>
          <p:cNvPr id="4" name="Espace réservé du numéro de diapositive 3"/>
          <p:cNvSpPr>
            <a:spLocks noGrp="1"/>
          </p:cNvSpPr>
          <p:nvPr>
            <p:ph type="sldNum" sz="quarter" idx="10"/>
          </p:nvPr>
        </p:nvSpPr>
        <p:spPr/>
        <p:txBody>
          <a:bodyPr/>
          <a:lstStyle/>
          <a:p>
            <a:fld id="{B7B97367-251B-43F0-8941-B80B74BE83E3}" type="slidenum">
              <a:rPr lang="fr-FR" smtClean="0"/>
              <a:t>65</a:t>
            </a:fld>
            <a:endParaRPr lang="fr-FR" dirty="0"/>
          </a:p>
        </p:txBody>
      </p:sp>
    </p:spTree>
    <p:extLst>
      <p:ext uri="{BB962C8B-B14F-4D97-AF65-F5344CB8AC3E}">
        <p14:creationId xmlns:p14="http://schemas.microsoft.com/office/powerpoint/2010/main" val="32866333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Identifié</a:t>
            </a:r>
            <a:r>
              <a:rPr lang="fr-FR" b="1" baseline="0" dirty="0" smtClean="0"/>
              <a:t> en analyse bi variée</a:t>
            </a:r>
            <a:endParaRPr lang="fr-FR" b="1" dirty="0"/>
          </a:p>
        </p:txBody>
      </p:sp>
      <p:sp>
        <p:nvSpPr>
          <p:cNvPr id="4" name="Espace réservé du numéro de diapositive 3"/>
          <p:cNvSpPr>
            <a:spLocks noGrp="1"/>
          </p:cNvSpPr>
          <p:nvPr>
            <p:ph type="sldNum" sz="quarter" idx="10"/>
          </p:nvPr>
        </p:nvSpPr>
        <p:spPr/>
        <p:txBody>
          <a:bodyPr/>
          <a:lstStyle/>
          <a:p>
            <a:fld id="{B7B97367-251B-43F0-8941-B80B74BE83E3}" type="slidenum">
              <a:rPr lang="fr-FR" smtClean="0"/>
              <a:t>66</a:t>
            </a:fld>
            <a:endParaRPr lang="fr-FR" dirty="0"/>
          </a:p>
        </p:txBody>
      </p:sp>
    </p:spTree>
    <p:extLst>
      <p:ext uri="{BB962C8B-B14F-4D97-AF65-F5344CB8AC3E}">
        <p14:creationId xmlns:p14="http://schemas.microsoft.com/office/powerpoint/2010/main" val="41730868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Cette perte musculaire importante peut s’expliquer par </a:t>
            </a:r>
            <a:r>
              <a:rPr lang="fr-FR" dirty="0" smtClean="0"/>
              <a:t>……. chez cette population</a:t>
            </a:r>
          </a:p>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t>Ces hypothèses ont été soutenues par l’ </a:t>
            </a:r>
            <a:r>
              <a:rPr lang="fr-FR" b="1" dirty="0" err="1" smtClean="0"/>
              <a:t>etude</a:t>
            </a:r>
            <a:r>
              <a:rPr lang="fr-FR" b="1" dirty="0" smtClean="0"/>
              <a:t> Marocaine de de François Bertin. EBO’O: qui a retrouvé que la perte musculaire appendiculaire accélérée (cachexie et </a:t>
            </a:r>
            <a:r>
              <a:rPr lang="fr-FR" b="1" dirty="0" err="1" smtClean="0"/>
              <a:t>sarcopenie</a:t>
            </a:r>
            <a:r>
              <a:rPr lang="fr-FR" b="1" dirty="0" smtClean="0"/>
              <a:t>) chez les SA était en lien significatif avec </a:t>
            </a:r>
            <a:r>
              <a:rPr lang="fr-FR" b="1" u="sng" dirty="0" smtClean="0"/>
              <a:t>l’activité forte de la maladie </a:t>
            </a:r>
            <a:r>
              <a:rPr lang="fr-FR" b="1" dirty="0" smtClean="0"/>
              <a:t>et </a:t>
            </a:r>
            <a:r>
              <a:rPr lang="fr-FR" b="1" u="sng" dirty="0" smtClean="0"/>
              <a:t>l’inflammation chronique</a:t>
            </a:r>
            <a:r>
              <a:rPr lang="fr-FR" dirty="0" smtClean="0"/>
              <a:t>. Et l’étude de </a:t>
            </a:r>
            <a:r>
              <a:rPr lang="fr-FR" b="1" dirty="0" err="1" smtClean="0"/>
              <a:t>Marcora</a:t>
            </a:r>
            <a:r>
              <a:rPr lang="fr-FR" b="1" dirty="0" smtClean="0"/>
              <a:t>. S et al</a:t>
            </a:r>
            <a:r>
              <a:rPr lang="fr-FR" b="1" baseline="0" dirty="0" smtClean="0"/>
              <a:t> </a:t>
            </a:r>
            <a:r>
              <a:rPr lang="fr-FR" b="1" dirty="0" smtClean="0"/>
              <a:t>qui a retrouvé un lien entre la perte musculaire et </a:t>
            </a:r>
            <a:r>
              <a:rPr lang="fr-FR" b="1" u="sng" dirty="0" smtClean="0"/>
              <a:t>la longue durée d’évolution </a:t>
            </a:r>
            <a:r>
              <a:rPr lang="fr-FR" b="1" dirty="0" smtClean="0"/>
              <a:t>de la maladie ainsi que </a:t>
            </a:r>
            <a:r>
              <a:rPr lang="fr-FR" b="1" u="sng" dirty="0" smtClean="0"/>
              <a:t>l’atteinte structurale radiologique.</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B7B97367-251B-43F0-8941-B80B74BE83E3}" type="slidenum">
              <a:rPr lang="fr-FR" smtClean="0"/>
              <a:t>67</a:t>
            </a:fld>
            <a:endParaRPr lang="fr-FR" dirty="0"/>
          </a:p>
        </p:txBody>
      </p:sp>
    </p:spTree>
    <p:extLst>
      <p:ext uri="{BB962C8B-B14F-4D97-AF65-F5344CB8AC3E}">
        <p14:creationId xmlns:p14="http://schemas.microsoft.com/office/powerpoint/2010/main" val="17125321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Cette perte musculaire importante peut s’expliquer par </a:t>
            </a:r>
            <a:r>
              <a:rPr lang="fr-FR" dirty="0" smtClean="0"/>
              <a:t>……. chez cette population</a:t>
            </a:r>
          </a:p>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t>Ces hypothèses ont été soutenues par l’ </a:t>
            </a:r>
            <a:r>
              <a:rPr lang="fr-FR" b="1" dirty="0" err="1" smtClean="0"/>
              <a:t>etude</a:t>
            </a:r>
            <a:r>
              <a:rPr lang="fr-FR" b="1" dirty="0" smtClean="0"/>
              <a:t> Marocaine de de François Bertin. EBO’O: qui a retrouvé que la perte musculaire appendiculaire accélérée (cachexie et </a:t>
            </a:r>
            <a:r>
              <a:rPr lang="fr-FR" b="1" dirty="0" err="1" smtClean="0"/>
              <a:t>sarcopenie</a:t>
            </a:r>
            <a:r>
              <a:rPr lang="fr-FR" b="1" dirty="0" smtClean="0"/>
              <a:t>) chez les SA était en lien significatif avec </a:t>
            </a:r>
            <a:r>
              <a:rPr lang="fr-FR" b="1" u="sng" dirty="0" smtClean="0"/>
              <a:t>l’activité forte de la maladie </a:t>
            </a:r>
            <a:r>
              <a:rPr lang="fr-FR" b="1" dirty="0" smtClean="0"/>
              <a:t>et </a:t>
            </a:r>
            <a:r>
              <a:rPr lang="fr-FR" b="1" u="sng" dirty="0" smtClean="0"/>
              <a:t>l’inflammation chronique</a:t>
            </a:r>
            <a:r>
              <a:rPr lang="fr-FR" dirty="0" smtClean="0"/>
              <a:t>. Et l’étude de </a:t>
            </a:r>
            <a:r>
              <a:rPr lang="fr-FR" b="1" dirty="0" err="1" smtClean="0"/>
              <a:t>Marcora</a:t>
            </a:r>
            <a:r>
              <a:rPr lang="fr-FR" b="1" dirty="0" smtClean="0"/>
              <a:t>. S et al</a:t>
            </a:r>
            <a:r>
              <a:rPr lang="fr-FR" b="1" baseline="0" dirty="0" smtClean="0"/>
              <a:t> </a:t>
            </a:r>
            <a:r>
              <a:rPr lang="fr-FR" b="1" dirty="0" smtClean="0"/>
              <a:t>qui a retrouvé un lien entre la perte musculaire et </a:t>
            </a:r>
            <a:r>
              <a:rPr lang="fr-FR" b="1" u="sng" dirty="0" smtClean="0"/>
              <a:t>la longue durée d’évolution </a:t>
            </a:r>
            <a:r>
              <a:rPr lang="fr-FR" b="1" dirty="0" smtClean="0"/>
              <a:t>de la maladie ainsi que </a:t>
            </a:r>
            <a:r>
              <a:rPr lang="fr-FR" b="1" u="sng" dirty="0" smtClean="0"/>
              <a:t>l’atteinte structurale radiologique.</a:t>
            </a:r>
          </a:p>
          <a:p>
            <a:r>
              <a:rPr lang="fr-FR" dirty="0" smtClean="0"/>
              <a:t>L’activité physique limité, peut entrainer une amyotrophie et fente musculaire</a:t>
            </a:r>
          </a:p>
          <a:p>
            <a:endParaRPr lang="fr-FR" dirty="0"/>
          </a:p>
        </p:txBody>
      </p:sp>
      <p:sp>
        <p:nvSpPr>
          <p:cNvPr id="4" name="Espace réservé du numéro de diapositive 3"/>
          <p:cNvSpPr>
            <a:spLocks noGrp="1"/>
          </p:cNvSpPr>
          <p:nvPr>
            <p:ph type="sldNum" sz="quarter" idx="10"/>
          </p:nvPr>
        </p:nvSpPr>
        <p:spPr/>
        <p:txBody>
          <a:bodyPr/>
          <a:lstStyle/>
          <a:p>
            <a:fld id="{B7B97367-251B-43F0-8941-B80B74BE83E3}" type="slidenum">
              <a:rPr lang="fr-FR" smtClean="0"/>
              <a:t>68</a:t>
            </a:fld>
            <a:endParaRPr lang="fr-FR" dirty="0"/>
          </a:p>
        </p:txBody>
      </p:sp>
    </p:spTree>
    <p:extLst>
      <p:ext uri="{BB962C8B-B14F-4D97-AF65-F5344CB8AC3E}">
        <p14:creationId xmlns:p14="http://schemas.microsoft.com/office/powerpoint/2010/main" val="599428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Et représente selon </a:t>
            </a:r>
            <a:r>
              <a:rPr lang="fr-FR" dirty="0" err="1" smtClean="0"/>
              <a:t>etude</a:t>
            </a:r>
            <a:r>
              <a:rPr lang="fr-FR" baseline="0" dirty="0" smtClean="0"/>
              <a:t> marocain de </a:t>
            </a:r>
            <a:r>
              <a:rPr lang="fr-FR" baseline="0" dirty="0" err="1" smtClean="0"/>
              <a:t>Rkain</a:t>
            </a:r>
            <a:r>
              <a:rPr lang="fr-FR" baseline="0" dirty="0" smtClean="0"/>
              <a:t> </a:t>
            </a:r>
            <a:r>
              <a:rPr lang="fr-FR" b="1" baseline="0" dirty="0" smtClean="0"/>
              <a:t>facteur influençant le cout global  de la maladie (Engendrant des </a:t>
            </a:r>
            <a:r>
              <a:rPr lang="fr-FR" b="1" baseline="0" dirty="0" err="1" smtClean="0"/>
              <a:t>consequences</a:t>
            </a:r>
            <a:r>
              <a:rPr lang="fr-FR" b="1" baseline="0" dirty="0" smtClean="0"/>
              <a:t> socio </a:t>
            </a:r>
            <a:r>
              <a:rPr lang="fr-FR" b="1" baseline="0" dirty="0" err="1" smtClean="0"/>
              <a:t>economiques</a:t>
            </a:r>
            <a:r>
              <a:rPr lang="fr-FR" b="1" baseline="0" dirty="0" smtClean="0"/>
              <a:t> non </a:t>
            </a:r>
            <a:r>
              <a:rPr lang="fr-FR" b="1" baseline="0" dirty="0" err="1" smtClean="0"/>
              <a:t>negligeable</a:t>
            </a:r>
            <a:r>
              <a:rPr lang="fr-FR" b="1" baseline="0" dirty="0" smtClean="0"/>
              <a:t>)</a:t>
            </a:r>
          </a:p>
          <a:p>
            <a:r>
              <a:rPr lang="fr-FR" baseline="0" dirty="0" smtClean="0"/>
              <a:t>D’autres travaux ont retrouvés d’autres facteurs: </a:t>
            </a:r>
          </a:p>
          <a:p>
            <a:r>
              <a:rPr lang="fr-FR" baseline="0" dirty="0" smtClean="0"/>
              <a:t>   </a:t>
            </a:r>
            <a:r>
              <a:rPr lang="fr-FR" dirty="0" smtClean="0"/>
              <a:t>Activité de la maladie, </a:t>
            </a:r>
          </a:p>
          <a:p>
            <a:r>
              <a:rPr lang="fr-FR" dirty="0" smtClean="0"/>
              <a:t>   la durée d’évolution,</a:t>
            </a:r>
          </a:p>
          <a:p>
            <a:r>
              <a:rPr lang="fr-FR" dirty="0" smtClean="0"/>
              <a:t>   l’handicap fonctionnelle,</a:t>
            </a:r>
          </a:p>
          <a:p>
            <a:r>
              <a:rPr lang="fr-FR" b="1" dirty="0" smtClean="0"/>
              <a:t>   la présence de </a:t>
            </a:r>
            <a:r>
              <a:rPr lang="fr-FR" b="1" dirty="0" err="1" smtClean="0"/>
              <a:t>coxite</a:t>
            </a:r>
            <a:r>
              <a:rPr lang="fr-FR" b="1" dirty="0" smtClean="0"/>
              <a:t>.</a:t>
            </a:r>
          </a:p>
          <a:p>
            <a:endParaRPr lang="fr-FR" dirty="0"/>
          </a:p>
        </p:txBody>
      </p:sp>
      <p:sp>
        <p:nvSpPr>
          <p:cNvPr id="4" name="Espace réservé du numéro de diapositive 3"/>
          <p:cNvSpPr>
            <a:spLocks noGrp="1"/>
          </p:cNvSpPr>
          <p:nvPr>
            <p:ph type="sldNum" sz="quarter" idx="10"/>
          </p:nvPr>
        </p:nvSpPr>
        <p:spPr/>
        <p:txBody>
          <a:bodyPr/>
          <a:lstStyle/>
          <a:p>
            <a:fld id="{37719A89-AC5D-467A-8DE5-BCAE7AC008AA}" type="slidenum">
              <a:rPr lang="fr-FR" smtClean="0"/>
              <a:t>6</a:t>
            </a:fld>
            <a:endParaRPr lang="fr-FR"/>
          </a:p>
        </p:txBody>
      </p:sp>
    </p:spTree>
    <p:extLst>
      <p:ext uri="{BB962C8B-B14F-4D97-AF65-F5344CB8AC3E}">
        <p14:creationId xmlns:p14="http://schemas.microsoft.com/office/powerpoint/2010/main" val="8575833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smtClean="0">
                <a:solidFill>
                  <a:schemeClr val="tx1"/>
                </a:solidFill>
                <a:effectLst/>
                <a:latin typeface="+mn-lt"/>
                <a:ea typeface="+mn-ea"/>
                <a:cs typeface="+mn-cs"/>
              </a:rPr>
              <a:t>L’atteinte cervicale est plus importante chez les </a:t>
            </a:r>
            <a:r>
              <a:rPr lang="fr-FR" sz="1200" b="1" kern="1200" dirty="0" err="1" smtClean="0">
                <a:solidFill>
                  <a:schemeClr val="tx1"/>
                </a:solidFill>
                <a:effectLst/>
                <a:latin typeface="+mn-lt"/>
                <a:ea typeface="+mn-ea"/>
                <a:cs typeface="+mn-cs"/>
              </a:rPr>
              <a:t>coxites</a:t>
            </a:r>
            <a:r>
              <a:rPr lang="fr-FR" sz="1200" b="1" kern="1200" dirty="0" smtClean="0">
                <a:solidFill>
                  <a:schemeClr val="tx1"/>
                </a:solidFill>
                <a:effectLst/>
                <a:latin typeface="+mn-lt"/>
                <a:ea typeface="+mn-ea"/>
                <a:cs typeface="+mn-cs"/>
              </a:rPr>
              <a:t> contrairement au patients qui n’avait pas de </a:t>
            </a:r>
            <a:r>
              <a:rPr lang="fr-FR" sz="1200" b="1" kern="1200" dirty="0" err="1" smtClean="0">
                <a:solidFill>
                  <a:schemeClr val="tx1"/>
                </a:solidFill>
                <a:effectLst/>
                <a:latin typeface="+mn-lt"/>
                <a:ea typeface="+mn-ea"/>
                <a:cs typeface="+mn-cs"/>
              </a:rPr>
              <a:t>coxite</a:t>
            </a:r>
            <a:endParaRPr lang="fr-FR" sz="1200" b="1"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Dans notre </a:t>
            </a:r>
            <a:r>
              <a:rPr lang="fr-FR" sz="1200" b="1" kern="1200" dirty="0" err="1" smtClean="0">
                <a:solidFill>
                  <a:schemeClr val="tx1"/>
                </a:solidFill>
                <a:effectLst/>
                <a:latin typeface="+mn-lt"/>
                <a:ea typeface="+mn-ea"/>
                <a:cs typeface="+mn-cs"/>
              </a:rPr>
              <a:t>serie</a:t>
            </a:r>
            <a:r>
              <a:rPr lang="fr-FR" sz="1200" b="1" kern="1200" dirty="0" smtClean="0">
                <a:solidFill>
                  <a:schemeClr val="tx1"/>
                </a:solidFill>
                <a:effectLst/>
                <a:latin typeface="+mn-lt"/>
                <a:ea typeface="+mn-ea"/>
                <a:cs typeface="+mn-cs"/>
              </a:rPr>
              <a:t> chez les </a:t>
            </a:r>
            <a:r>
              <a:rPr lang="fr-FR" sz="1200" b="1" kern="1200" dirty="0" err="1" smtClean="0">
                <a:solidFill>
                  <a:schemeClr val="tx1"/>
                </a:solidFill>
                <a:effectLst/>
                <a:latin typeface="+mn-lt"/>
                <a:ea typeface="+mn-ea"/>
                <a:cs typeface="+mn-cs"/>
              </a:rPr>
              <a:t>coxites</a:t>
            </a:r>
            <a:r>
              <a:rPr lang="fr-FR" sz="1200" b="1" kern="1200" dirty="0" smtClean="0">
                <a:solidFill>
                  <a:schemeClr val="tx1"/>
                </a:solidFill>
                <a:effectLst/>
                <a:latin typeface="+mn-lt"/>
                <a:ea typeface="+mn-ea"/>
                <a:cs typeface="+mn-cs"/>
              </a:rPr>
              <a:t> La colonne cervical est plus touché comparé</a:t>
            </a:r>
            <a:r>
              <a:rPr lang="fr-FR" sz="1200" b="1" kern="1200" baseline="0" dirty="0" smtClean="0">
                <a:solidFill>
                  <a:schemeClr val="tx1"/>
                </a:solidFill>
                <a:effectLst/>
                <a:latin typeface="+mn-lt"/>
                <a:ea typeface="+mn-ea"/>
                <a:cs typeface="+mn-cs"/>
              </a:rPr>
              <a:t> à la colonne dorsale et lombaire, </a:t>
            </a:r>
            <a:r>
              <a:rPr lang="fr-FR" sz="1200" b="1" kern="1200" dirty="0" smtClean="0">
                <a:solidFill>
                  <a:schemeClr val="tx1"/>
                </a:solidFill>
                <a:effectLst/>
                <a:latin typeface="+mn-lt"/>
                <a:ea typeface="+mn-ea"/>
                <a:cs typeface="+mn-cs"/>
              </a:rPr>
              <a:t>Cependant</a:t>
            </a:r>
            <a:r>
              <a:rPr lang="fr-FR" sz="1200" b="1" kern="1200" baseline="0" dirty="0" smtClean="0">
                <a:solidFill>
                  <a:schemeClr val="tx1"/>
                </a:solidFill>
                <a:effectLst/>
                <a:latin typeface="+mn-lt"/>
                <a:ea typeface="+mn-ea"/>
                <a:cs typeface="+mn-cs"/>
              </a:rPr>
              <a:t> la moyenne du </a:t>
            </a:r>
            <a:r>
              <a:rPr lang="fr-FR" sz="1200" b="1" kern="1200" dirty="0" smtClean="0">
                <a:solidFill>
                  <a:schemeClr val="tx1"/>
                </a:solidFill>
                <a:effectLst/>
                <a:latin typeface="+mn-lt"/>
                <a:ea typeface="+mn-ea"/>
                <a:cs typeface="+mn-cs"/>
              </a:rPr>
              <a:t>BASRI cervical est moins importante comparés au BASRI lombaire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Ceci suggère que l’atteinte du rachis cervical</a:t>
            </a:r>
            <a:r>
              <a:rPr lang="fr-FR" sz="1200" b="1" kern="1200" baseline="0" dirty="0" smtClean="0">
                <a:solidFill>
                  <a:schemeClr val="tx1"/>
                </a:solidFill>
                <a:effectLst/>
                <a:latin typeface="+mn-lt"/>
                <a:ea typeface="+mn-ea"/>
                <a:cs typeface="+mn-cs"/>
              </a:rPr>
              <a:t> n’est pas isolé et </a:t>
            </a:r>
            <a:r>
              <a:rPr lang="fr-FR" sz="1200" b="1" kern="1200" dirty="0" smtClean="0">
                <a:solidFill>
                  <a:schemeClr val="tx1"/>
                </a:solidFill>
                <a:effectLst/>
                <a:latin typeface="+mn-lt"/>
                <a:ea typeface="+mn-ea"/>
                <a:cs typeface="+mn-cs"/>
              </a:rPr>
              <a:t>le sous-groupe de SA avec </a:t>
            </a:r>
            <a:r>
              <a:rPr lang="fr-FR" sz="1200" b="1" kern="1200" dirty="0" err="1" smtClean="0">
                <a:solidFill>
                  <a:schemeClr val="tx1"/>
                </a:solidFill>
                <a:effectLst/>
                <a:latin typeface="+mn-lt"/>
                <a:ea typeface="+mn-ea"/>
                <a:cs typeface="+mn-cs"/>
              </a:rPr>
              <a:t>coxite</a:t>
            </a:r>
            <a:r>
              <a:rPr lang="fr-FR" sz="1200" b="1" kern="1200" dirty="0" smtClean="0">
                <a:solidFill>
                  <a:schemeClr val="tx1"/>
                </a:solidFill>
                <a:effectLst/>
                <a:latin typeface="+mn-lt"/>
                <a:ea typeface="+mn-ea"/>
                <a:cs typeface="+mn-cs"/>
              </a:rPr>
              <a:t> ne semble pas représenter une cohorte distincte dont l’évolution est descendante débutant par le rachis cervical. Mais progresse </a:t>
            </a:r>
            <a:r>
              <a:rPr lang="fr-FR" sz="1200" b="1" kern="1200" dirty="0" err="1" smtClean="0">
                <a:solidFill>
                  <a:schemeClr val="tx1"/>
                </a:solidFill>
                <a:effectLst/>
                <a:latin typeface="+mn-lt"/>
                <a:ea typeface="+mn-ea"/>
                <a:cs typeface="+mn-cs"/>
              </a:rPr>
              <a:t>plutot</a:t>
            </a:r>
            <a:r>
              <a:rPr lang="fr-FR" sz="1200" b="1" kern="1200" dirty="0" smtClean="0">
                <a:solidFill>
                  <a:schemeClr val="tx1"/>
                </a:solidFill>
                <a:effectLst/>
                <a:latin typeface="+mn-lt"/>
                <a:ea typeface="+mn-ea"/>
                <a:cs typeface="+mn-cs"/>
              </a:rPr>
              <a:t> de façon ascendante débutant par le rachis lombaire, puis atteignant secondairement le rachis dorsal et cervical. Mais pourquoi le rachis cervical est plus touché? </a:t>
            </a:r>
          </a:p>
          <a:p>
            <a:endParaRPr lang="fr-FR" dirty="0"/>
          </a:p>
        </p:txBody>
      </p:sp>
      <p:sp>
        <p:nvSpPr>
          <p:cNvPr id="4" name="Espace réservé du numéro de diapositive 3"/>
          <p:cNvSpPr>
            <a:spLocks noGrp="1"/>
          </p:cNvSpPr>
          <p:nvPr>
            <p:ph type="sldNum" sz="quarter" idx="10"/>
          </p:nvPr>
        </p:nvSpPr>
        <p:spPr/>
        <p:txBody>
          <a:bodyPr/>
          <a:lstStyle/>
          <a:p>
            <a:fld id="{B7B97367-251B-43F0-8941-B80B74BE83E3}" type="slidenum">
              <a:rPr lang="fr-FR" smtClean="0"/>
              <a:t>69</a:t>
            </a:fld>
            <a:endParaRPr lang="fr-FR" dirty="0"/>
          </a:p>
        </p:txBody>
      </p:sp>
    </p:spTree>
    <p:extLst>
      <p:ext uri="{BB962C8B-B14F-4D97-AF65-F5344CB8AC3E}">
        <p14:creationId xmlns:p14="http://schemas.microsoft.com/office/powerpoint/2010/main" val="13815130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smtClean="0">
                <a:solidFill>
                  <a:schemeClr val="tx1"/>
                </a:solidFill>
                <a:effectLst/>
                <a:latin typeface="+mn-lt"/>
                <a:ea typeface="+mn-ea"/>
                <a:cs typeface="+mn-cs"/>
              </a:rPr>
              <a:t>Cependant</a:t>
            </a:r>
            <a:r>
              <a:rPr lang="fr-FR" sz="1200" b="1" kern="1200" baseline="0" dirty="0" smtClean="0">
                <a:solidFill>
                  <a:schemeClr val="tx1"/>
                </a:solidFill>
                <a:effectLst/>
                <a:latin typeface="+mn-lt"/>
                <a:ea typeface="+mn-ea"/>
                <a:cs typeface="+mn-cs"/>
              </a:rPr>
              <a:t> la moyenne du </a:t>
            </a:r>
            <a:r>
              <a:rPr lang="fr-FR" sz="1200" b="1" kern="1200" dirty="0" smtClean="0">
                <a:solidFill>
                  <a:schemeClr val="tx1"/>
                </a:solidFill>
                <a:effectLst/>
                <a:latin typeface="+mn-lt"/>
                <a:ea typeface="+mn-ea"/>
                <a:cs typeface="+mn-cs"/>
              </a:rPr>
              <a:t>BASRI cervical est moins importante comparés au BASRI lombaire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l’atteinte </a:t>
            </a:r>
            <a:r>
              <a:rPr lang="fr-FR" sz="1200" b="1" kern="1200" dirty="0" smtClean="0">
                <a:solidFill>
                  <a:schemeClr val="tx1"/>
                </a:solidFill>
                <a:effectLst/>
                <a:latin typeface="+mn-lt"/>
                <a:ea typeface="+mn-ea"/>
                <a:cs typeface="+mn-cs"/>
              </a:rPr>
              <a:t>du rachis cervical</a:t>
            </a:r>
            <a:r>
              <a:rPr lang="fr-FR" sz="1200" b="1" kern="1200" baseline="0" dirty="0" smtClean="0">
                <a:solidFill>
                  <a:schemeClr val="tx1"/>
                </a:solidFill>
                <a:effectLst/>
                <a:latin typeface="+mn-lt"/>
                <a:ea typeface="+mn-ea"/>
                <a:cs typeface="+mn-cs"/>
              </a:rPr>
              <a:t> n’est pas isolé, elle survient secondairement </a:t>
            </a:r>
            <a:r>
              <a:rPr lang="fr-FR" sz="1200" b="1" kern="1200" baseline="0" dirty="0" err="1" smtClean="0">
                <a:solidFill>
                  <a:schemeClr val="tx1"/>
                </a:solidFill>
                <a:effectLst/>
                <a:latin typeface="+mn-lt"/>
                <a:ea typeface="+mn-ea"/>
                <a:cs typeface="+mn-cs"/>
              </a:rPr>
              <a:t>apres</a:t>
            </a:r>
            <a:r>
              <a:rPr lang="fr-FR" sz="1200" b="1" kern="1200" baseline="0" dirty="0" smtClean="0">
                <a:solidFill>
                  <a:schemeClr val="tx1"/>
                </a:solidFill>
                <a:effectLst/>
                <a:latin typeface="+mn-lt"/>
                <a:ea typeface="+mn-ea"/>
                <a:cs typeface="+mn-cs"/>
              </a:rPr>
              <a:t> une atteinte lombaire et dorsale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baseline="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Mais pourquoi le rachis cervical est plus touché?  Ceci s’explique par deux hypothèses: la longue durée d’</a:t>
            </a:r>
            <a:r>
              <a:rPr lang="fr-FR" sz="1200" b="1" kern="1200" dirty="0" err="1" smtClean="0">
                <a:solidFill>
                  <a:schemeClr val="tx1"/>
                </a:solidFill>
                <a:effectLst/>
                <a:latin typeface="+mn-lt"/>
                <a:ea typeface="+mn-ea"/>
                <a:cs typeface="+mn-cs"/>
              </a:rPr>
              <a:t>evlution</a:t>
            </a:r>
            <a:r>
              <a:rPr lang="fr-FR" sz="1200" b="1" kern="1200" dirty="0" smtClean="0">
                <a:solidFill>
                  <a:schemeClr val="tx1"/>
                </a:solidFill>
                <a:effectLst/>
                <a:latin typeface="+mn-lt"/>
                <a:ea typeface="+mn-ea"/>
                <a:cs typeface="+mn-cs"/>
              </a:rPr>
              <a:t> et la progression rapide</a:t>
            </a:r>
          </a:p>
          <a:p>
            <a:endParaRPr lang="fr-FR" dirty="0"/>
          </a:p>
        </p:txBody>
      </p:sp>
      <p:sp>
        <p:nvSpPr>
          <p:cNvPr id="4" name="Espace réservé du numéro de diapositive 3"/>
          <p:cNvSpPr>
            <a:spLocks noGrp="1"/>
          </p:cNvSpPr>
          <p:nvPr>
            <p:ph type="sldNum" sz="quarter" idx="10"/>
          </p:nvPr>
        </p:nvSpPr>
        <p:spPr/>
        <p:txBody>
          <a:bodyPr/>
          <a:lstStyle/>
          <a:p>
            <a:fld id="{B7B97367-251B-43F0-8941-B80B74BE83E3}" type="slidenum">
              <a:rPr lang="fr-FR" smtClean="0"/>
              <a:t>70</a:t>
            </a:fld>
            <a:endParaRPr lang="fr-FR" dirty="0"/>
          </a:p>
        </p:txBody>
      </p:sp>
    </p:spTree>
    <p:extLst>
      <p:ext uri="{BB962C8B-B14F-4D97-AF65-F5344CB8AC3E}">
        <p14:creationId xmlns:p14="http://schemas.microsoft.com/office/powerpoint/2010/main" val="11698779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dirty="0" smtClean="0"/>
              <a:t>Ainsi L’atteinte cervicale </a:t>
            </a:r>
            <a:r>
              <a:rPr lang="fr-FR" b="1" dirty="0" smtClean="0"/>
              <a:t>pourrait s’expliquer par</a:t>
            </a:r>
            <a:r>
              <a:rPr lang="fr-FR" dirty="0" smtClean="0"/>
              <a:t>:</a:t>
            </a:r>
            <a:r>
              <a:rPr lang="fr-FR" baseline="0" dirty="0" smtClean="0"/>
              <a:t> ……….., </a:t>
            </a:r>
            <a:r>
              <a:rPr lang="fr-FR" sz="1200" kern="1200" dirty="0" smtClean="0">
                <a:solidFill>
                  <a:schemeClr val="tx1"/>
                </a:solidFill>
                <a:effectLst/>
                <a:latin typeface="+mn-lt"/>
                <a:ea typeface="+mn-ea"/>
                <a:cs typeface="+mn-cs"/>
              </a:rPr>
              <a:t>ceci rejoint les résultats des données de la littérature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La</a:t>
            </a:r>
            <a:r>
              <a:rPr lang="fr-FR" sz="1200" b="1" kern="1200" baseline="0" dirty="0" smtClean="0">
                <a:solidFill>
                  <a:schemeClr val="tx1"/>
                </a:solidFill>
                <a:effectLst/>
                <a:latin typeface="+mn-lt"/>
                <a:ea typeface="+mn-ea"/>
                <a:cs typeface="+mn-cs"/>
              </a:rPr>
              <a:t> cohorte </a:t>
            </a:r>
            <a:r>
              <a:rPr lang="fr-FR" sz="1200" b="1" kern="1200" baseline="0" dirty="0" err="1" smtClean="0">
                <a:solidFill>
                  <a:schemeClr val="tx1"/>
                </a:solidFill>
                <a:effectLst/>
                <a:latin typeface="+mn-lt"/>
                <a:ea typeface="+mn-ea"/>
                <a:cs typeface="+mn-cs"/>
              </a:rPr>
              <a:t>americaine</a:t>
            </a:r>
            <a:r>
              <a:rPr lang="fr-FR" sz="1200" b="1" kern="1200" baseline="0" dirty="0" smtClean="0">
                <a:solidFill>
                  <a:schemeClr val="tx1"/>
                </a:solidFill>
                <a:effectLst/>
                <a:latin typeface="+mn-lt"/>
                <a:ea typeface="+mn-ea"/>
                <a:cs typeface="+mn-cs"/>
              </a:rPr>
              <a:t>, l’atteinte cervical chez les SA avec </a:t>
            </a:r>
            <a:r>
              <a:rPr lang="fr-FR" sz="1200" b="1" kern="1200" baseline="0" dirty="0" err="1" smtClean="0">
                <a:solidFill>
                  <a:schemeClr val="tx1"/>
                </a:solidFill>
                <a:effectLst/>
                <a:latin typeface="+mn-lt"/>
                <a:ea typeface="+mn-ea"/>
                <a:cs typeface="+mn-cs"/>
              </a:rPr>
              <a:t>coxite</a:t>
            </a:r>
            <a:r>
              <a:rPr lang="fr-FR" sz="1200" b="1" kern="1200" baseline="0" dirty="0" smtClean="0">
                <a:solidFill>
                  <a:schemeClr val="tx1"/>
                </a:solidFill>
                <a:effectLst/>
                <a:latin typeface="+mn-lt"/>
                <a:ea typeface="+mn-ea"/>
                <a:cs typeface="+mn-cs"/>
              </a:rPr>
              <a:t> survient </a:t>
            </a:r>
            <a:r>
              <a:rPr lang="fr-FR" sz="1200" b="1" kern="1200" baseline="0" dirty="0" err="1" smtClean="0">
                <a:solidFill>
                  <a:schemeClr val="tx1"/>
                </a:solidFill>
                <a:effectLst/>
                <a:latin typeface="+mn-lt"/>
                <a:ea typeface="+mn-ea"/>
                <a:cs typeface="+mn-cs"/>
              </a:rPr>
              <a:t>apres</a:t>
            </a:r>
            <a:r>
              <a:rPr lang="fr-FR" sz="1200" b="1" kern="1200" baseline="0" dirty="0" smtClean="0">
                <a:solidFill>
                  <a:schemeClr val="tx1"/>
                </a:solidFill>
                <a:effectLst/>
                <a:latin typeface="+mn-lt"/>
                <a:ea typeface="+mn-ea"/>
                <a:cs typeface="+mn-cs"/>
              </a:rPr>
              <a:t> une longue durée d’</a:t>
            </a:r>
            <a:r>
              <a:rPr lang="fr-FR" sz="1200" b="1" kern="1200" baseline="0" dirty="0" err="1" smtClean="0">
                <a:solidFill>
                  <a:schemeClr val="tx1"/>
                </a:solidFill>
                <a:effectLst/>
                <a:latin typeface="+mn-lt"/>
                <a:ea typeface="+mn-ea"/>
                <a:cs typeface="+mn-cs"/>
              </a:rPr>
              <a:t>evolution</a:t>
            </a:r>
            <a:r>
              <a:rPr lang="fr-FR" sz="1200" b="1" kern="1200" baseline="0" dirty="0" smtClean="0">
                <a:solidFill>
                  <a:schemeClr val="tx1"/>
                </a:solidFill>
                <a:effectLst/>
                <a:latin typeface="+mn-lt"/>
                <a:ea typeface="+mn-ea"/>
                <a:cs typeface="+mn-cs"/>
              </a:rPr>
              <a:t> de la maladie et seulement 5,2% durant les </a:t>
            </a:r>
            <a:r>
              <a:rPr lang="fr-FR" sz="1200" b="1" kern="1200" baseline="0" dirty="0" err="1" smtClean="0">
                <a:solidFill>
                  <a:schemeClr val="tx1"/>
                </a:solidFill>
                <a:effectLst/>
                <a:latin typeface="+mn-lt"/>
                <a:ea typeface="+mn-ea"/>
                <a:cs typeface="+mn-cs"/>
              </a:rPr>
              <a:t>premieres</a:t>
            </a:r>
            <a:r>
              <a:rPr lang="fr-FR" sz="1200" b="1" kern="1200" baseline="0" dirty="0" smtClean="0">
                <a:solidFill>
                  <a:schemeClr val="tx1"/>
                </a:solidFill>
                <a:effectLst/>
                <a:latin typeface="+mn-lt"/>
                <a:ea typeface="+mn-ea"/>
                <a:cs typeface="+mn-cs"/>
              </a:rPr>
              <a:t> années, contrairement à l’</a:t>
            </a:r>
            <a:r>
              <a:rPr lang="fr-FR" sz="1200" b="1" kern="1200" baseline="0" dirty="0" err="1" smtClean="0">
                <a:solidFill>
                  <a:schemeClr val="tx1"/>
                </a:solidFill>
                <a:effectLst/>
                <a:latin typeface="+mn-lt"/>
                <a:ea typeface="+mn-ea"/>
                <a:cs typeface="+mn-cs"/>
              </a:rPr>
              <a:t>attiente</a:t>
            </a:r>
            <a:r>
              <a:rPr lang="fr-FR" sz="1200" b="1" kern="1200" baseline="0" dirty="0" smtClean="0">
                <a:solidFill>
                  <a:schemeClr val="tx1"/>
                </a:solidFill>
                <a:effectLst/>
                <a:latin typeface="+mn-lt"/>
                <a:ea typeface="+mn-ea"/>
                <a:cs typeface="+mn-cs"/>
              </a:rPr>
              <a:t> lombaire </a:t>
            </a:r>
            <a:r>
              <a:rPr lang="fr-FR" b="0" dirty="0" smtClean="0">
                <a:solidFill>
                  <a:schemeClr val="tx1"/>
                </a:solidFill>
              </a:rPr>
              <a:t>19,4% première décennies et 29,5% deuxième décennies).</a:t>
            </a:r>
          </a:p>
          <a:p>
            <a:endParaRPr lang="fr-FR" dirty="0"/>
          </a:p>
        </p:txBody>
      </p:sp>
      <p:sp>
        <p:nvSpPr>
          <p:cNvPr id="4" name="Espace réservé du numéro de diapositive 3"/>
          <p:cNvSpPr>
            <a:spLocks noGrp="1"/>
          </p:cNvSpPr>
          <p:nvPr>
            <p:ph type="sldNum" sz="quarter" idx="10"/>
          </p:nvPr>
        </p:nvSpPr>
        <p:spPr/>
        <p:txBody>
          <a:bodyPr/>
          <a:lstStyle/>
          <a:p>
            <a:fld id="{B7B97367-251B-43F0-8941-B80B74BE83E3}" type="slidenum">
              <a:rPr lang="fr-FR" smtClean="0"/>
              <a:t>71</a:t>
            </a:fld>
            <a:endParaRPr lang="fr-FR" dirty="0"/>
          </a:p>
        </p:txBody>
      </p:sp>
    </p:spTree>
    <p:extLst>
      <p:ext uri="{BB962C8B-B14F-4D97-AF65-F5344CB8AC3E}">
        <p14:creationId xmlns:p14="http://schemas.microsoft.com/office/powerpoint/2010/main" val="28480924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La</a:t>
            </a:r>
            <a:r>
              <a:rPr lang="fr-FR" sz="1200" b="1" kern="1200" baseline="0" dirty="0" smtClean="0">
                <a:solidFill>
                  <a:schemeClr val="tx1"/>
                </a:solidFill>
                <a:effectLst/>
                <a:latin typeface="+mn-lt"/>
                <a:ea typeface="+mn-ea"/>
                <a:cs typeface="+mn-cs"/>
              </a:rPr>
              <a:t> cohorte </a:t>
            </a:r>
            <a:r>
              <a:rPr lang="fr-FR" sz="1200" b="1" kern="1200" baseline="0" dirty="0" err="1" smtClean="0">
                <a:solidFill>
                  <a:schemeClr val="tx1"/>
                </a:solidFill>
                <a:effectLst/>
                <a:latin typeface="+mn-lt"/>
                <a:ea typeface="+mn-ea"/>
                <a:cs typeface="+mn-cs"/>
              </a:rPr>
              <a:t>americaine</a:t>
            </a:r>
            <a:r>
              <a:rPr lang="fr-FR" sz="1200" b="1" kern="1200" baseline="0" dirty="0" smtClean="0">
                <a:solidFill>
                  <a:schemeClr val="tx1"/>
                </a:solidFill>
                <a:effectLst/>
                <a:latin typeface="+mn-lt"/>
                <a:ea typeface="+mn-ea"/>
                <a:cs typeface="+mn-cs"/>
              </a:rPr>
              <a:t>, l’atteinte cervical chez les SA avec </a:t>
            </a:r>
            <a:r>
              <a:rPr lang="fr-FR" sz="1200" b="1" kern="1200" baseline="0" dirty="0" err="1" smtClean="0">
                <a:solidFill>
                  <a:schemeClr val="tx1"/>
                </a:solidFill>
                <a:effectLst/>
                <a:latin typeface="+mn-lt"/>
                <a:ea typeface="+mn-ea"/>
                <a:cs typeface="+mn-cs"/>
              </a:rPr>
              <a:t>coxite</a:t>
            </a:r>
            <a:r>
              <a:rPr lang="fr-FR" sz="1200" b="1" kern="1200" baseline="0" dirty="0" smtClean="0">
                <a:solidFill>
                  <a:schemeClr val="tx1"/>
                </a:solidFill>
                <a:effectLst/>
                <a:latin typeface="+mn-lt"/>
                <a:ea typeface="+mn-ea"/>
                <a:cs typeface="+mn-cs"/>
              </a:rPr>
              <a:t> survient </a:t>
            </a:r>
            <a:r>
              <a:rPr lang="fr-FR" sz="1200" b="1" kern="1200" baseline="0" dirty="0" err="1" smtClean="0">
                <a:solidFill>
                  <a:schemeClr val="tx1"/>
                </a:solidFill>
                <a:effectLst/>
                <a:latin typeface="+mn-lt"/>
                <a:ea typeface="+mn-ea"/>
                <a:cs typeface="+mn-cs"/>
              </a:rPr>
              <a:t>apres</a:t>
            </a:r>
            <a:r>
              <a:rPr lang="fr-FR" sz="1200" b="1" kern="1200" baseline="0" dirty="0" smtClean="0">
                <a:solidFill>
                  <a:schemeClr val="tx1"/>
                </a:solidFill>
                <a:effectLst/>
                <a:latin typeface="+mn-lt"/>
                <a:ea typeface="+mn-ea"/>
                <a:cs typeface="+mn-cs"/>
              </a:rPr>
              <a:t> une longue durée d’</a:t>
            </a:r>
            <a:r>
              <a:rPr lang="fr-FR" sz="1200" b="1" kern="1200" baseline="0" dirty="0" err="1" smtClean="0">
                <a:solidFill>
                  <a:schemeClr val="tx1"/>
                </a:solidFill>
                <a:effectLst/>
                <a:latin typeface="+mn-lt"/>
                <a:ea typeface="+mn-ea"/>
                <a:cs typeface="+mn-cs"/>
              </a:rPr>
              <a:t>evolution</a:t>
            </a:r>
            <a:r>
              <a:rPr lang="fr-FR" sz="1200" b="1" kern="1200" baseline="0" dirty="0" smtClean="0">
                <a:solidFill>
                  <a:schemeClr val="tx1"/>
                </a:solidFill>
                <a:effectLst/>
                <a:latin typeface="+mn-lt"/>
                <a:ea typeface="+mn-ea"/>
                <a:cs typeface="+mn-cs"/>
              </a:rPr>
              <a:t> de la maladie et seulement 5,2% durant les </a:t>
            </a:r>
            <a:r>
              <a:rPr lang="fr-FR" sz="1200" b="1" kern="1200" baseline="0" dirty="0" err="1" smtClean="0">
                <a:solidFill>
                  <a:schemeClr val="tx1"/>
                </a:solidFill>
                <a:effectLst/>
                <a:latin typeface="+mn-lt"/>
                <a:ea typeface="+mn-ea"/>
                <a:cs typeface="+mn-cs"/>
              </a:rPr>
              <a:t>premieres</a:t>
            </a:r>
            <a:r>
              <a:rPr lang="fr-FR" sz="1200" b="1" kern="1200" baseline="0" dirty="0" smtClean="0">
                <a:solidFill>
                  <a:schemeClr val="tx1"/>
                </a:solidFill>
                <a:effectLst/>
                <a:latin typeface="+mn-lt"/>
                <a:ea typeface="+mn-ea"/>
                <a:cs typeface="+mn-cs"/>
              </a:rPr>
              <a:t> années, contrairement à l’</a:t>
            </a:r>
            <a:r>
              <a:rPr lang="fr-FR" sz="1200" b="1" kern="1200" baseline="0" dirty="0" err="1" smtClean="0">
                <a:solidFill>
                  <a:schemeClr val="tx1"/>
                </a:solidFill>
                <a:effectLst/>
                <a:latin typeface="+mn-lt"/>
                <a:ea typeface="+mn-ea"/>
                <a:cs typeface="+mn-cs"/>
              </a:rPr>
              <a:t>attiente</a:t>
            </a:r>
            <a:r>
              <a:rPr lang="fr-FR" sz="1200" b="1" kern="1200" baseline="0" dirty="0" smtClean="0">
                <a:solidFill>
                  <a:schemeClr val="tx1"/>
                </a:solidFill>
                <a:effectLst/>
                <a:latin typeface="+mn-lt"/>
                <a:ea typeface="+mn-ea"/>
                <a:cs typeface="+mn-cs"/>
              </a:rPr>
              <a:t> lombaire </a:t>
            </a:r>
            <a:r>
              <a:rPr lang="fr-FR" b="0" dirty="0" smtClean="0">
                <a:solidFill>
                  <a:schemeClr val="tx1"/>
                </a:solidFill>
              </a:rPr>
              <a:t>19,4% première décennies et 29,5% deuxième décennies).</a:t>
            </a:r>
          </a:p>
          <a:p>
            <a:endParaRPr lang="fr-FR" dirty="0"/>
          </a:p>
        </p:txBody>
      </p:sp>
      <p:sp>
        <p:nvSpPr>
          <p:cNvPr id="4" name="Espace réservé du numéro de diapositive 3"/>
          <p:cNvSpPr>
            <a:spLocks noGrp="1"/>
          </p:cNvSpPr>
          <p:nvPr>
            <p:ph type="sldNum" sz="quarter" idx="10"/>
          </p:nvPr>
        </p:nvSpPr>
        <p:spPr/>
        <p:txBody>
          <a:bodyPr/>
          <a:lstStyle/>
          <a:p>
            <a:fld id="{B7B97367-251B-43F0-8941-B80B74BE83E3}" type="slidenum">
              <a:rPr lang="fr-FR" smtClean="0"/>
              <a:t>72</a:t>
            </a:fld>
            <a:endParaRPr lang="fr-FR" dirty="0"/>
          </a:p>
        </p:txBody>
      </p:sp>
    </p:spTree>
    <p:extLst>
      <p:ext uri="{BB962C8B-B14F-4D97-AF65-F5344CB8AC3E}">
        <p14:creationId xmlns:p14="http://schemas.microsoft.com/office/powerpoint/2010/main" val="31751315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smtClean="0">
                <a:solidFill>
                  <a:schemeClr val="tx1"/>
                </a:solidFill>
                <a:effectLst/>
                <a:latin typeface="+mn-lt"/>
                <a:ea typeface="+mn-ea"/>
                <a:cs typeface="+mn-cs"/>
              </a:rPr>
              <a:t>Meme </a:t>
            </a:r>
            <a:r>
              <a:rPr lang="fr-FR" sz="1200" b="1" kern="1200" dirty="0" err="1" smtClean="0">
                <a:solidFill>
                  <a:schemeClr val="tx1"/>
                </a:solidFill>
                <a:effectLst/>
                <a:latin typeface="+mn-lt"/>
                <a:ea typeface="+mn-ea"/>
                <a:cs typeface="+mn-cs"/>
              </a:rPr>
              <a:t>resultat</a:t>
            </a:r>
            <a:r>
              <a:rPr lang="fr-FR" sz="1200" b="1" kern="1200" dirty="0" smtClean="0">
                <a:solidFill>
                  <a:schemeClr val="tx1"/>
                </a:solidFill>
                <a:effectLst/>
                <a:latin typeface="+mn-lt"/>
                <a:ea typeface="+mn-ea"/>
                <a:cs typeface="+mn-cs"/>
              </a:rPr>
              <a:t> dans</a:t>
            </a:r>
            <a:r>
              <a:rPr lang="fr-FR" sz="1200" b="1"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 </a:t>
            </a:r>
            <a:r>
              <a:rPr lang="fr-FR" b="1" dirty="0" smtClean="0">
                <a:solidFill>
                  <a:schemeClr val="tx1"/>
                </a:solidFill>
              </a:rPr>
              <a:t>La cohorte Anglaise de </a:t>
            </a:r>
            <a:r>
              <a:rPr lang="fr-FR" b="1" dirty="0" err="1" smtClean="0">
                <a:solidFill>
                  <a:schemeClr val="tx1"/>
                </a:solidFill>
              </a:rPr>
              <a:t>Sinea</a:t>
            </a:r>
            <a:r>
              <a:rPr lang="fr-FR" b="1" dirty="0" smtClean="0">
                <a:solidFill>
                  <a:schemeClr val="tx1"/>
                </a:solidFill>
              </a:rPr>
              <a:t> </a:t>
            </a:r>
            <a:r>
              <a:rPr lang="fr-FR" b="1" dirty="0" err="1" smtClean="0">
                <a:solidFill>
                  <a:schemeClr val="tx1"/>
                </a:solidFill>
              </a:rPr>
              <a:t>Brophy</a:t>
            </a:r>
            <a:r>
              <a:rPr lang="fr-FR" b="1" dirty="0" smtClean="0">
                <a:solidFill>
                  <a:schemeClr val="tx1"/>
                </a:solidFill>
              </a:rPr>
              <a:t> et al, </a:t>
            </a:r>
          </a:p>
          <a:p>
            <a:r>
              <a:rPr lang="fr-FR" b="1" dirty="0" smtClean="0">
                <a:solidFill>
                  <a:schemeClr val="tx1"/>
                </a:solidFill>
              </a:rPr>
              <a:t>chez les SA avec </a:t>
            </a:r>
            <a:r>
              <a:rPr lang="fr-FR" b="1" dirty="0" err="1" smtClean="0">
                <a:solidFill>
                  <a:schemeClr val="tx1"/>
                </a:solidFill>
              </a:rPr>
              <a:t>coxite</a:t>
            </a:r>
            <a:r>
              <a:rPr lang="fr-FR" b="1" dirty="0" smtClean="0">
                <a:solidFill>
                  <a:schemeClr val="tx1"/>
                </a:solidFill>
              </a:rPr>
              <a:t> à tous les stades de la maladie les patients avaient plus d’atteinte lombaire que cervicale </a:t>
            </a:r>
            <a:r>
              <a:rPr lang="fr-FR" b="0" dirty="0" smtClean="0">
                <a:solidFill>
                  <a:schemeClr val="tx1"/>
                </a:solidFill>
              </a:rPr>
              <a:t>suggérant que l’atteinte lombaire précède généralement l’atteinte cervicale</a:t>
            </a:r>
            <a:r>
              <a:rPr lang="fr-FR" b="1" dirty="0" smtClean="0">
                <a:solidFill>
                  <a:schemeClr val="tx1"/>
                </a:solidFill>
              </a:rPr>
              <a:t>, cependant l’atteinte cervicale survient tardivement après une longue durée d’évolution de la maladie </a:t>
            </a:r>
            <a:r>
              <a:rPr lang="fr-FR" b="0" dirty="0" smtClean="0">
                <a:solidFill>
                  <a:schemeClr val="tx1"/>
                </a:solidFill>
              </a:rPr>
              <a:t>environ 25ans.</a:t>
            </a:r>
            <a:r>
              <a:rPr lang="fr-FR" b="1" dirty="0" smtClean="0">
                <a:solidFill>
                  <a:schemeClr val="tx1"/>
                </a:solidFill>
              </a:rPr>
              <a:t> Seulement 13</a:t>
            </a:r>
            <a:r>
              <a:rPr lang="fr-FR" b="1" baseline="0" dirty="0" smtClean="0">
                <a:solidFill>
                  <a:schemeClr val="tx1"/>
                </a:solidFill>
              </a:rPr>
              <a:t> patients durant les cinq </a:t>
            </a:r>
            <a:r>
              <a:rPr lang="fr-FR" b="1" baseline="0" dirty="0" err="1" smtClean="0">
                <a:solidFill>
                  <a:schemeClr val="tx1"/>
                </a:solidFill>
              </a:rPr>
              <a:t>premieres</a:t>
            </a:r>
            <a:r>
              <a:rPr lang="fr-FR" b="1" baseline="0" dirty="0" smtClean="0">
                <a:solidFill>
                  <a:schemeClr val="tx1"/>
                </a:solidFill>
              </a:rPr>
              <a:t> années</a:t>
            </a:r>
            <a:endParaRPr lang="fr-FR" b="1" dirty="0" smtClean="0">
              <a:solidFill>
                <a:schemeClr val="tx1"/>
              </a:solidFill>
            </a:endParaRPr>
          </a:p>
          <a:p>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B7B97367-251B-43F0-8941-B80B74BE83E3}" type="slidenum">
              <a:rPr lang="fr-FR" smtClean="0"/>
              <a:t>73</a:t>
            </a:fld>
            <a:endParaRPr lang="fr-FR" dirty="0"/>
          </a:p>
        </p:txBody>
      </p:sp>
    </p:spTree>
    <p:extLst>
      <p:ext uri="{BB962C8B-B14F-4D97-AF65-F5344CB8AC3E}">
        <p14:creationId xmlns:p14="http://schemas.microsoft.com/office/powerpoint/2010/main" val="2889367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Cependant en plus de la durée d’évolution prolongée, le sous-groupe de SA avec </a:t>
            </a:r>
            <a:r>
              <a:rPr lang="fr-FR" sz="1200" kern="1200" dirty="0" err="1" smtClean="0">
                <a:solidFill>
                  <a:schemeClr val="tx1"/>
                </a:solidFill>
                <a:effectLst/>
                <a:latin typeface="+mn-lt"/>
                <a:ea typeface="+mn-ea"/>
                <a:cs typeface="+mn-cs"/>
              </a:rPr>
              <a:t>coxite</a:t>
            </a:r>
            <a:r>
              <a:rPr lang="fr-FR" sz="1200" kern="1200" dirty="0" smtClean="0">
                <a:solidFill>
                  <a:schemeClr val="tx1"/>
                </a:solidFill>
                <a:effectLst/>
                <a:latin typeface="+mn-lt"/>
                <a:ea typeface="+mn-ea"/>
                <a:cs typeface="+mn-cs"/>
              </a:rPr>
              <a:t> semble aussi présenter un phénotype particulier représenté par la progression rapide de la maladie, </a:t>
            </a:r>
            <a:r>
              <a:rPr lang="fr-FR" sz="1200" b="1" kern="1200" dirty="0" smtClean="0">
                <a:solidFill>
                  <a:schemeClr val="tx1"/>
                </a:solidFill>
                <a:effectLst/>
                <a:latin typeface="+mn-lt"/>
                <a:ea typeface="+mn-ea"/>
                <a:cs typeface="+mn-cs"/>
              </a:rPr>
              <a:t>responsable d’une maladie plus grave au niveau axial atteignant plus rapidement la colonne dorsale puis cervicale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comparéé</a:t>
            </a:r>
            <a:r>
              <a:rPr lang="fr-FR" sz="1200" kern="1200" dirty="0" smtClean="0">
                <a:solidFill>
                  <a:schemeClr val="tx1"/>
                </a:solidFill>
                <a:effectLst/>
                <a:latin typeface="+mn-lt"/>
                <a:ea typeface="+mn-ea"/>
                <a:cs typeface="+mn-cs"/>
              </a:rPr>
              <a:t> à la </a:t>
            </a:r>
            <a:r>
              <a:rPr lang="fr-FR" sz="1200" kern="1200" dirty="0" err="1" smtClean="0">
                <a:solidFill>
                  <a:schemeClr val="tx1"/>
                </a:solidFill>
                <a:effectLst/>
                <a:latin typeface="+mn-lt"/>
                <a:ea typeface="+mn-ea"/>
                <a:cs typeface="+mn-cs"/>
              </a:rPr>
              <a:t>spondyloarthrite</a:t>
            </a:r>
            <a:r>
              <a:rPr lang="fr-FR" sz="1200" kern="1200" dirty="0" smtClean="0">
                <a:solidFill>
                  <a:schemeClr val="tx1"/>
                </a:solidFill>
                <a:effectLst/>
                <a:latin typeface="+mn-lt"/>
                <a:ea typeface="+mn-ea"/>
                <a:cs typeface="+mn-cs"/>
              </a:rPr>
              <a:t> axiale isolée qui se limite plus au rachis lombaire.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Ce qui a été confirmé dans l’étude Anglaise de </a:t>
            </a:r>
            <a:r>
              <a:rPr lang="fr-FR" sz="1200" kern="1200" dirty="0" err="1" smtClean="0">
                <a:solidFill>
                  <a:schemeClr val="tx1"/>
                </a:solidFill>
                <a:effectLst/>
                <a:latin typeface="+mn-lt"/>
                <a:ea typeface="+mn-ea"/>
                <a:cs typeface="+mn-cs"/>
              </a:rPr>
              <a:t>Sinea</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Brophy</a:t>
            </a:r>
            <a:r>
              <a:rPr lang="fr-FR" sz="1200" kern="1200" dirty="0" smtClean="0">
                <a:solidFill>
                  <a:schemeClr val="tx1"/>
                </a:solidFill>
                <a:effectLst/>
                <a:latin typeface="+mn-lt"/>
                <a:ea typeface="+mn-ea"/>
                <a:cs typeface="+mn-cs"/>
              </a:rPr>
              <a:t> et al (151), qui a retrouvé que la hanche peut prédire un résultat plus grave pour la colonne cervicale, </a:t>
            </a:r>
            <a:r>
              <a:rPr lang="fr-FR" sz="1200" b="1" kern="1200" dirty="0" smtClean="0">
                <a:solidFill>
                  <a:schemeClr val="tx1"/>
                </a:solidFill>
                <a:effectLst/>
                <a:latin typeface="+mn-lt"/>
                <a:ea typeface="+mn-ea"/>
                <a:cs typeface="+mn-cs"/>
              </a:rPr>
              <a:t>car elle représente chez certains patients un facteur prédictif d’une maladie précoce c’est-à-dire un changement radiologique rachidien durant les dix premières années et une vitesse de progression structurale rapide ce qui fait sa sévérité.    </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B7B97367-251B-43F0-8941-B80B74BE83E3}" type="slidenum">
              <a:rPr lang="fr-FR" smtClean="0"/>
              <a:t>74</a:t>
            </a:fld>
            <a:endParaRPr lang="fr-FR" dirty="0"/>
          </a:p>
        </p:txBody>
      </p:sp>
    </p:spTree>
    <p:extLst>
      <p:ext uri="{BB962C8B-B14F-4D97-AF65-F5344CB8AC3E}">
        <p14:creationId xmlns:p14="http://schemas.microsoft.com/office/powerpoint/2010/main" val="19210403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Ce qui a été </a:t>
            </a:r>
            <a:r>
              <a:rPr lang="fr-FR" sz="1200" b="1" kern="1200" dirty="0" smtClean="0">
                <a:solidFill>
                  <a:schemeClr val="tx1"/>
                </a:solidFill>
                <a:effectLst/>
                <a:latin typeface="+mn-lt"/>
                <a:ea typeface="+mn-ea"/>
                <a:cs typeface="+mn-cs"/>
              </a:rPr>
              <a:t>confirmé dans la</a:t>
            </a:r>
            <a:r>
              <a:rPr lang="fr-FR" sz="1200" b="1" kern="1200" baseline="0" dirty="0" smtClean="0">
                <a:solidFill>
                  <a:schemeClr val="tx1"/>
                </a:solidFill>
                <a:effectLst/>
                <a:latin typeface="+mn-lt"/>
                <a:ea typeface="+mn-ea"/>
                <a:cs typeface="+mn-cs"/>
              </a:rPr>
              <a:t> cohorte</a:t>
            </a:r>
            <a:r>
              <a:rPr lang="fr-FR" sz="1200" b="1" kern="1200" dirty="0" smtClean="0">
                <a:solidFill>
                  <a:schemeClr val="tx1"/>
                </a:solidFill>
                <a:effectLst/>
                <a:latin typeface="+mn-lt"/>
                <a:ea typeface="+mn-ea"/>
                <a:cs typeface="+mn-cs"/>
              </a:rPr>
              <a:t> Anglaise de </a:t>
            </a:r>
            <a:r>
              <a:rPr lang="fr-FR" sz="1200" b="1" kern="1200" dirty="0" err="1" smtClean="0">
                <a:solidFill>
                  <a:schemeClr val="tx1"/>
                </a:solidFill>
                <a:effectLst/>
                <a:latin typeface="+mn-lt"/>
                <a:ea typeface="+mn-ea"/>
                <a:cs typeface="+mn-cs"/>
              </a:rPr>
              <a:t>Sinea</a:t>
            </a:r>
            <a:r>
              <a:rPr lang="fr-FR" sz="1200" b="1" kern="1200" dirty="0" smtClean="0">
                <a:solidFill>
                  <a:schemeClr val="tx1"/>
                </a:solidFill>
                <a:effectLst/>
                <a:latin typeface="+mn-lt"/>
                <a:ea typeface="+mn-ea"/>
                <a:cs typeface="+mn-cs"/>
              </a:rPr>
              <a:t> </a:t>
            </a:r>
            <a:r>
              <a:rPr lang="fr-FR" sz="1200" b="1" kern="1200" dirty="0" err="1" smtClean="0">
                <a:solidFill>
                  <a:schemeClr val="tx1"/>
                </a:solidFill>
                <a:effectLst/>
                <a:latin typeface="+mn-lt"/>
                <a:ea typeface="+mn-ea"/>
                <a:cs typeface="+mn-cs"/>
              </a:rPr>
              <a:t>Brophy</a:t>
            </a:r>
            <a:r>
              <a:rPr lang="fr-FR" sz="1200" b="1" kern="1200" dirty="0" smtClean="0">
                <a:solidFill>
                  <a:schemeClr val="tx1"/>
                </a:solidFill>
                <a:effectLst/>
                <a:latin typeface="+mn-lt"/>
                <a:ea typeface="+mn-ea"/>
                <a:cs typeface="+mn-cs"/>
              </a:rPr>
              <a:t> et al,</a:t>
            </a:r>
            <a:r>
              <a:rPr lang="fr-FR" sz="1200" b="1" kern="1200" baseline="0" dirty="0" smtClean="0">
                <a:solidFill>
                  <a:schemeClr val="tx1"/>
                </a:solidFill>
                <a:effectLst/>
                <a:latin typeface="+mn-lt"/>
                <a:ea typeface="+mn-ea"/>
                <a:cs typeface="+mn-cs"/>
              </a:rPr>
              <a:t> la </a:t>
            </a:r>
            <a:r>
              <a:rPr lang="fr-FR" sz="1200" b="1" kern="1200" baseline="0" dirty="0" err="1" smtClean="0">
                <a:solidFill>
                  <a:schemeClr val="tx1"/>
                </a:solidFill>
                <a:effectLst/>
                <a:latin typeface="+mn-lt"/>
                <a:ea typeface="+mn-ea"/>
                <a:cs typeface="+mn-cs"/>
              </a:rPr>
              <a:t>coxite</a:t>
            </a:r>
            <a:r>
              <a:rPr lang="fr-FR" sz="1200" b="1" kern="1200" baseline="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représente un facteur prédictif d’une maladie précoce c’est-à-dire un changement radiologique rachidien durant les dix premières années et une vitesse de progression structurale rapide ce qui fait sa sévérité.    </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B7B97367-251B-43F0-8941-B80B74BE83E3}" type="slidenum">
              <a:rPr lang="fr-FR" smtClean="0"/>
              <a:t>75</a:t>
            </a:fld>
            <a:endParaRPr lang="fr-FR" dirty="0"/>
          </a:p>
        </p:txBody>
      </p:sp>
    </p:spTree>
    <p:extLst>
      <p:ext uri="{BB962C8B-B14F-4D97-AF65-F5344CB8AC3E}">
        <p14:creationId xmlns:p14="http://schemas.microsoft.com/office/powerpoint/2010/main" val="32505087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Les SA avec </a:t>
            </a:r>
            <a:r>
              <a:rPr lang="fr-FR" sz="1200" kern="1200" dirty="0" err="1" smtClean="0">
                <a:solidFill>
                  <a:schemeClr val="tx1"/>
                </a:solidFill>
                <a:effectLst/>
                <a:latin typeface="+mn-lt"/>
                <a:ea typeface="+mn-ea"/>
                <a:cs typeface="+mn-cs"/>
              </a:rPr>
              <a:t>coxites</a:t>
            </a:r>
            <a:r>
              <a:rPr lang="fr-FR" sz="1200" kern="1200" dirty="0" smtClean="0">
                <a:solidFill>
                  <a:schemeClr val="tx1"/>
                </a:solidFill>
                <a:effectLst/>
                <a:latin typeface="+mn-lt"/>
                <a:ea typeface="+mn-ea"/>
                <a:cs typeface="+mn-cs"/>
              </a:rPr>
              <a:t> avaient une raideur axiale plus sévère. Ce paramètre est également retrouvé dans la littérature,</a:t>
            </a:r>
            <a:r>
              <a:rPr lang="fr-FR" sz="1200" kern="1200" baseline="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Ceci pourrait s’expliquer par la sévérité de l’atteinte axiale qui est plus importante chez les </a:t>
            </a:r>
            <a:r>
              <a:rPr lang="fr-FR" sz="1200" b="1" kern="1200" dirty="0" err="1" smtClean="0">
                <a:solidFill>
                  <a:schemeClr val="tx1"/>
                </a:solidFill>
                <a:effectLst/>
                <a:latin typeface="+mn-lt"/>
                <a:ea typeface="+mn-ea"/>
                <a:cs typeface="+mn-cs"/>
              </a:rPr>
              <a:t>coxites</a:t>
            </a:r>
            <a:r>
              <a:rPr lang="fr-FR" sz="1200" b="1" kern="1200" dirty="0" smtClean="0">
                <a:solidFill>
                  <a:schemeClr val="tx1"/>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10"/>
          </p:nvPr>
        </p:nvSpPr>
        <p:spPr/>
        <p:txBody>
          <a:bodyPr/>
          <a:lstStyle/>
          <a:p>
            <a:fld id="{B7B97367-251B-43F0-8941-B80B74BE83E3}" type="slidenum">
              <a:rPr lang="fr-FR" smtClean="0"/>
              <a:t>76</a:t>
            </a:fld>
            <a:endParaRPr lang="fr-FR" dirty="0"/>
          </a:p>
        </p:txBody>
      </p:sp>
    </p:spTree>
    <p:extLst>
      <p:ext uri="{BB962C8B-B14F-4D97-AF65-F5344CB8AC3E}">
        <p14:creationId xmlns:p14="http://schemas.microsoft.com/office/powerpoint/2010/main" val="14645978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Ceci pourrait s’expliquer par la sévérité de l’atteinte</a:t>
            </a:r>
            <a:r>
              <a:rPr lang="fr-FR" sz="1200" b="1" kern="1200" baseline="0" dirty="0" smtClean="0">
                <a:solidFill>
                  <a:schemeClr val="tx1"/>
                </a:solidFill>
                <a:effectLst/>
                <a:latin typeface="+mn-lt"/>
                <a:ea typeface="+mn-ea"/>
                <a:cs typeface="+mn-cs"/>
              </a:rPr>
              <a:t> rachidienne </a:t>
            </a:r>
            <a:r>
              <a:rPr lang="fr-FR" sz="1200" b="1" kern="1200" dirty="0" smtClean="0">
                <a:solidFill>
                  <a:schemeClr val="tx1"/>
                </a:solidFill>
                <a:effectLst/>
                <a:latin typeface="+mn-lt"/>
                <a:ea typeface="+mn-ea"/>
                <a:cs typeface="+mn-cs"/>
              </a:rPr>
              <a:t>chez les </a:t>
            </a:r>
            <a:r>
              <a:rPr lang="fr-FR" sz="1200" b="1" kern="1200" dirty="0" err="1" smtClean="0">
                <a:solidFill>
                  <a:schemeClr val="tx1"/>
                </a:solidFill>
                <a:effectLst/>
                <a:latin typeface="+mn-lt"/>
                <a:ea typeface="+mn-ea"/>
                <a:cs typeface="+mn-cs"/>
              </a:rPr>
              <a:t>coxites</a:t>
            </a:r>
            <a:r>
              <a:rPr lang="fr-FR" sz="1200" b="1" kern="1200" dirty="0" smtClean="0">
                <a:solidFill>
                  <a:schemeClr val="tx1"/>
                </a:solidFill>
                <a:effectLst/>
                <a:latin typeface="+mn-lt"/>
                <a:ea typeface="+mn-ea"/>
                <a:cs typeface="+mn-cs"/>
              </a:rPr>
              <a:t> </a:t>
            </a:r>
            <a:r>
              <a:rPr lang="fr-FR" sz="1200" b="1" kern="1200" dirty="0" err="1" smtClean="0">
                <a:solidFill>
                  <a:schemeClr val="tx1"/>
                </a:solidFill>
                <a:effectLst/>
                <a:latin typeface="+mn-lt"/>
                <a:ea typeface="+mn-ea"/>
                <a:cs typeface="+mn-cs"/>
              </a:rPr>
              <a:t>alterant</a:t>
            </a:r>
            <a:r>
              <a:rPr lang="fr-FR" sz="1200" b="1" kern="1200" dirty="0" smtClean="0">
                <a:solidFill>
                  <a:schemeClr val="tx1"/>
                </a:solidFill>
                <a:effectLst/>
                <a:latin typeface="+mn-lt"/>
                <a:ea typeface="+mn-ea"/>
                <a:cs typeface="+mn-cs"/>
              </a:rPr>
              <a:t> secondairement l’ampliation thoracique. </a:t>
            </a:r>
          </a:p>
          <a:p>
            <a:endParaRPr lang="fr-FR" dirty="0"/>
          </a:p>
        </p:txBody>
      </p:sp>
      <p:sp>
        <p:nvSpPr>
          <p:cNvPr id="4" name="Espace réservé du numéro de diapositive 3"/>
          <p:cNvSpPr>
            <a:spLocks noGrp="1"/>
          </p:cNvSpPr>
          <p:nvPr>
            <p:ph type="sldNum" sz="quarter" idx="10"/>
          </p:nvPr>
        </p:nvSpPr>
        <p:spPr/>
        <p:txBody>
          <a:bodyPr/>
          <a:lstStyle/>
          <a:p>
            <a:fld id="{B7B97367-251B-43F0-8941-B80B74BE83E3}" type="slidenum">
              <a:rPr lang="fr-FR" smtClean="0"/>
              <a:t>77</a:t>
            </a:fld>
            <a:endParaRPr lang="fr-FR" dirty="0"/>
          </a:p>
        </p:txBody>
      </p:sp>
    </p:spTree>
    <p:extLst>
      <p:ext uri="{BB962C8B-B14F-4D97-AF65-F5344CB8AC3E}">
        <p14:creationId xmlns:p14="http://schemas.microsoft.com/office/powerpoint/2010/main" val="42211590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chemeClr val="tx1"/>
                </a:solidFill>
              </a:rPr>
              <a:t>Dans</a:t>
            </a:r>
            <a:r>
              <a:rPr lang="fr-FR" b="1" baseline="0" dirty="0" smtClean="0">
                <a:solidFill>
                  <a:schemeClr val="tx1"/>
                </a:solidFill>
              </a:rPr>
              <a:t> la littérature </a:t>
            </a:r>
            <a:r>
              <a:rPr lang="fr-FR" b="1" baseline="0" dirty="0" err="1" smtClean="0">
                <a:solidFill>
                  <a:schemeClr val="tx1"/>
                </a:solidFill>
              </a:rPr>
              <a:t>tres</a:t>
            </a:r>
            <a:r>
              <a:rPr lang="fr-FR" b="1" baseline="0" dirty="0" smtClean="0">
                <a:solidFill>
                  <a:schemeClr val="tx1"/>
                </a:solidFill>
              </a:rPr>
              <a:t> peu d’</a:t>
            </a:r>
            <a:r>
              <a:rPr lang="fr-FR" b="1" baseline="0" dirty="0" err="1" smtClean="0">
                <a:solidFill>
                  <a:schemeClr val="tx1"/>
                </a:solidFill>
              </a:rPr>
              <a:t>etude</a:t>
            </a:r>
            <a:r>
              <a:rPr lang="fr-FR" b="1" baseline="0" dirty="0" smtClean="0">
                <a:solidFill>
                  <a:schemeClr val="tx1"/>
                </a:solidFill>
              </a:rPr>
              <a:t> ont </a:t>
            </a:r>
            <a:r>
              <a:rPr lang="fr-FR" b="1" baseline="0" dirty="0" err="1" smtClean="0">
                <a:solidFill>
                  <a:schemeClr val="tx1"/>
                </a:solidFill>
              </a:rPr>
              <a:t>evalué</a:t>
            </a:r>
            <a:r>
              <a:rPr lang="fr-FR" b="1" baseline="0" dirty="0" smtClean="0">
                <a:solidFill>
                  <a:schemeClr val="tx1"/>
                </a:solidFill>
              </a:rPr>
              <a:t> ce </a:t>
            </a:r>
            <a:r>
              <a:rPr lang="fr-FR" b="1" baseline="0" dirty="0" err="1" smtClean="0">
                <a:solidFill>
                  <a:schemeClr val="tx1"/>
                </a:solidFill>
              </a:rPr>
              <a:t>paramétre</a:t>
            </a:r>
            <a:r>
              <a:rPr lang="fr-FR" b="1" baseline="0" dirty="0" smtClean="0">
                <a:solidFill>
                  <a:schemeClr val="tx1"/>
                </a:solidFill>
              </a:rPr>
              <a:t> chez les </a:t>
            </a:r>
            <a:r>
              <a:rPr lang="fr-FR" b="1" baseline="0" dirty="0" err="1" smtClean="0">
                <a:solidFill>
                  <a:schemeClr val="tx1"/>
                </a:solidFill>
              </a:rPr>
              <a:t>coxites</a:t>
            </a:r>
            <a:r>
              <a:rPr lang="fr-FR" b="1" baseline="0" dirty="0" smtClean="0">
                <a:solidFill>
                  <a:schemeClr val="tx1"/>
                </a:solidFill>
              </a:rPr>
              <a:t>, la seul  c’est l’</a:t>
            </a:r>
            <a:r>
              <a:rPr lang="fr-FR" b="1" baseline="0" dirty="0" err="1" smtClean="0">
                <a:solidFill>
                  <a:schemeClr val="tx1"/>
                </a:solidFill>
              </a:rPr>
              <a:t>etude</a:t>
            </a:r>
            <a:r>
              <a:rPr lang="fr-FR" b="1" baseline="0" dirty="0" smtClean="0">
                <a:solidFill>
                  <a:schemeClr val="tx1"/>
                </a:solidFill>
              </a:rPr>
              <a:t> Tunisienne</a:t>
            </a:r>
          </a:p>
          <a:p>
            <a:pPr marL="0" marR="0" indent="0" algn="l" defTabSz="914400" rtl="0" eaLnBrk="1" fontAlgn="auto" latinLnBrk="0" hangingPunct="1">
              <a:lnSpc>
                <a:spcPct val="100000"/>
              </a:lnSpc>
              <a:spcBef>
                <a:spcPts val="0"/>
              </a:spcBef>
              <a:spcAft>
                <a:spcPts val="0"/>
              </a:spcAft>
              <a:buClrTx/>
              <a:buSzTx/>
              <a:buFontTx/>
              <a:buNone/>
              <a:tabLst/>
              <a:defRPr/>
            </a:pPr>
            <a:endParaRPr lang="fr-FR"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tx1"/>
                </a:solidFill>
              </a:rPr>
              <a:t>syndrome pulmonaire restrictif apparait chez les SA ayant une durée d’évolution prolongée, </a:t>
            </a:r>
            <a:r>
              <a:rPr lang="fr-FR" sz="1200" b="1" u="sng" kern="1200" dirty="0" smtClean="0">
                <a:solidFill>
                  <a:schemeClr val="tx1"/>
                </a:solidFill>
                <a:effectLst/>
                <a:latin typeface="+mn-lt"/>
                <a:ea typeface="+mn-ea"/>
                <a:cs typeface="+mn-cs"/>
              </a:rPr>
              <a:t>ce qui est le cas chez les </a:t>
            </a:r>
            <a:r>
              <a:rPr lang="fr-FR" sz="1200" b="1" u="sng" kern="1200" dirty="0" err="1" smtClean="0">
                <a:solidFill>
                  <a:schemeClr val="tx1"/>
                </a:solidFill>
                <a:effectLst/>
                <a:latin typeface="+mn-lt"/>
                <a:ea typeface="+mn-ea"/>
                <a:cs typeface="+mn-cs"/>
              </a:rPr>
              <a:t>coxites</a:t>
            </a:r>
            <a:r>
              <a:rPr lang="fr-FR" sz="1200" b="1" u="sng" kern="1200" baseline="0" dirty="0" smtClean="0">
                <a:solidFill>
                  <a:schemeClr val="tx1"/>
                </a:solidFill>
                <a:effectLst/>
                <a:latin typeface="+mn-lt"/>
                <a:ea typeface="+mn-ea"/>
                <a:cs typeface="+mn-cs"/>
              </a:rPr>
              <a:t> caractérisée </a:t>
            </a:r>
            <a:r>
              <a:rPr lang="fr-FR" sz="1200" b="1" kern="1200" baseline="0" dirty="0" smtClean="0">
                <a:solidFill>
                  <a:schemeClr val="tx1"/>
                </a:solidFill>
                <a:effectLst/>
                <a:latin typeface="+mn-lt"/>
                <a:ea typeface="+mn-ea"/>
                <a:cs typeface="+mn-cs"/>
              </a:rPr>
              <a:t>par </a:t>
            </a:r>
            <a:r>
              <a:rPr lang="fr-FR" sz="1200" b="1" kern="1200" dirty="0" smtClean="0">
                <a:solidFill>
                  <a:schemeClr val="tx1"/>
                </a:solidFill>
                <a:effectLst/>
                <a:latin typeface="+mn-lt"/>
                <a:ea typeface="+mn-ea"/>
                <a:cs typeface="+mn-cs"/>
              </a:rPr>
              <a:t>une maladie de longue durée, avec ankylose rachidienne engendrant une altération de la mécanique thoraco rachidienne et limitation de l’ampliation thoracique pouvant entrainer un syndrome pulmonaire restrictif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Etude </a:t>
            </a:r>
            <a:r>
              <a:rPr lang="fr-FR" sz="1200" b="1" kern="1200" dirty="0" err="1" smtClean="0">
                <a:solidFill>
                  <a:schemeClr val="tx1"/>
                </a:solidFill>
                <a:effectLst/>
                <a:latin typeface="+mn-lt"/>
                <a:ea typeface="+mn-ea"/>
                <a:cs typeface="+mn-cs"/>
              </a:rPr>
              <a:t>Norvegienne</a:t>
            </a:r>
            <a:r>
              <a:rPr lang="fr-FR" sz="1200" b="1" kern="1200" dirty="0" smtClean="0">
                <a:solidFill>
                  <a:schemeClr val="tx1"/>
                </a:solidFill>
                <a:effectLst/>
                <a:latin typeface="+mn-lt"/>
                <a:ea typeface="+mn-ea"/>
                <a:cs typeface="+mn-cs"/>
              </a:rPr>
              <a:t> Limitation BASMI et l’ampliation</a:t>
            </a:r>
            <a:r>
              <a:rPr lang="fr-FR" sz="1200" b="1" kern="1200" baseline="0" dirty="0" smtClean="0">
                <a:solidFill>
                  <a:schemeClr val="tx1"/>
                </a:solidFill>
                <a:effectLst/>
                <a:latin typeface="+mn-lt"/>
                <a:ea typeface="+mn-ea"/>
                <a:cs typeface="+mn-cs"/>
              </a:rPr>
              <a:t> thoracique </a:t>
            </a:r>
            <a:r>
              <a:rPr lang="fr-FR" b="1" u="sng" dirty="0" smtClean="0">
                <a:solidFill>
                  <a:schemeClr val="tx1"/>
                </a:solidFill>
              </a:rPr>
              <a:t>qui sont présents chez les </a:t>
            </a:r>
            <a:r>
              <a:rPr lang="fr-FR" b="1" u="sng" dirty="0" err="1" smtClean="0">
                <a:solidFill>
                  <a:schemeClr val="tx1"/>
                </a:solidFill>
              </a:rPr>
              <a:t>coxites</a:t>
            </a:r>
            <a:r>
              <a:rPr lang="fr-FR" dirty="0" smtClean="0">
                <a:solidFill>
                  <a:schemeClr val="tx1"/>
                </a:solidFill>
              </a:rPr>
              <a:t>. Ceci souligne l’importance de maintenir la flexibilité vertébrale et thoracique dans la prise en charge de la maladie et l’intérêt du dépistage de l’atteinte pulmonaire chez les SA avec </a:t>
            </a:r>
            <a:r>
              <a:rPr lang="fr-FR" dirty="0" err="1" smtClean="0">
                <a:solidFill>
                  <a:schemeClr val="tx1"/>
                </a:solidFill>
              </a:rPr>
              <a:t>coxite</a:t>
            </a:r>
            <a:r>
              <a:rPr lang="fr-FR" dirty="0" smtClean="0">
                <a:solidFill>
                  <a:schemeClr val="tx1"/>
                </a:solidFill>
              </a:rPr>
              <a:t> ayant une longue durée d’évolution de la maladie par un examen de la fonction respiratoire.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B7B97367-251B-43F0-8941-B80B74BE83E3}" type="slidenum">
              <a:rPr lang="fr-FR" smtClean="0"/>
              <a:t>78</a:t>
            </a:fld>
            <a:endParaRPr lang="fr-FR" dirty="0"/>
          </a:p>
        </p:txBody>
      </p:sp>
    </p:spTree>
    <p:extLst>
      <p:ext uri="{BB962C8B-B14F-4D97-AF65-F5344CB8AC3E}">
        <p14:creationId xmlns:p14="http://schemas.microsoft.com/office/powerpoint/2010/main" val="942100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Ceci</a:t>
            </a:r>
            <a:r>
              <a:rPr lang="fr-FR" baseline="0" dirty="0" smtClean="0"/>
              <a:t> permet d’</a:t>
            </a:r>
            <a:r>
              <a:rPr lang="fr-FR" baseline="0" dirty="0" err="1" smtClean="0"/>
              <a:t>evaluer</a:t>
            </a:r>
            <a:r>
              <a:rPr lang="fr-FR" baseline="0" dirty="0" smtClean="0"/>
              <a:t> l’ampleur du </a:t>
            </a:r>
            <a:r>
              <a:rPr lang="fr-FR" baseline="0" dirty="0" err="1" smtClean="0"/>
              <a:t>problem</a:t>
            </a:r>
            <a:r>
              <a:rPr lang="fr-FR" baseline="0" dirty="0" smtClean="0"/>
              <a:t> et de proposer une stratégie de </a:t>
            </a:r>
            <a:r>
              <a:rPr lang="fr-FR" baseline="0" dirty="0" err="1" smtClean="0"/>
              <a:t>prevention</a:t>
            </a:r>
            <a:r>
              <a:rPr lang="fr-FR" baseline="0" dirty="0" smtClean="0"/>
              <a:t> et de prise en charge </a:t>
            </a:r>
            <a:r>
              <a:rPr lang="fr-FR" baseline="0" dirty="0" err="1" smtClean="0"/>
              <a:t>precoce</a:t>
            </a:r>
            <a:endParaRPr lang="fr-FR" dirty="0"/>
          </a:p>
        </p:txBody>
      </p:sp>
      <p:sp>
        <p:nvSpPr>
          <p:cNvPr id="4" name="Espace réservé du numéro de diapositive 3"/>
          <p:cNvSpPr>
            <a:spLocks noGrp="1"/>
          </p:cNvSpPr>
          <p:nvPr>
            <p:ph type="sldNum" sz="quarter" idx="10"/>
          </p:nvPr>
        </p:nvSpPr>
        <p:spPr/>
        <p:txBody>
          <a:bodyPr/>
          <a:lstStyle/>
          <a:p>
            <a:fld id="{37719A89-AC5D-467A-8DE5-BCAE7AC008AA}" type="slidenum">
              <a:rPr lang="fr-FR" smtClean="0"/>
              <a:t>7</a:t>
            </a:fld>
            <a:endParaRPr lang="fr-FR"/>
          </a:p>
        </p:txBody>
      </p:sp>
    </p:spTree>
    <p:extLst>
      <p:ext uri="{BB962C8B-B14F-4D97-AF65-F5344CB8AC3E}">
        <p14:creationId xmlns:p14="http://schemas.microsoft.com/office/powerpoint/2010/main" val="31630227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solidFill>
                  <a:schemeClr val="tx1"/>
                </a:solidFill>
              </a:rPr>
              <a:t>Ceci pourrait s’expliquer par la longue durée d’</a:t>
            </a:r>
            <a:r>
              <a:rPr lang="fr-FR" b="0" dirty="0" err="1" smtClean="0">
                <a:solidFill>
                  <a:schemeClr val="tx1"/>
                </a:solidFill>
              </a:rPr>
              <a:t>evolution</a:t>
            </a:r>
            <a:r>
              <a:rPr lang="fr-FR" b="1" dirty="0" smtClean="0">
                <a:solidFill>
                  <a:schemeClr val="tx1"/>
                </a:solidFill>
              </a:rPr>
              <a:t>, l’ankylose rachidienne </a:t>
            </a:r>
            <a:r>
              <a:rPr lang="fr-FR" b="1" u="sng" dirty="0" smtClean="0">
                <a:solidFill>
                  <a:schemeClr val="tx1"/>
                </a:solidFill>
              </a:rPr>
              <a:t>engendrant</a:t>
            </a:r>
            <a:r>
              <a:rPr lang="fr-FR" b="1" u="sng" baseline="0" dirty="0" smtClean="0">
                <a:solidFill>
                  <a:schemeClr val="tx1"/>
                </a:solidFill>
              </a:rPr>
              <a:t> une </a:t>
            </a:r>
            <a:r>
              <a:rPr lang="fr-FR" b="1" u="sng" dirty="0" smtClean="0">
                <a:solidFill>
                  <a:schemeClr val="tx1"/>
                </a:solidFill>
              </a:rPr>
              <a:t>altération de la mécanique thoraco rachidienne </a:t>
            </a:r>
            <a:r>
              <a:rPr lang="fr-FR" b="1" dirty="0" smtClean="0">
                <a:solidFill>
                  <a:schemeClr val="tx1"/>
                </a:solidFill>
              </a:rPr>
              <a:t>qui</a:t>
            </a:r>
            <a:r>
              <a:rPr lang="fr-FR" b="1" baseline="0" dirty="0" smtClean="0">
                <a:solidFill>
                  <a:schemeClr val="tx1"/>
                </a:solidFill>
              </a:rPr>
              <a:t> est plus </a:t>
            </a:r>
            <a:r>
              <a:rPr lang="fr-FR" b="1" baseline="0" dirty="0" err="1" smtClean="0">
                <a:solidFill>
                  <a:schemeClr val="tx1"/>
                </a:solidFill>
              </a:rPr>
              <a:t>severe</a:t>
            </a:r>
            <a:r>
              <a:rPr lang="fr-FR" b="1" baseline="0" dirty="0" smtClean="0">
                <a:solidFill>
                  <a:schemeClr val="tx1"/>
                </a:solidFill>
              </a:rPr>
              <a:t> chez les </a:t>
            </a:r>
            <a:r>
              <a:rPr lang="fr-FR" b="1" baseline="0" dirty="0" err="1" smtClean="0">
                <a:solidFill>
                  <a:schemeClr val="tx1"/>
                </a:solidFill>
              </a:rPr>
              <a:t>coxites</a:t>
            </a:r>
            <a:r>
              <a:rPr lang="fr-FR" b="1" baseline="0" dirty="0" smtClean="0">
                <a:solidFill>
                  <a:schemeClr val="tx1"/>
                </a:solidFill>
              </a:rPr>
              <a:t>, comme ça été confirmé dans l’</a:t>
            </a:r>
            <a:r>
              <a:rPr lang="fr-FR" b="1" baseline="0" dirty="0" err="1" smtClean="0">
                <a:solidFill>
                  <a:schemeClr val="tx1"/>
                </a:solidFill>
              </a:rPr>
              <a:t>etude</a:t>
            </a:r>
            <a:r>
              <a:rPr lang="fr-FR" b="1" baseline="0" dirty="0" smtClean="0">
                <a:solidFill>
                  <a:schemeClr val="tx1"/>
                </a:solidFill>
              </a:rPr>
              <a:t> </a:t>
            </a:r>
            <a:r>
              <a:rPr lang="fr-FR" b="1" baseline="0" dirty="0" err="1" smtClean="0">
                <a:solidFill>
                  <a:schemeClr val="tx1"/>
                </a:solidFill>
              </a:rPr>
              <a:t>Norvegienne</a:t>
            </a:r>
            <a:r>
              <a:rPr lang="fr-FR" b="1" baseline="0" dirty="0" smtClean="0">
                <a:solidFill>
                  <a:schemeClr val="tx1"/>
                </a:solidFill>
              </a:rPr>
              <a:t> de </a:t>
            </a:r>
            <a:r>
              <a:rPr lang="fr-FR" b="1" baseline="0" dirty="0" err="1" smtClean="0">
                <a:solidFill>
                  <a:schemeClr val="tx1"/>
                </a:solidFill>
              </a:rPr>
              <a:t>Gunnhild</a:t>
            </a:r>
            <a:r>
              <a:rPr lang="fr-FR" b="1" baseline="0" dirty="0" smtClean="0">
                <a:solidFill>
                  <a:schemeClr val="tx1"/>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fr-FR" b="1" baseline="0" dirty="0" smtClean="0">
                <a:solidFill>
                  <a:schemeClr val="tx1"/>
                </a:solidFill>
              </a:rPr>
              <a:t>Ceci souligne l’importance de maintenir la flexibilité </a:t>
            </a:r>
            <a:r>
              <a:rPr lang="fr-FR" b="1" baseline="0" dirty="0" err="1" smtClean="0">
                <a:solidFill>
                  <a:schemeClr val="tx1"/>
                </a:solidFill>
              </a:rPr>
              <a:t>vertebrale</a:t>
            </a:r>
            <a:r>
              <a:rPr lang="fr-FR" b="1" baseline="0" dirty="0" smtClean="0">
                <a:solidFill>
                  <a:schemeClr val="tx1"/>
                </a:solidFill>
              </a:rPr>
              <a:t> et l’ampliation thoracique dans la prise en charge de la maladie.</a:t>
            </a:r>
          </a:p>
          <a:p>
            <a:pPr marL="0" marR="0" indent="0" algn="l" defTabSz="914400" rtl="0" eaLnBrk="1" fontAlgn="auto" latinLnBrk="0" hangingPunct="1">
              <a:lnSpc>
                <a:spcPct val="100000"/>
              </a:lnSpc>
              <a:spcBef>
                <a:spcPts val="0"/>
              </a:spcBef>
              <a:spcAft>
                <a:spcPts val="0"/>
              </a:spcAft>
              <a:buClrTx/>
              <a:buSzTx/>
              <a:buFontTx/>
              <a:buNone/>
              <a:tabLst/>
              <a:defRPr/>
            </a:pPr>
            <a:endParaRPr lang="fr-FR"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tx1"/>
                </a:solidFill>
              </a:rPr>
              <a:t>syndrome pulmonaire restrictif apparait chez les SA ayant une durée d’évolution prolongée, </a:t>
            </a:r>
            <a:r>
              <a:rPr lang="fr-FR" sz="1200" b="1" u="sng" kern="1200" dirty="0" smtClean="0">
                <a:solidFill>
                  <a:schemeClr val="tx1"/>
                </a:solidFill>
                <a:effectLst/>
                <a:latin typeface="+mn-lt"/>
                <a:ea typeface="+mn-ea"/>
                <a:cs typeface="+mn-cs"/>
              </a:rPr>
              <a:t>ce qui est le cas chez les </a:t>
            </a:r>
            <a:r>
              <a:rPr lang="fr-FR" sz="1200" b="1" u="sng" kern="1200" dirty="0" err="1" smtClean="0">
                <a:solidFill>
                  <a:schemeClr val="tx1"/>
                </a:solidFill>
                <a:effectLst/>
                <a:latin typeface="+mn-lt"/>
                <a:ea typeface="+mn-ea"/>
                <a:cs typeface="+mn-cs"/>
              </a:rPr>
              <a:t>coxites</a:t>
            </a:r>
            <a:r>
              <a:rPr lang="fr-FR" sz="1200" b="1" u="sng" kern="1200" baseline="0" dirty="0" smtClean="0">
                <a:solidFill>
                  <a:schemeClr val="tx1"/>
                </a:solidFill>
                <a:effectLst/>
                <a:latin typeface="+mn-lt"/>
                <a:ea typeface="+mn-ea"/>
                <a:cs typeface="+mn-cs"/>
              </a:rPr>
              <a:t> caractérisée </a:t>
            </a:r>
            <a:r>
              <a:rPr lang="fr-FR" sz="1200" b="1" kern="1200" baseline="0" dirty="0" smtClean="0">
                <a:solidFill>
                  <a:schemeClr val="tx1"/>
                </a:solidFill>
                <a:effectLst/>
                <a:latin typeface="+mn-lt"/>
                <a:ea typeface="+mn-ea"/>
                <a:cs typeface="+mn-cs"/>
              </a:rPr>
              <a:t>par </a:t>
            </a:r>
            <a:r>
              <a:rPr lang="fr-FR" sz="1200" b="1" kern="1200" dirty="0" smtClean="0">
                <a:solidFill>
                  <a:schemeClr val="tx1"/>
                </a:solidFill>
                <a:effectLst/>
                <a:latin typeface="+mn-lt"/>
                <a:ea typeface="+mn-ea"/>
                <a:cs typeface="+mn-cs"/>
              </a:rPr>
              <a:t>une maladie de longue durée, avec ankylose rachidienne engendrant une altération de la mécanique thoraco rachidienne et limitation de l’ampliation thoracique pouvant entrainer un syndrome pulmonaire restrictif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Etude </a:t>
            </a:r>
            <a:r>
              <a:rPr lang="fr-FR" sz="1200" b="1" kern="1200" dirty="0" err="1" smtClean="0">
                <a:solidFill>
                  <a:schemeClr val="tx1"/>
                </a:solidFill>
                <a:effectLst/>
                <a:latin typeface="+mn-lt"/>
                <a:ea typeface="+mn-ea"/>
                <a:cs typeface="+mn-cs"/>
              </a:rPr>
              <a:t>Norvegienne</a:t>
            </a:r>
            <a:r>
              <a:rPr lang="fr-FR" sz="1200" b="1" kern="1200" dirty="0" smtClean="0">
                <a:solidFill>
                  <a:schemeClr val="tx1"/>
                </a:solidFill>
                <a:effectLst/>
                <a:latin typeface="+mn-lt"/>
                <a:ea typeface="+mn-ea"/>
                <a:cs typeface="+mn-cs"/>
              </a:rPr>
              <a:t> Limitation BASMI et l’ampliation</a:t>
            </a:r>
            <a:r>
              <a:rPr lang="fr-FR" sz="1200" b="1" kern="1200" baseline="0" dirty="0" smtClean="0">
                <a:solidFill>
                  <a:schemeClr val="tx1"/>
                </a:solidFill>
                <a:effectLst/>
                <a:latin typeface="+mn-lt"/>
                <a:ea typeface="+mn-ea"/>
                <a:cs typeface="+mn-cs"/>
              </a:rPr>
              <a:t> thoracique </a:t>
            </a:r>
            <a:r>
              <a:rPr lang="fr-FR" b="1" u="sng" dirty="0" smtClean="0">
                <a:solidFill>
                  <a:schemeClr val="tx1"/>
                </a:solidFill>
              </a:rPr>
              <a:t>qui sont présents chez les </a:t>
            </a:r>
            <a:r>
              <a:rPr lang="fr-FR" b="1" u="sng" dirty="0" err="1" smtClean="0">
                <a:solidFill>
                  <a:schemeClr val="tx1"/>
                </a:solidFill>
              </a:rPr>
              <a:t>coxites</a:t>
            </a:r>
            <a:r>
              <a:rPr lang="fr-FR" dirty="0" smtClean="0">
                <a:solidFill>
                  <a:schemeClr val="tx1"/>
                </a:solidFill>
              </a:rPr>
              <a:t>. Ceci souligne l’importance de maintenir la flexibilité vertébrale et thoracique dans la prise en charge de la maladie et l’intérêt du dépistage de l’atteinte pulmonaire chez les SA avec </a:t>
            </a:r>
            <a:r>
              <a:rPr lang="fr-FR" dirty="0" err="1" smtClean="0">
                <a:solidFill>
                  <a:schemeClr val="tx1"/>
                </a:solidFill>
              </a:rPr>
              <a:t>coxite</a:t>
            </a:r>
            <a:r>
              <a:rPr lang="fr-FR" dirty="0" smtClean="0">
                <a:solidFill>
                  <a:schemeClr val="tx1"/>
                </a:solidFill>
              </a:rPr>
              <a:t> ayant une longue durée d’évolution de la maladie par un examen de la fonction respiratoire.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B7B97367-251B-43F0-8941-B80B74BE83E3}" type="slidenum">
              <a:rPr lang="fr-FR" smtClean="0"/>
              <a:t>79</a:t>
            </a:fld>
            <a:endParaRPr lang="fr-FR" dirty="0"/>
          </a:p>
        </p:txBody>
      </p:sp>
    </p:spTree>
    <p:extLst>
      <p:ext uri="{BB962C8B-B14F-4D97-AF65-F5344CB8AC3E}">
        <p14:creationId xmlns:p14="http://schemas.microsoft.com/office/powerpoint/2010/main" val="8209315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dirty="0" smtClean="0"/>
              <a:t>Ceci pourrait s’expliquer par la </a:t>
            </a:r>
            <a:r>
              <a:rPr lang="fr-FR" b="1" u="sng" dirty="0" err="1" smtClean="0"/>
              <a:t>presence</a:t>
            </a:r>
            <a:r>
              <a:rPr lang="fr-FR" b="1" u="sng" dirty="0" smtClean="0"/>
              <a:t> de </a:t>
            </a:r>
            <a:r>
              <a:rPr lang="fr-FR" b="1" u="sng" dirty="0" err="1" smtClean="0"/>
              <a:t>caracteristiques</a:t>
            </a:r>
            <a:r>
              <a:rPr lang="fr-FR" b="1" u="sng" baseline="0" dirty="0" smtClean="0"/>
              <a:t> chez les SA avec </a:t>
            </a:r>
            <a:r>
              <a:rPr lang="fr-FR" b="1" u="sng" baseline="0" dirty="0" err="1" smtClean="0"/>
              <a:t>uveite</a:t>
            </a:r>
            <a:r>
              <a:rPr lang="fr-FR" b="1" u="sng" baseline="0" dirty="0" smtClean="0"/>
              <a:t> </a:t>
            </a:r>
            <a:r>
              <a:rPr lang="fr-FR" b="1" u="sng" baseline="0" dirty="0" err="1" smtClean="0"/>
              <a:t>presques</a:t>
            </a:r>
            <a:r>
              <a:rPr lang="fr-FR" b="1" u="sng" baseline="0" dirty="0" smtClean="0"/>
              <a:t> similaires au </a:t>
            </a:r>
            <a:r>
              <a:rPr lang="fr-FR" b="1" u="sng" baseline="0" dirty="0" err="1" smtClean="0"/>
              <a:t>coxite</a:t>
            </a:r>
            <a:r>
              <a:rPr lang="fr-FR" b="1" u="sng" baseline="0" dirty="0" smtClean="0"/>
              <a:t> démontré par plusieurs études</a:t>
            </a:r>
            <a:r>
              <a:rPr lang="fr-FR" baseline="0" dirty="0" smtClean="0"/>
              <a:t>: </a:t>
            </a:r>
          </a:p>
          <a:p>
            <a:r>
              <a:rPr lang="fr-FR" b="0" baseline="0" dirty="0" smtClean="0"/>
              <a:t>les </a:t>
            </a:r>
            <a:r>
              <a:rPr lang="fr-FR" b="0" baseline="0" dirty="0" err="1" smtClean="0"/>
              <a:t>etudes</a:t>
            </a:r>
            <a:r>
              <a:rPr lang="fr-FR" b="0" baseline="0" dirty="0" smtClean="0"/>
              <a:t> Anglaises de MF. </a:t>
            </a:r>
            <a:r>
              <a:rPr lang="fr-FR" b="0" baseline="0" dirty="0" err="1" smtClean="0"/>
              <a:t>Doran</a:t>
            </a:r>
            <a:r>
              <a:rPr lang="fr-FR" b="0" baseline="0" dirty="0" smtClean="0"/>
              <a:t> et S. </a:t>
            </a:r>
            <a:r>
              <a:rPr lang="fr-FR" b="0" baseline="0" dirty="0" err="1" smtClean="0"/>
              <a:t>Brophy</a:t>
            </a:r>
            <a:endParaRPr lang="fr-FR" b="0" baseline="0" dirty="0" smtClean="0"/>
          </a:p>
          <a:p>
            <a:r>
              <a:rPr lang="fr-FR" b="0" dirty="0" smtClean="0">
                <a:solidFill>
                  <a:schemeClr val="tx1"/>
                </a:solidFill>
              </a:rPr>
              <a:t>une revue systématique et méta analyse de </a:t>
            </a:r>
            <a:r>
              <a:rPr lang="fr-FR" b="0" dirty="0" err="1" smtClean="0">
                <a:solidFill>
                  <a:schemeClr val="tx1"/>
                </a:solidFill>
              </a:rPr>
              <a:t>Stolwijk</a:t>
            </a:r>
            <a:r>
              <a:rPr lang="fr-FR" b="0" dirty="0" smtClean="0">
                <a:solidFill>
                  <a:schemeClr val="tx1"/>
                </a:solidFill>
              </a:rPr>
              <a:t>. C et al, </a:t>
            </a:r>
            <a:r>
              <a:rPr lang="fr-FR" b="1" dirty="0" smtClean="0">
                <a:solidFill>
                  <a:schemeClr val="tx1"/>
                </a:solidFill>
              </a:rPr>
              <a:t>la prévalence de l’uvéite chez les SA augmente de façon linéaire avec la durée d’évolution de la maladie </a:t>
            </a:r>
            <a:endParaRPr lang="fr-FR" dirty="0"/>
          </a:p>
        </p:txBody>
      </p:sp>
      <p:sp>
        <p:nvSpPr>
          <p:cNvPr id="4" name="Espace réservé du numéro de diapositive 3"/>
          <p:cNvSpPr>
            <a:spLocks noGrp="1"/>
          </p:cNvSpPr>
          <p:nvPr>
            <p:ph type="sldNum" sz="quarter" idx="10"/>
          </p:nvPr>
        </p:nvSpPr>
        <p:spPr/>
        <p:txBody>
          <a:bodyPr/>
          <a:lstStyle/>
          <a:p>
            <a:fld id="{B7B97367-251B-43F0-8941-B80B74BE83E3}" type="slidenum">
              <a:rPr lang="fr-FR" smtClean="0"/>
              <a:t>80</a:t>
            </a:fld>
            <a:endParaRPr lang="fr-FR" dirty="0"/>
          </a:p>
        </p:txBody>
      </p:sp>
    </p:spTree>
    <p:extLst>
      <p:ext uri="{BB962C8B-B14F-4D97-AF65-F5344CB8AC3E}">
        <p14:creationId xmlns:p14="http://schemas.microsoft.com/office/powerpoint/2010/main" val="14697457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dirty="0" smtClean="0"/>
              <a:t>Ceci pourrait s’expliquer par la </a:t>
            </a:r>
            <a:r>
              <a:rPr lang="fr-FR" b="1" u="sng" dirty="0" err="1" smtClean="0"/>
              <a:t>presence</a:t>
            </a:r>
            <a:r>
              <a:rPr lang="fr-FR" b="1" u="sng" dirty="0" smtClean="0"/>
              <a:t> de </a:t>
            </a:r>
            <a:r>
              <a:rPr lang="fr-FR" b="1" u="sng" dirty="0" err="1" smtClean="0"/>
              <a:t>caracteristiques</a:t>
            </a:r>
            <a:r>
              <a:rPr lang="fr-FR" b="1" u="sng" baseline="0" dirty="0" smtClean="0"/>
              <a:t> chez les SA avec </a:t>
            </a:r>
            <a:r>
              <a:rPr lang="fr-FR" b="1" u="sng" baseline="0" dirty="0" err="1" smtClean="0"/>
              <a:t>uveite</a:t>
            </a:r>
            <a:r>
              <a:rPr lang="fr-FR" b="1" u="sng" baseline="0" dirty="0" smtClean="0"/>
              <a:t> </a:t>
            </a:r>
            <a:r>
              <a:rPr lang="fr-FR" b="1" u="sng" baseline="0" dirty="0" err="1" smtClean="0"/>
              <a:t>presques</a:t>
            </a:r>
            <a:r>
              <a:rPr lang="fr-FR" b="1" u="sng" baseline="0" dirty="0" smtClean="0"/>
              <a:t> similaires au </a:t>
            </a:r>
            <a:r>
              <a:rPr lang="fr-FR" b="1" u="sng" baseline="0" dirty="0" err="1" smtClean="0"/>
              <a:t>coxite</a:t>
            </a:r>
            <a:r>
              <a:rPr lang="fr-FR" b="1" u="sng" baseline="0" dirty="0" smtClean="0"/>
              <a:t> démontré par plusieurs études</a:t>
            </a:r>
            <a:r>
              <a:rPr lang="fr-FR" baseline="0" dirty="0" smtClean="0"/>
              <a:t>: </a:t>
            </a:r>
          </a:p>
          <a:p>
            <a:r>
              <a:rPr lang="fr-FR" b="0" baseline="0" dirty="0" smtClean="0"/>
              <a:t>les </a:t>
            </a:r>
            <a:r>
              <a:rPr lang="fr-FR" b="0" baseline="0" dirty="0" err="1" smtClean="0"/>
              <a:t>etudes</a:t>
            </a:r>
            <a:r>
              <a:rPr lang="fr-FR" b="0" baseline="0" dirty="0" smtClean="0"/>
              <a:t> Anglaises de MF. </a:t>
            </a:r>
            <a:r>
              <a:rPr lang="fr-FR" b="0" baseline="0" dirty="0" err="1" smtClean="0"/>
              <a:t>Doran</a:t>
            </a:r>
            <a:r>
              <a:rPr lang="fr-FR" b="0" baseline="0" dirty="0" smtClean="0"/>
              <a:t> et S. </a:t>
            </a:r>
            <a:r>
              <a:rPr lang="fr-FR" b="0" baseline="0" dirty="0" err="1" smtClean="0"/>
              <a:t>Brophy</a:t>
            </a:r>
            <a:endParaRPr lang="fr-FR" b="0" baseline="0" dirty="0" smtClean="0"/>
          </a:p>
          <a:p>
            <a:r>
              <a:rPr lang="fr-FR" b="0" dirty="0" smtClean="0">
                <a:solidFill>
                  <a:schemeClr val="tx1"/>
                </a:solidFill>
              </a:rPr>
              <a:t>une revue systématique et méta analyse de </a:t>
            </a:r>
            <a:r>
              <a:rPr lang="fr-FR" b="0" dirty="0" err="1" smtClean="0">
                <a:solidFill>
                  <a:schemeClr val="tx1"/>
                </a:solidFill>
              </a:rPr>
              <a:t>Stolwijk</a:t>
            </a:r>
            <a:r>
              <a:rPr lang="fr-FR" b="0" dirty="0" smtClean="0">
                <a:solidFill>
                  <a:schemeClr val="tx1"/>
                </a:solidFill>
              </a:rPr>
              <a:t>. C et al, </a:t>
            </a:r>
            <a:r>
              <a:rPr lang="fr-FR" b="1" dirty="0" smtClean="0">
                <a:solidFill>
                  <a:schemeClr val="tx1"/>
                </a:solidFill>
              </a:rPr>
              <a:t>la prévalence de l’uvéite chez les SA augmente de façon linéaire avec la durée d’évolution de la maladie </a:t>
            </a:r>
            <a:endParaRPr lang="fr-FR" dirty="0"/>
          </a:p>
        </p:txBody>
      </p:sp>
      <p:sp>
        <p:nvSpPr>
          <p:cNvPr id="4" name="Espace réservé du numéro de diapositive 3"/>
          <p:cNvSpPr>
            <a:spLocks noGrp="1"/>
          </p:cNvSpPr>
          <p:nvPr>
            <p:ph type="sldNum" sz="quarter" idx="10"/>
          </p:nvPr>
        </p:nvSpPr>
        <p:spPr/>
        <p:txBody>
          <a:bodyPr/>
          <a:lstStyle/>
          <a:p>
            <a:fld id="{B7B97367-251B-43F0-8941-B80B74BE83E3}" type="slidenum">
              <a:rPr lang="fr-FR" smtClean="0"/>
              <a:t>81</a:t>
            </a:fld>
            <a:endParaRPr lang="fr-FR" dirty="0"/>
          </a:p>
        </p:txBody>
      </p:sp>
    </p:spTree>
    <p:extLst>
      <p:ext uri="{BB962C8B-B14F-4D97-AF65-F5344CB8AC3E}">
        <p14:creationId xmlns:p14="http://schemas.microsoft.com/office/powerpoint/2010/main" val="18651346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Atteinte structurale radiologique sévère (rachidienne) </a:t>
            </a:r>
            <a:r>
              <a:rPr lang="fr-FR" sz="1200" kern="1200" dirty="0" smtClean="0">
                <a:solidFill>
                  <a:schemeClr val="tx1"/>
                </a:solidFill>
                <a:effectLst/>
                <a:latin typeface="+mn-lt"/>
                <a:ea typeface="+mn-ea"/>
                <a:cs typeface="+mn-cs"/>
              </a:rPr>
              <a:t>évaluée par les deux paramètres </a:t>
            </a:r>
            <a:r>
              <a:rPr lang="fr-FR" sz="1200" kern="1200" dirty="0" err="1" smtClean="0">
                <a:solidFill>
                  <a:schemeClr val="tx1"/>
                </a:solidFill>
                <a:effectLst/>
                <a:latin typeface="+mn-lt"/>
                <a:ea typeface="+mn-ea"/>
                <a:cs typeface="+mn-cs"/>
              </a:rPr>
              <a:t>BASRIspine</a:t>
            </a:r>
            <a:r>
              <a:rPr lang="fr-FR" sz="1200" kern="1200" dirty="0" smtClean="0">
                <a:solidFill>
                  <a:schemeClr val="tx1"/>
                </a:solidFill>
                <a:effectLst/>
                <a:latin typeface="+mn-lt"/>
                <a:ea typeface="+mn-ea"/>
                <a:cs typeface="+mn-cs"/>
              </a:rPr>
              <a:t> et m SASSS total</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B7B97367-251B-43F0-8941-B80B74BE83E3}" type="slidenum">
              <a:rPr lang="fr-FR" smtClean="0"/>
              <a:t>82</a:t>
            </a:fld>
            <a:endParaRPr lang="fr-FR" dirty="0"/>
          </a:p>
        </p:txBody>
      </p:sp>
    </p:spTree>
    <p:extLst>
      <p:ext uri="{BB962C8B-B14F-4D97-AF65-F5344CB8AC3E}">
        <p14:creationId xmlns:p14="http://schemas.microsoft.com/office/powerpoint/2010/main" val="2295237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smtClean="0">
                <a:solidFill>
                  <a:schemeClr val="tx1"/>
                </a:solidFill>
                <a:effectLst/>
                <a:latin typeface="+mn-lt"/>
                <a:ea typeface="+mn-ea"/>
                <a:cs typeface="+mn-cs"/>
              </a:rPr>
              <a:t>Ainsi que l’atteinte radiologique sévère des</a:t>
            </a:r>
            <a:r>
              <a:rPr lang="fr-FR" sz="1200" b="1" kern="1200" baseline="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sacro-iliaque</a:t>
            </a:r>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Ceci rejoint les données de la littérature :……….</a:t>
            </a:r>
          </a:p>
          <a:p>
            <a:r>
              <a:rPr lang="fr-FR" sz="1200" kern="1200" dirty="0" smtClean="0">
                <a:solidFill>
                  <a:schemeClr val="tx1"/>
                </a:solidFill>
                <a:effectLst/>
                <a:latin typeface="+mn-lt"/>
                <a:ea typeface="+mn-ea"/>
                <a:cs typeface="+mn-cs"/>
              </a:rPr>
              <a:t>Et étaient significativement associées à une sacroiliite avancée stade ≥3, ceci rejoint les données de la littérature ………</a:t>
            </a:r>
          </a:p>
          <a:p>
            <a:endParaRPr lang="fr-FR" dirty="0"/>
          </a:p>
        </p:txBody>
      </p:sp>
      <p:sp>
        <p:nvSpPr>
          <p:cNvPr id="4" name="Espace réservé du numéro de diapositive 3"/>
          <p:cNvSpPr>
            <a:spLocks noGrp="1"/>
          </p:cNvSpPr>
          <p:nvPr>
            <p:ph type="sldNum" sz="quarter" idx="10"/>
          </p:nvPr>
        </p:nvSpPr>
        <p:spPr/>
        <p:txBody>
          <a:bodyPr/>
          <a:lstStyle/>
          <a:p>
            <a:fld id="{B7B97367-251B-43F0-8941-B80B74BE83E3}" type="slidenum">
              <a:rPr lang="fr-FR" smtClean="0"/>
              <a:t>83</a:t>
            </a:fld>
            <a:endParaRPr lang="fr-FR" dirty="0"/>
          </a:p>
        </p:txBody>
      </p:sp>
    </p:spTree>
    <p:extLst>
      <p:ext uri="{BB962C8B-B14F-4D97-AF65-F5344CB8AC3E}">
        <p14:creationId xmlns:p14="http://schemas.microsoft.com/office/powerpoint/2010/main" val="14538082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En analyse bi variée, les patients ayant une coxite présentent un score moyen d’impotence fonctionnelle BASFI </a:t>
            </a:r>
            <a:r>
              <a:rPr lang="fr-FR" sz="1200" kern="1200" baseline="0" dirty="0" smtClean="0">
                <a:solidFill>
                  <a:schemeClr val="tx1"/>
                </a:solidFill>
                <a:effectLst/>
                <a:latin typeface="+mn-lt"/>
                <a:ea typeface="+mn-ea"/>
                <a:cs typeface="+mn-cs"/>
              </a:rPr>
              <a:t>et un score de qualité de vie ASQOL </a:t>
            </a:r>
            <a:r>
              <a:rPr lang="fr-FR" sz="1200" kern="1200" dirty="0" smtClean="0">
                <a:solidFill>
                  <a:schemeClr val="tx1"/>
                </a:solidFill>
                <a:effectLst/>
                <a:latin typeface="+mn-lt"/>
                <a:ea typeface="+mn-ea"/>
                <a:cs typeface="+mn-cs"/>
              </a:rPr>
              <a:t> significativement plus mauvais</a:t>
            </a:r>
          </a:p>
        </p:txBody>
      </p:sp>
      <p:sp>
        <p:nvSpPr>
          <p:cNvPr id="4" name="Espace réservé du numéro de diapositive 3"/>
          <p:cNvSpPr>
            <a:spLocks noGrp="1"/>
          </p:cNvSpPr>
          <p:nvPr>
            <p:ph type="sldNum" sz="quarter" idx="10"/>
          </p:nvPr>
        </p:nvSpPr>
        <p:spPr/>
        <p:txBody>
          <a:bodyPr/>
          <a:lstStyle/>
          <a:p>
            <a:fld id="{B7B97367-251B-43F0-8941-B80B74BE83E3}" type="slidenum">
              <a:rPr lang="fr-FR" smtClean="0"/>
              <a:t>84</a:t>
            </a:fld>
            <a:endParaRPr lang="fr-FR" dirty="0"/>
          </a:p>
        </p:txBody>
      </p:sp>
    </p:spTree>
    <p:extLst>
      <p:ext uri="{BB962C8B-B14F-4D97-AF65-F5344CB8AC3E}">
        <p14:creationId xmlns:p14="http://schemas.microsoft.com/office/powerpoint/2010/main" val="5321249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En analyse bi variée, les patients ayant une coxite présentent </a:t>
            </a:r>
            <a:r>
              <a:rPr lang="fr-FR" sz="1200" b="1" kern="1200" dirty="0" smtClean="0">
                <a:solidFill>
                  <a:schemeClr val="tx1"/>
                </a:solidFill>
                <a:effectLst/>
                <a:latin typeface="+mn-lt"/>
                <a:ea typeface="+mn-ea"/>
                <a:cs typeface="+mn-cs"/>
              </a:rPr>
              <a:t>un score moyen d’impotence fonctionnelle BASFI </a:t>
            </a:r>
            <a:r>
              <a:rPr lang="fr-FR" sz="1200" b="1" kern="1200" baseline="0" dirty="0" smtClean="0">
                <a:solidFill>
                  <a:schemeClr val="tx1"/>
                </a:solidFill>
                <a:effectLst/>
                <a:latin typeface="+mn-lt"/>
                <a:ea typeface="+mn-ea"/>
                <a:cs typeface="+mn-cs"/>
              </a:rPr>
              <a:t>et un score de qualité de vie ASQOL </a:t>
            </a:r>
            <a:r>
              <a:rPr lang="fr-FR" sz="1200" b="1" kern="1200" dirty="0" smtClean="0">
                <a:solidFill>
                  <a:schemeClr val="tx1"/>
                </a:solidFill>
                <a:effectLst/>
                <a:latin typeface="+mn-lt"/>
                <a:ea typeface="+mn-ea"/>
                <a:cs typeface="+mn-cs"/>
              </a:rPr>
              <a:t> significativement plus mauvais</a:t>
            </a:r>
          </a:p>
        </p:txBody>
      </p:sp>
      <p:sp>
        <p:nvSpPr>
          <p:cNvPr id="4" name="Espace réservé du numéro de diapositive 3"/>
          <p:cNvSpPr>
            <a:spLocks noGrp="1"/>
          </p:cNvSpPr>
          <p:nvPr>
            <p:ph type="sldNum" sz="quarter" idx="10"/>
          </p:nvPr>
        </p:nvSpPr>
        <p:spPr/>
        <p:txBody>
          <a:bodyPr/>
          <a:lstStyle/>
          <a:p>
            <a:fld id="{B7B97367-251B-43F0-8941-B80B74BE83E3}" type="slidenum">
              <a:rPr lang="fr-FR" smtClean="0"/>
              <a:t>85</a:t>
            </a:fld>
            <a:endParaRPr lang="fr-FR" dirty="0"/>
          </a:p>
        </p:txBody>
      </p:sp>
    </p:spTree>
    <p:extLst>
      <p:ext uri="{BB962C8B-B14F-4D97-AF65-F5344CB8AC3E}">
        <p14:creationId xmlns:p14="http://schemas.microsoft.com/office/powerpoint/2010/main" val="5402280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En plus de l’handicap physique elle peut affecter d’autres aspects de la vie du patient</a:t>
            </a:r>
            <a:r>
              <a:rPr lang="fr-FR" sz="1200" kern="1200" dirty="0" smtClean="0">
                <a:solidFill>
                  <a:schemeClr val="tx1"/>
                </a:solidFill>
                <a:effectLst/>
                <a:latin typeface="+mn-lt"/>
                <a:ea typeface="+mn-ea"/>
                <a:cs typeface="+mn-cs"/>
              </a:rPr>
              <a:t> (</a:t>
            </a:r>
            <a:r>
              <a:rPr lang="fr-FR" sz="1200" b="1" kern="1200" dirty="0" err="1" smtClean="0">
                <a:solidFill>
                  <a:schemeClr val="tx1"/>
                </a:solidFill>
                <a:effectLst/>
                <a:latin typeface="+mn-lt"/>
                <a:ea typeface="+mn-ea"/>
                <a:cs typeface="+mn-cs"/>
              </a:rPr>
              <a:t>psychosciale</a:t>
            </a:r>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affectant</a:t>
            </a:r>
            <a:r>
              <a:rPr lang="fr-FR" sz="1200" b="1" kern="1200" baseline="0" dirty="0" smtClean="0">
                <a:solidFill>
                  <a:schemeClr val="tx1"/>
                </a:solidFill>
                <a:effectLst/>
                <a:latin typeface="+mn-lt"/>
                <a:ea typeface="+mn-ea"/>
                <a:cs typeface="+mn-cs"/>
              </a:rPr>
              <a:t> la qualité de vie</a:t>
            </a:r>
            <a:r>
              <a:rPr lang="fr-FR" sz="1200" kern="1200" baseline="0" dirty="0" smtClean="0">
                <a:solidFill>
                  <a:schemeClr val="tx1"/>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10"/>
          </p:nvPr>
        </p:nvSpPr>
        <p:spPr/>
        <p:txBody>
          <a:bodyPr/>
          <a:lstStyle/>
          <a:p>
            <a:fld id="{B7B97367-251B-43F0-8941-B80B74BE83E3}" type="slidenum">
              <a:rPr lang="fr-FR" smtClean="0"/>
              <a:t>86</a:t>
            </a:fld>
            <a:endParaRPr lang="fr-FR" dirty="0"/>
          </a:p>
        </p:txBody>
      </p:sp>
    </p:spTree>
    <p:extLst>
      <p:ext uri="{BB962C8B-B14F-4D97-AF65-F5344CB8AC3E}">
        <p14:creationId xmlns:p14="http://schemas.microsoft.com/office/powerpoint/2010/main" val="36452063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smtClean="0">
                <a:solidFill>
                  <a:schemeClr val="tx1"/>
                </a:solidFill>
                <a:effectLst/>
                <a:latin typeface="+mn-lt"/>
                <a:ea typeface="+mn-ea"/>
                <a:cs typeface="+mn-cs"/>
              </a:rPr>
              <a:t>la coxite semble plus influencer la fonction des SA comparée aux SA isolées</a:t>
            </a:r>
          </a:p>
          <a:p>
            <a:r>
              <a:rPr lang="fr-FR" sz="1200" b="1" kern="1200" dirty="0" smtClean="0">
                <a:solidFill>
                  <a:schemeClr val="tx1"/>
                </a:solidFill>
                <a:effectLst/>
                <a:latin typeface="+mn-lt"/>
                <a:ea typeface="+mn-ea"/>
                <a:cs typeface="+mn-cs"/>
              </a:rPr>
              <a:t>Ceci</a:t>
            </a:r>
            <a:r>
              <a:rPr lang="fr-FR" sz="1200" b="1" kern="1200" baseline="0" dirty="0" smtClean="0">
                <a:solidFill>
                  <a:schemeClr val="tx1"/>
                </a:solidFill>
                <a:effectLst/>
                <a:latin typeface="+mn-lt"/>
                <a:ea typeface="+mn-ea"/>
                <a:cs typeface="+mn-cs"/>
              </a:rPr>
              <a:t> a été retrouvé dans d’autres </a:t>
            </a:r>
            <a:r>
              <a:rPr lang="fr-FR" sz="1200" b="1" kern="1200" baseline="0" dirty="0" err="1" smtClean="0">
                <a:solidFill>
                  <a:schemeClr val="tx1"/>
                </a:solidFill>
                <a:effectLst/>
                <a:latin typeface="+mn-lt"/>
                <a:ea typeface="+mn-ea"/>
                <a:cs typeface="+mn-cs"/>
              </a:rPr>
              <a:t>series</a:t>
            </a:r>
            <a:r>
              <a:rPr lang="fr-FR" sz="1200" b="1" kern="1200" baseline="0" dirty="0" smtClean="0">
                <a:solidFill>
                  <a:schemeClr val="tx1"/>
                </a:solidFill>
                <a:effectLst/>
                <a:latin typeface="+mn-lt"/>
                <a:ea typeface="+mn-ea"/>
                <a:cs typeface="+mn-cs"/>
              </a:rPr>
              <a:t>: …. Et </a:t>
            </a:r>
            <a:r>
              <a:rPr lang="fr-FR" sz="1200" b="1" kern="1200" baseline="0" dirty="0" err="1" smtClean="0">
                <a:solidFill>
                  <a:schemeClr val="tx1"/>
                </a:solidFill>
                <a:effectLst/>
                <a:latin typeface="+mn-lt"/>
                <a:ea typeface="+mn-ea"/>
                <a:cs typeface="+mn-cs"/>
              </a:rPr>
              <a:t>meme</a:t>
            </a:r>
            <a:r>
              <a:rPr lang="fr-FR" sz="1200" b="1" kern="1200" baseline="0" dirty="0" smtClean="0">
                <a:solidFill>
                  <a:schemeClr val="tx1"/>
                </a:solidFill>
                <a:effectLst/>
                <a:latin typeface="+mn-lt"/>
                <a:ea typeface="+mn-ea"/>
                <a:cs typeface="+mn-cs"/>
              </a:rPr>
              <a:t> des </a:t>
            </a:r>
            <a:r>
              <a:rPr lang="fr-FR" sz="1200" b="1" kern="1200" baseline="0" dirty="0" err="1" smtClean="0">
                <a:solidFill>
                  <a:schemeClr val="tx1"/>
                </a:solidFill>
                <a:effectLst/>
                <a:latin typeface="+mn-lt"/>
                <a:ea typeface="+mn-ea"/>
                <a:cs typeface="+mn-cs"/>
              </a:rPr>
              <a:t>etudes</a:t>
            </a:r>
            <a:r>
              <a:rPr lang="fr-FR" sz="1200" b="1" kern="1200" baseline="0" dirty="0" smtClean="0">
                <a:solidFill>
                  <a:schemeClr val="tx1"/>
                </a:solidFill>
                <a:effectLst/>
                <a:latin typeface="+mn-lt"/>
                <a:ea typeface="+mn-ea"/>
                <a:cs typeface="+mn-cs"/>
              </a:rPr>
              <a:t> multicentriques des registres Belge (ASPECT), Espagnole(REGISPONSER), et Ibéro </a:t>
            </a:r>
            <a:r>
              <a:rPr lang="fr-FR" sz="1200" b="1" kern="1200" baseline="0" dirty="0" err="1" smtClean="0">
                <a:solidFill>
                  <a:schemeClr val="tx1"/>
                </a:solidFill>
                <a:effectLst/>
                <a:latin typeface="+mn-lt"/>
                <a:ea typeface="+mn-ea"/>
                <a:cs typeface="+mn-cs"/>
              </a:rPr>
              <a:t>Americain</a:t>
            </a:r>
            <a:r>
              <a:rPr lang="fr-FR" sz="1200" b="1" kern="1200" baseline="0" dirty="0" smtClean="0">
                <a:solidFill>
                  <a:schemeClr val="tx1"/>
                </a:solidFill>
                <a:effectLst/>
                <a:latin typeface="+mn-lt"/>
                <a:ea typeface="+mn-ea"/>
                <a:cs typeface="+mn-cs"/>
              </a:rPr>
              <a:t>(RESPONDIA)</a:t>
            </a:r>
            <a:endParaRPr lang="fr-FR" b="1" dirty="0"/>
          </a:p>
        </p:txBody>
      </p:sp>
      <p:sp>
        <p:nvSpPr>
          <p:cNvPr id="4" name="Espace réservé du numéro de diapositive 3"/>
          <p:cNvSpPr>
            <a:spLocks noGrp="1"/>
          </p:cNvSpPr>
          <p:nvPr>
            <p:ph type="sldNum" sz="quarter" idx="10"/>
          </p:nvPr>
        </p:nvSpPr>
        <p:spPr/>
        <p:txBody>
          <a:bodyPr/>
          <a:lstStyle/>
          <a:p>
            <a:fld id="{B7B97367-251B-43F0-8941-B80B74BE83E3}" type="slidenum">
              <a:rPr lang="fr-FR" smtClean="0"/>
              <a:t>87</a:t>
            </a:fld>
            <a:endParaRPr lang="fr-FR" dirty="0"/>
          </a:p>
        </p:txBody>
      </p:sp>
    </p:spTree>
    <p:extLst>
      <p:ext uri="{BB962C8B-B14F-4D97-AF65-F5344CB8AC3E}">
        <p14:creationId xmlns:p14="http://schemas.microsoft.com/office/powerpoint/2010/main" val="8911941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kern="1200" baseline="0" dirty="0" smtClean="0">
                <a:solidFill>
                  <a:schemeClr val="tx1"/>
                </a:solidFill>
                <a:effectLst/>
                <a:latin typeface="+mn-lt"/>
                <a:ea typeface="+mn-ea"/>
                <a:cs typeface="+mn-cs"/>
              </a:rPr>
              <a:t>Outre la raideur</a:t>
            </a:r>
            <a:r>
              <a:rPr lang="fr-FR" sz="1200" b="0" kern="1200" dirty="0" smtClean="0">
                <a:solidFill>
                  <a:schemeClr val="tx1"/>
                </a:solidFill>
                <a:effectLst/>
                <a:latin typeface="+mn-lt"/>
                <a:ea typeface="+mn-ea"/>
                <a:cs typeface="+mn-cs"/>
              </a:rPr>
              <a:t> de hanche qui affecte l’activité physique mais</a:t>
            </a:r>
            <a:r>
              <a:rPr lang="fr-FR" sz="1200" b="0" kern="1200" baseline="0" dirty="0" smtClean="0">
                <a:solidFill>
                  <a:schemeClr val="tx1"/>
                </a:solidFill>
                <a:effectLst/>
                <a:latin typeface="+mn-lt"/>
                <a:ea typeface="+mn-ea"/>
                <a:cs typeface="+mn-cs"/>
              </a:rPr>
              <a:t> aussi la vie </a:t>
            </a:r>
            <a:r>
              <a:rPr lang="fr-FR" sz="1200" b="0" kern="1200" dirty="0" err="1" smtClean="0">
                <a:solidFill>
                  <a:schemeClr val="tx1"/>
                </a:solidFill>
                <a:effectLst/>
                <a:latin typeface="+mn-lt"/>
                <a:ea typeface="+mn-ea"/>
                <a:cs typeface="+mn-cs"/>
              </a:rPr>
              <a:t>professionel</a:t>
            </a:r>
            <a:r>
              <a:rPr lang="fr-FR" sz="1200" b="0" kern="1200" dirty="0" smtClean="0">
                <a:solidFill>
                  <a:schemeClr val="tx1"/>
                </a:solidFill>
                <a:effectLst/>
                <a:latin typeface="+mn-lt"/>
                <a:ea typeface="+mn-ea"/>
                <a:cs typeface="+mn-cs"/>
              </a:rPr>
              <a:t>, mais aussi la vie </a:t>
            </a:r>
            <a:r>
              <a:rPr lang="fr-FR" sz="1200" b="0" kern="1200" dirty="0" err="1" smtClean="0">
                <a:solidFill>
                  <a:schemeClr val="tx1"/>
                </a:solidFill>
                <a:effectLst/>
                <a:latin typeface="+mn-lt"/>
                <a:ea typeface="+mn-ea"/>
                <a:cs typeface="+mn-cs"/>
              </a:rPr>
              <a:t>conjuguale</a:t>
            </a:r>
            <a:r>
              <a:rPr lang="fr-FR" sz="1200" b="1" u="sng"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kern="1200" baseline="0" dirty="0" smtClean="0">
                <a:solidFill>
                  <a:schemeClr val="tx1"/>
                </a:solidFill>
                <a:effectLst/>
                <a:latin typeface="+mn-lt"/>
                <a:ea typeface="+mn-ea"/>
                <a:cs typeface="+mn-cs"/>
              </a:rPr>
              <a:t>Le profil clinique plus </a:t>
            </a:r>
            <a:r>
              <a:rPr lang="fr-FR" sz="1200" b="0" kern="1200" baseline="0" dirty="0" err="1" smtClean="0">
                <a:solidFill>
                  <a:schemeClr val="tx1"/>
                </a:solidFill>
                <a:effectLst/>
                <a:latin typeface="+mn-lt"/>
                <a:ea typeface="+mn-ea"/>
                <a:cs typeface="+mn-cs"/>
              </a:rPr>
              <a:t>severe</a:t>
            </a:r>
            <a:r>
              <a:rPr lang="fr-FR" sz="1200" b="0" kern="1200" baseline="0" dirty="0" smtClean="0">
                <a:solidFill>
                  <a:schemeClr val="tx1"/>
                </a:solidFill>
                <a:effectLst/>
                <a:latin typeface="+mn-lt"/>
                <a:ea typeface="+mn-ea"/>
                <a:cs typeface="+mn-cs"/>
              </a:rPr>
              <a:t> comme l</a:t>
            </a:r>
            <a:r>
              <a:rPr lang="fr-FR" sz="1200" b="0" kern="1200" dirty="0" smtClean="0">
                <a:solidFill>
                  <a:schemeClr val="tx1"/>
                </a:solidFill>
                <a:effectLst/>
                <a:latin typeface="+mn-lt"/>
                <a:ea typeface="+mn-ea"/>
                <a:cs typeface="+mn-cs"/>
              </a:rPr>
              <a:t>es déformations de la colonne vertébrale qui peuvent nuire aux</a:t>
            </a:r>
            <a:r>
              <a:rPr lang="fr-FR" sz="1200" b="0" kern="1200" baseline="0" dirty="0" smtClean="0">
                <a:solidFill>
                  <a:schemeClr val="tx1"/>
                </a:solidFill>
                <a:effectLst/>
                <a:latin typeface="+mn-lt"/>
                <a:ea typeface="+mn-ea"/>
                <a:cs typeface="+mn-cs"/>
              </a:rPr>
              <a:t> </a:t>
            </a:r>
            <a:r>
              <a:rPr lang="fr-FR" sz="1200" b="0" kern="1200" dirty="0" smtClean="0">
                <a:solidFill>
                  <a:schemeClr val="tx1"/>
                </a:solidFill>
                <a:effectLst/>
                <a:latin typeface="+mn-lt"/>
                <a:ea typeface="+mn-ea"/>
                <a:cs typeface="+mn-cs"/>
              </a:rPr>
              <a:t>activités liées à la mobilité vertébrale mais aussi  affecter le coté psychique des</a:t>
            </a:r>
            <a:r>
              <a:rPr lang="fr-FR" sz="1200" b="0" kern="1200" baseline="0" dirty="0" smtClean="0">
                <a:solidFill>
                  <a:schemeClr val="tx1"/>
                </a:solidFill>
                <a:effectLst/>
                <a:latin typeface="+mn-lt"/>
                <a:ea typeface="+mn-ea"/>
                <a:cs typeface="+mn-cs"/>
              </a:rPr>
              <a:t> jeunes</a:t>
            </a:r>
            <a:r>
              <a:rPr lang="fr-FR" sz="1200" b="0" kern="1200" dirty="0" smtClean="0">
                <a:solidFill>
                  <a:schemeClr val="tx1"/>
                </a:solidFill>
                <a:effectLst/>
                <a:latin typeface="+mn-lt"/>
                <a:ea typeface="+mn-ea"/>
                <a:cs typeface="+mn-cs"/>
              </a:rPr>
              <a:t> patient en raison des </a:t>
            </a:r>
            <a:r>
              <a:rPr lang="fr-FR" sz="1200" b="0" kern="1200" dirty="0" err="1" smtClean="0">
                <a:solidFill>
                  <a:schemeClr val="tx1"/>
                </a:solidFill>
                <a:effectLst/>
                <a:latin typeface="+mn-lt"/>
                <a:ea typeface="+mn-ea"/>
                <a:cs typeface="+mn-cs"/>
              </a:rPr>
              <a:t>consequences</a:t>
            </a:r>
            <a:r>
              <a:rPr lang="fr-FR" sz="1200" b="0" kern="1200" dirty="0" smtClean="0">
                <a:solidFill>
                  <a:schemeClr val="tx1"/>
                </a:solidFill>
                <a:effectLst/>
                <a:latin typeface="+mn-lt"/>
                <a:ea typeface="+mn-ea"/>
                <a:cs typeface="+mn-cs"/>
              </a:rPr>
              <a:t> </a:t>
            </a:r>
            <a:r>
              <a:rPr lang="fr-FR" sz="1200" b="0" kern="1200" dirty="0" err="1" smtClean="0">
                <a:solidFill>
                  <a:schemeClr val="tx1"/>
                </a:solidFill>
                <a:effectLst/>
                <a:latin typeface="+mn-lt"/>
                <a:ea typeface="+mn-ea"/>
                <a:cs typeface="+mn-cs"/>
              </a:rPr>
              <a:t>esthetiques</a:t>
            </a:r>
            <a:r>
              <a:rPr lang="fr-FR" sz="1200" b="0" kern="1200" dirty="0" smtClean="0">
                <a:solidFill>
                  <a:schemeClr val="tx1"/>
                </a:solidFill>
                <a:effectLst/>
                <a:latin typeface="+mn-lt"/>
                <a:ea typeface="+mn-ea"/>
                <a:cs typeface="+mn-cs"/>
              </a:rPr>
              <a:t> engendré. </a:t>
            </a:r>
          </a:p>
          <a:p>
            <a:r>
              <a:rPr lang="fr-FR" sz="1200" kern="1200" dirty="0" smtClean="0">
                <a:solidFill>
                  <a:schemeClr val="tx1"/>
                </a:solidFill>
                <a:effectLst/>
                <a:latin typeface="+mn-lt"/>
                <a:ea typeface="+mn-ea"/>
                <a:cs typeface="+mn-cs"/>
              </a:rPr>
              <a:t>Ainsi la combinaison des deux explique ce retentissement plus significative chez ce groupe de patient, </a:t>
            </a:r>
            <a:endParaRPr lang="fr-FR" dirty="0"/>
          </a:p>
        </p:txBody>
      </p:sp>
      <p:sp>
        <p:nvSpPr>
          <p:cNvPr id="4" name="Slide Number Placeholder 3"/>
          <p:cNvSpPr>
            <a:spLocks noGrp="1"/>
          </p:cNvSpPr>
          <p:nvPr>
            <p:ph type="sldNum" sz="quarter" idx="10"/>
          </p:nvPr>
        </p:nvSpPr>
        <p:spPr/>
        <p:txBody>
          <a:bodyPr/>
          <a:lstStyle/>
          <a:p>
            <a:fld id="{B7B97367-251B-43F0-8941-B80B74BE83E3}" type="slidenum">
              <a:rPr lang="fr-FR" smtClean="0"/>
              <a:t>88</a:t>
            </a:fld>
            <a:endParaRPr lang="fr-FR" dirty="0"/>
          </a:p>
        </p:txBody>
      </p:sp>
    </p:spTree>
    <p:extLst>
      <p:ext uri="{BB962C8B-B14F-4D97-AF65-F5344CB8AC3E}">
        <p14:creationId xmlns:p14="http://schemas.microsoft.com/office/powerpoint/2010/main" val="2086643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Pour </a:t>
            </a:r>
            <a:r>
              <a:rPr lang="fr-FR" dirty="0" err="1" smtClean="0"/>
              <a:t>repondre</a:t>
            </a:r>
            <a:r>
              <a:rPr lang="fr-FR" baseline="0" dirty="0" smtClean="0"/>
              <a:t> à notre question nous avons réalisé une étude dont l’objectif principale est</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37719A89-AC5D-467A-8DE5-BCAE7AC008AA}" type="slidenum">
              <a:rPr lang="fr-FR" smtClean="0"/>
              <a:t>9</a:t>
            </a:fld>
            <a:endParaRPr lang="fr-FR"/>
          </a:p>
        </p:txBody>
      </p:sp>
    </p:spTree>
    <p:extLst>
      <p:ext uri="{BB962C8B-B14F-4D97-AF65-F5344CB8AC3E}">
        <p14:creationId xmlns:p14="http://schemas.microsoft.com/office/powerpoint/2010/main" val="41893698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nous avons retrouvé un lien significative entre le degré d’atteinte de hanche </a:t>
            </a:r>
            <a:r>
              <a:rPr lang="fr-FR" sz="1200" kern="1200" dirty="0" err="1" smtClean="0">
                <a:solidFill>
                  <a:schemeClr val="tx1"/>
                </a:solidFill>
                <a:effectLst/>
                <a:latin typeface="+mn-lt"/>
                <a:ea typeface="+mn-ea"/>
                <a:cs typeface="+mn-cs"/>
              </a:rPr>
              <a:t>evalué</a:t>
            </a:r>
            <a:r>
              <a:rPr lang="fr-FR" sz="1200" kern="1200" dirty="0" smtClean="0">
                <a:solidFill>
                  <a:schemeClr val="tx1"/>
                </a:solidFill>
                <a:effectLst/>
                <a:latin typeface="+mn-lt"/>
                <a:ea typeface="+mn-ea"/>
                <a:cs typeface="+mn-cs"/>
              </a:rPr>
              <a:t> par le score BASRI hip et l’indice </a:t>
            </a:r>
            <a:r>
              <a:rPr lang="fr-FR" sz="1200" kern="1200" dirty="0" err="1" smtClean="0">
                <a:solidFill>
                  <a:schemeClr val="tx1"/>
                </a:solidFill>
                <a:effectLst/>
                <a:latin typeface="+mn-lt"/>
                <a:ea typeface="+mn-ea"/>
                <a:cs typeface="+mn-cs"/>
              </a:rPr>
              <a:t>fonctionel</a:t>
            </a:r>
            <a:r>
              <a:rPr lang="fr-FR" sz="1200" kern="1200" dirty="0" smtClean="0">
                <a:solidFill>
                  <a:schemeClr val="tx1"/>
                </a:solidFill>
                <a:effectLst/>
                <a:latin typeface="+mn-lt"/>
                <a:ea typeface="+mn-ea"/>
                <a:cs typeface="+mn-cs"/>
              </a:rPr>
              <a:t> et de qualité de vie ; </a:t>
            </a:r>
          </a:p>
          <a:p>
            <a:r>
              <a:rPr lang="fr-FR" sz="1200" b="1" kern="1200" dirty="0" smtClean="0">
                <a:solidFill>
                  <a:schemeClr val="tx1"/>
                </a:solidFill>
                <a:effectLst/>
                <a:latin typeface="+mn-lt"/>
                <a:ea typeface="+mn-ea"/>
                <a:cs typeface="+mn-cs"/>
              </a:rPr>
              <a:t>le score d’</a:t>
            </a:r>
            <a:r>
              <a:rPr lang="fr-FR" sz="1200" b="1" kern="1200" dirty="0" err="1" smtClean="0">
                <a:solidFill>
                  <a:schemeClr val="tx1"/>
                </a:solidFill>
                <a:effectLst/>
                <a:latin typeface="+mn-lt"/>
                <a:ea typeface="+mn-ea"/>
                <a:cs typeface="+mn-cs"/>
              </a:rPr>
              <a:t>impotance</a:t>
            </a:r>
            <a:r>
              <a:rPr lang="fr-FR" sz="1200" b="1" kern="1200" dirty="0" smtClean="0">
                <a:solidFill>
                  <a:schemeClr val="tx1"/>
                </a:solidFill>
                <a:effectLst/>
                <a:latin typeface="+mn-lt"/>
                <a:ea typeface="+mn-ea"/>
                <a:cs typeface="+mn-cs"/>
              </a:rPr>
              <a:t> </a:t>
            </a:r>
            <a:r>
              <a:rPr lang="fr-FR" sz="1200" b="1" kern="1200" dirty="0" err="1" smtClean="0">
                <a:solidFill>
                  <a:schemeClr val="tx1"/>
                </a:solidFill>
                <a:effectLst/>
                <a:latin typeface="+mn-lt"/>
                <a:ea typeface="+mn-ea"/>
                <a:cs typeface="+mn-cs"/>
              </a:rPr>
              <a:t>fonctionelle</a:t>
            </a:r>
            <a:r>
              <a:rPr lang="fr-FR" sz="1200" b="1" kern="1200" dirty="0" smtClean="0">
                <a:solidFill>
                  <a:schemeClr val="tx1"/>
                </a:solidFill>
                <a:effectLst/>
                <a:latin typeface="+mn-lt"/>
                <a:ea typeface="+mn-ea"/>
                <a:cs typeface="+mn-cs"/>
              </a:rPr>
              <a:t> et d’altération de qualité de vie etaient significativement plus élevé chez les coxites </a:t>
            </a:r>
            <a:r>
              <a:rPr lang="fr-FR" sz="1200" b="1" kern="1200" dirty="0" err="1" smtClean="0">
                <a:solidFill>
                  <a:schemeClr val="tx1"/>
                </a:solidFill>
                <a:effectLst/>
                <a:latin typeface="+mn-lt"/>
                <a:ea typeface="+mn-ea"/>
                <a:cs typeface="+mn-cs"/>
              </a:rPr>
              <a:t>severes</a:t>
            </a:r>
            <a:r>
              <a:rPr lang="fr-FR" sz="1200" b="1" kern="1200" dirty="0" smtClean="0">
                <a:solidFill>
                  <a:schemeClr val="tx1"/>
                </a:solidFill>
                <a:effectLst/>
                <a:latin typeface="+mn-lt"/>
                <a:ea typeface="+mn-ea"/>
                <a:cs typeface="+mn-cs"/>
              </a:rPr>
              <a:t> comparés aux coxites modéré et minime. </a:t>
            </a:r>
          </a:p>
          <a:p>
            <a:endParaRPr lang="fr-FR" b="1" dirty="0"/>
          </a:p>
        </p:txBody>
      </p:sp>
      <p:sp>
        <p:nvSpPr>
          <p:cNvPr id="4" name="Espace réservé du numéro de diapositive 3"/>
          <p:cNvSpPr>
            <a:spLocks noGrp="1"/>
          </p:cNvSpPr>
          <p:nvPr>
            <p:ph type="sldNum" sz="quarter" idx="10"/>
          </p:nvPr>
        </p:nvSpPr>
        <p:spPr/>
        <p:txBody>
          <a:bodyPr/>
          <a:lstStyle/>
          <a:p>
            <a:fld id="{B7B97367-251B-43F0-8941-B80B74BE83E3}" type="slidenum">
              <a:rPr lang="fr-FR" smtClean="0"/>
              <a:t>89</a:t>
            </a:fld>
            <a:endParaRPr lang="fr-FR" dirty="0"/>
          </a:p>
        </p:txBody>
      </p:sp>
    </p:spTree>
    <p:extLst>
      <p:ext uri="{BB962C8B-B14F-4D97-AF65-F5344CB8AC3E}">
        <p14:creationId xmlns:p14="http://schemas.microsoft.com/office/powerpoint/2010/main" val="15981892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Les</a:t>
            </a:r>
            <a:r>
              <a:rPr lang="fr-FR" baseline="0" dirty="0" smtClean="0"/>
              <a:t> patients qui </a:t>
            </a:r>
            <a:r>
              <a:rPr lang="fr-FR" baseline="0" dirty="0" err="1" smtClean="0"/>
              <a:t>resevaient</a:t>
            </a:r>
            <a:r>
              <a:rPr lang="fr-FR" baseline="0" dirty="0" smtClean="0"/>
              <a:t> un traitement biologique avait un meilleur score </a:t>
            </a:r>
            <a:r>
              <a:rPr lang="fr-FR" baseline="0" dirty="0" err="1" smtClean="0"/>
              <a:t>fonctionele</a:t>
            </a:r>
            <a:r>
              <a:rPr lang="fr-FR" baseline="0" dirty="0" smtClean="0"/>
              <a:t> et de qualité de vie avec un lien significative, contrairement au </a:t>
            </a:r>
            <a:r>
              <a:rPr lang="fr-FR" baseline="0" dirty="0" err="1" smtClean="0"/>
              <a:t>DMARDs</a:t>
            </a:r>
            <a:r>
              <a:rPr lang="fr-FR" baseline="0" dirty="0" smtClean="0"/>
              <a:t> ou le lien n’était pas significative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B7B97367-251B-43F0-8941-B80B74BE83E3}" type="slidenum">
              <a:rPr lang="fr-FR" smtClean="0"/>
              <a:t>90</a:t>
            </a:fld>
            <a:endParaRPr lang="fr-FR" dirty="0"/>
          </a:p>
        </p:txBody>
      </p:sp>
    </p:spTree>
    <p:extLst>
      <p:ext uri="{BB962C8B-B14F-4D97-AF65-F5344CB8AC3E}">
        <p14:creationId xmlns:p14="http://schemas.microsoft.com/office/powerpoint/2010/main" val="39083895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En effet</a:t>
            </a:r>
            <a:r>
              <a:rPr lang="fr-FR" baseline="0" dirty="0" smtClean="0"/>
              <a:t> les coxites </a:t>
            </a:r>
            <a:r>
              <a:rPr lang="fr-FR" baseline="0" dirty="0" err="1" smtClean="0"/>
              <a:t>severes</a:t>
            </a:r>
            <a:r>
              <a:rPr lang="fr-FR" baseline="0" dirty="0" smtClean="0"/>
              <a:t> avait plus de retentissement fonctionnel et qualité de vie comparé au </a:t>
            </a:r>
            <a:r>
              <a:rPr lang="fr-FR" baseline="0" dirty="0" err="1" smtClean="0"/>
              <a:t>coxite</a:t>
            </a:r>
            <a:r>
              <a:rPr lang="fr-FR" baseline="0" dirty="0" smtClean="0"/>
              <a:t> </a:t>
            </a:r>
            <a:r>
              <a:rPr lang="fr-FR" baseline="0" dirty="0" err="1" smtClean="0"/>
              <a:t>debutante</a:t>
            </a:r>
            <a:r>
              <a:rPr lang="fr-FR" baseline="0" dirty="0" smtClean="0"/>
              <a:t> </a:t>
            </a:r>
            <a:r>
              <a:rPr lang="fr-FR" b="1" baseline="0" dirty="0" smtClean="0"/>
              <a:t>avec un lien significative</a:t>
            </a:r>
            <a:endParaRPr lang="fr-FR" b="1" dirty="0" smtClean="0"/>
          </a:p>
          <a:p>
            <a:r>
              <a:rPr lang="fr-FR" dirty="0" smtClean="0"/>
              <a:t>D’où </a:t>
            </a:r>
            <a:r>
              <a:rPr lang="fr-FR" dirty="0" err="1" smtClean="0"/>
              <a:t>Interet</a:t>
            </a:r>
            <a:r>
              <a:rPr lang="fr-FR" baseline="0" dirty="0" smtClean="0"/>
              <a:t> d’un </a:t>
            </a:r>
            <a:r>
              <a:rPr lang="fr-FR" baseline="0" dirty="0" err="1" smtClean="0"/>
              <a:t>depistage</a:t>
            </a:r>
            <a:r>
              <a:rPr lang="fr-FR" baseline="0" dirty="0" smtClean="0"/>
              <a:t> précoce pour </a:t>
            </a:r>
            <a:r>
              <a:rPr lang="fr-FR" baseline="0" dirty="0" err="1" smtClean="0"/>
              <a:t>ameliorer</a:t>
            </a:r>
            <a:r>
              <a:rPr lang="fr-FR" baseline="0" dirty="0" smtClean="0"/>
              <a:t> le pronostic des patients. </a:t>
            </a:r>
            <a:r>
              <a:rPr lang="fr-FR" b="1" u="sng" baseline="0" dirty="0" smtClean="0"/>
              <a:t>ET d’</a:t>
            </a:r>
            <a:r>
              <a:rPr lang="fr-FR" b="1" u="sng" baseline="0" dirty="0" err="1" smtClean="0"/>
              <a:t>alleger</a:t>
            </a:r>
            <a:r>
              <a:rPr lang="fr-FR" b="1" u="sng" baseline="0" dirty="0" smtClean="0"/>
              <a:t> le fardeau social et </a:t>
            </a:r>
            <a:r>
              <a:rPr lang="fr-FR" b="1" u="sng" baseline="0" dirty="0" err="1" smtClean="0"/>
              <a:t>economique</a:t>
            </a:r>
            <a:r>
              <a:rPr lang="fr-FR" b="0" u="sng" baseline="0" dirty="0" smtClean="0"/>
              <a:t>)</a:t>
            </a:r>
          </a:p>
        </p:txBody>
      </p:sp>
      <p:sp>
        <p:nvSpPr>
          <p:cNvPr id="4" name="Espace réservé du numéro de diapositive 3"/>
          <p:cNvSpPr>
            <a:spLocks noGrp="1"/>
          </p:cNvSpPr>
          <p:nvPr>
            <p:ph type="sldNum" sz="quarter" idx="10"/>
          </p:nvPr>
        </p:nvSpPr>
        <p:spPr/>
        <p:txBody>
          <a:bodyPr/>
          <a:lstStyle/>
          <a:p>
            <a:fld id="{B7B97367-251B-43F0-8941-B80B74BE83E3}" type="slidenum">
              <a:rPr lang="fr-FR" smtClean="0"/>
              <a:t>91</a:t>
            </a:fld>
            <a:endParaRPr lang="fr-FR" dirty="0"/>
          </a:p>
        </p:txBody>
      </p:sp>
    </p:spTree>
    <p:extLst>
      <p:ext uri="{BB962C8B-B14F-4D97-AF65-F5344CB8AC3E}">
        <p14:creationId xmlns:p14="http://schemas.microsoft.com/office/powerpoint/2010/main" val="40312885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t>Ces</a:t>
            </a:r>
            <a:r>
              <a:rPr lang="fr-FR" b="1" baseline="0" dirty="0" smtClean="0"/>
              <a:t> facteurs </a:t>
            </a:r>
            <a:r>
              <a:rPr lang="fr-FR" b="1" dirty="0" smtClean="0"/>
              <a:t>mérite d’être validé par une étude de plus grande envergure (cohorte ou cas </a:t>
            </a:r>
            <a:r>
              <a:rPr lang="fr-FR" b="1" dirty="0" err="1" smtClean="0"/>
              <a:t>temoin</a:t>
            </a:r>
            <a:r>
              <a:rPr lang="fr-FR" b="1" dirty="0" smtClean="0"/>
              <a:t>) l’</a:t>
            </a:r>
            <a:r>
              <a:rPr lang="fr-FR" b="1" dirty="0" err="1" smtClean="0"/>
              <a:t>ideale</a:t>
            </a:r>
            <a:r>
              <a:rPr lang="fr-FR" b="1" dirty="0" smtClean="0"/>
              <a:t> multicentrique</a:t>
            </a:r>
            <a:r>
              <a:rPr lang="fr-FR" b="1" baseline="0" dirty="0" smtClean="0"/>
              <a:t> </a:t>
            </a:r>
            <a:r>
              <a:rPr lang="fr-FR" b="1" dirty="0" smtClean="0"/>
              <a:t>sur un échantillon plus large représentatif de la population Algérienne.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t>Notre </a:t>
            </a:r>
            <a:r>
              <a:rPr lang="fr-FR" b="1" dirty="0" err="1" smtClean="0"/>
              <a:t>etude</a:t>
            </a:r>
            <a:r>
              <a:rPr lang="fr-FR" b="1" dirty="0" smtClean="0"/>
              <a:t> </a:t>
            </a:r>
            <a:r>
              <a:rPr lang="fr-FR" b="1" dirty="0" err="1" smtClean="0"/>
              <a:t>necessite</a:t>
            </a:r>
            <a:r>
              <a:rPr lang="fr-FR" b="1" dirty="0" smtClean="0"/>
              <a:t> d’</a:t>
            </a:r>
            <a:r>
              <a:rPr lang="fr-FR" b="1" dirty="0" err="1" smtClean="0"/>
              <a:t>etre</a:t>
            </a:r>
            <a:r>
              <a:rPr lang="fr-FR" b="1" dirty="0" smtClean="0"/>
              <a:t> poursuivi sur un</a:t>
            </a:r>
            <a:r>
              <a:rPr lang="fr-FR" b="1" baseline="0" dirty="0" smtClean="0"/>
              <a:t> </a:t>
            </a:r>
            <a:r>
              <a:rPr lang="fr-FR" b="1" baseline="0" dirty="0" err="1" smtClean="0"/>
              <a:t>echantillon</a:t>
            </a:r>
            <a:r>
              <a:rPr lang="fr-FR" b="1" baseline="0" dirty="0" smtClean="0"/>
              <a:t> de taille plus important, une durée plus longue et de </a:t>
            </a:r>
            <a:r>
              <a:rPr lang="fr-FR" b="1" baseline="0" dirty="0" err="1" smtClean="0"/>
              <a:t>preference</a:t>
            </a:r>
            <a:r>
              <a:rPr lang="fr-FR" b="1" baseline="0" dirty="0" smtClean="0"/>
              <a:t> multicentrique</a:t>
            </a:r>
            <a:endParaRPr lang="fr-FR"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b="1"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B7B97367-251B-43F0-8941-B80B74BE83E3}" type="slidenum">
              <a:rPr lang="fr-FR" smtClean="0"/>
              <a:t>93</a:t>
            </a:fld>
            <a:endParaRPr lang="fr-FR" dirty="0"/>
          </a:p>
        </p:txBody>
      </p:sp>
    </p:spTree>
    <p:extLst>
      <p:ext uri="{BB962C8B-B14F-4D97-AF65-F5344CB8AC3E}">
        <p14:creationId xmlns:p14="http://schemas.microsoft.com/office/powerpoint/2010/main" val="7161564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t>Ces</a:t>
            </a:r>
            <a:r>
              <a:rPr lang="fr-FR" b="1" baseline="0" dirty="0" smtClean="0"/>
              <a:t> facteurs </a:t>
            </a:r>
            <a:r>
              <a:rPr lang="fr-FR" b="1" dirty="0" smtClean="0"/>
              <a:t>mérite d’être validé par une étude de plus grande envergure (cohorte ou cas </a:t>
            </a:r>
            <a:r>
              <a:rPr lang="fr-FR" b="1" dirty="0" err="1" smtClean="0"/>
              <a:t>temoin</a:t>
            </a:r>
            <a:r>
              <a:rPr lang="fr-FR" b="1" dirty="0" smtClean="0"/>
              <a:t>) l’</a:t>
            </a:r>
            <a:r>
              <a:rPr lang="fr-FR" b="1" dirty="0" err="1" smtClean="0"/>
              <a:t>ideale</a:t>
            </a:r>
            <a:r>
              <a:rPr lang="fr-FR" b="1" dirty="0" smtClean="0"/>
              <a:t> multicentrique</a:t>
            </a:r>
            <a:r>
              <a:rPr lang="fr-FR" b="1" baseline="0" dirty="0" smtClean="0"/>
              <a:t> </a:t>
            </a:r>
            <a:r>
              <a:rPr lang="fr-FR" b="1" dirty="0" smtClean="0"/>
              <a:t>sur un échantillon plus large représentatif de la population Algérienne.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t>Notre </a:t>
            </a:r>
            <a:r>
              <a:rPr lang="fr-FR" b="1" dirty="0" err="1" smtClean="0"/>
              <a:t>etude</a:t>
            </a:r>
            <a:r>
              <a:rPr lang="fr-FR" b="1" dirty="0" smtClean="0"/>
              <a:t> </a:t>
            </a:r>
            <a:r>
              <a:rPr lang="fr-FR" b="1" dirty="0" err="1" smtClean="0"/>
              <a:t>necessite</a:t>
            </a:r>
            <a:r>
              <a:rPr lang="fr-FR" b="1" dirty="0" smtClean="0"/>
              <a:t> d’</a:t>
            </a:r>
            <a:r>
              <a:rPr lang="fr-FR" b="1" dirty="0" err="1" smtClean="0"/>
              <a:t>etre</a:t>
            </a:r>
            <a:r>
              <a:rPr lang="fr-FR" b="1" dirty="0" smtClean="0"/>
              <a:t> poursuivi sur un</a:t>
            </a:r>
            <a:r>
              <a:rPr lang="fr-FR" b="1" baseline="0" dirty="0" smtClean="0"/>
              <a:t> </a:t>
            </a:r>
            <a:r>
              <a:rPr lang="fr-FR" b="1" baseline="0" dirty="0" err="1" smtClean="0"/>
              <a:t>echantillon</a:t>
            </a:r>
            <a:r>
              <a:rPr lang="fr-FR" b="1" baseline="0" dirty="0" smtClean="0"/>
              <a:t> de taille plus important, une durée plus longue et de </a:t>
            </a:r>
            <a:r>
              <a:rPr lang="fr-FR" b="1" baseline="0" dirty="0" err="1" smtClean="0"/>
              <a:t>preference</a:t>
            </a:r>
            <a:r>
              <a:rPr lang="fr-FR" b="1" baseline="0" dirty="0" smtClean="0"/>
              <a:t> multicentrique</a:t>
            </a:r>
            <a:endParaRPr lang="fr-FR"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b="1"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B7B97367-251B-43F0-8941-B80B74BE83E3}" type="slidenum">
              <a:rPr lang="fr-FR" smtClean="0"/>
              <a:t>94</a:t>
            </a:fld>
            <a:endParaRPr lang="fr-FR" dirty="0"/>
          </a:p>
        </p:txBody>
      </p:sp>
    </p:spTree>
    <p:extLst>
      <p:ext uri="{BB962C8B-B14F-4D97-AF65-F5344CB8AC3E}">
        <p14:creationId xmlns:p14="http://schemas.microsoft.com/office/powerpoint/2010/main" val="37421378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70000"/>
              </a:lnSpc>
            </a:pPr>
            <a:r>
              <a:rPr lang="fr-FR" baseline="0" dirty="0" err="1" smtClean="0"/>
              <a:t>etablir</a:t>
            </a:r>
            <a:r>
              <a:rPr lang="fr-FR" baseline="0" dirty="0" smtClean="0"/>
              <a:t> un protocole de surveillance et surtout durant </a:t>
            </a:r>
            <a:r>
              <a:rPr lang="fr-FR" b="1" baseline="0" dirty="0" smtClean="0"/>
              <a:t>les </a:t>
            </a:r>
            <a:r>
              <a:rPr lang="fr-FR" b="1" baseline="0" dirty="0" err="1" smtClean="0"/>
              <a:t>premieres</a:t>
            </a:r>
            <a:r>
              <a:rPr lang="fr-FR" b="1" baseline="0" dirty="0" smtClean="0"/>
              <a:t> années ou le risque de </a:t>
            </a:r>
            <a:r>
              <a:rPr lang="fr-FR" b="1" baseline="0" dirty="0" err="1" smtClean="0"/>
              <a:t>coxite</a:t>
            </a:r>
            <a:r>
              <a:rPr lang="fr-FR" b="1" baseline="0" dirty="0" smtClean="0"/>
              <a:t> est plus important</a:t>
            </a:r>
            <a:r>
              <a:rPr lang="fr-FR" baseline="0" dirty="0" smtClean="0"/>
              <a:t>, </a:t>
            </a:r>
          </a:p>
          <a:p>
            <a:pPr>
              <a:lnSpc>
                <a:spcPct val="70000"/>
              </a:lnSpc>
            </a:pPr>
            <a:r>
              <a:rPr lang="fr-FR" baseline="0" dirty="0" smtClean="0"/>
              <a:t>FMC: </a:t>
            </a:r>
            <a:r>
              <a:rPr lang="fr-FR" b="1" baseline="0" dirty="0" err="1" smtClean="0"/>
              <a:t>Ameliorer</a:t>
            </a:r>
            <a:r>
              <a:rPr lang="fr-FR" b="1" baseline="0" dirty="0" smtClean="0"/>
              <a:t> les connaissances des </a:t>
            </a:r>
            <a:r>
              <a:rPr lang="fr-FR" b="1" baseline="0" dirty="0" err="1" smtClean="0"/>
              <a:t>medecins</a:t>
            </a:r>
            <a:r>
              <a:rPr lang="fr-FR" b="1" baseline="0" dirty="0" smtClean="0"/>
              <a:t> </a:t>
            </a:r>
            <a:r>
              <a:rPr lang="fr-FR" b="1" baseline="0" dirty="0" err="1" smtClean="0"/>
              <a:t>generalistes</a:t>
            </a:r>
            <a:r>
              <a:rPr lang="fr-FR" b="1" baseline="0" dirty="0" smtClean="0"/>
              <a:t> sur la maladie SA qui reste sous diagnostiqué dans la wilaya, Echographie: technique accessible, facile à </a:t>
            </a:r>
            <a:r>
              <a:rPr lang="fr-FR" b="1" baseline="0" dirty="0" err="1" smtClean="0"/>
              <a:t>realiser</a:t>
            </a:r>
            <a:r>
              <a:rPr lang="fr-FR" b="1" baseline="0" dirty="0" smtClean="0"/>
              <a:t>, et reproductible</a:t>
            </a:r>
          </a:p>
          <a:p>
            <a:pPr>
              <a:lnSpc>
                <a:spcPct val="70000"/>
              </a:lnSpc>
            </a:pPr>
            <a:r>
              <a:rPr lang="fr-FR" b="1" baseline="0" dirty="0" smtClean="0"/>
              <a:t>Classe </a:t>
            </a:r>
            <a:r>
              <a:rPr lang="fr-FR" b="1" baseline="0" dirty="0" err="1" smtClean="0"/>
              <a:t>socioeconomique</a:t>
            </a:r>
            <a:r>
              <a:rPr lang="fr-FR" b="1" baseline="0" dirty="0" smtClean="0"/>
              <a:t>: qualité des soins, orientation professionnel </a:t>
            </a:r>
            <a:r>
              <a:rPr lang="fr-FR" b="1" baseline="0" dirty="0" err="1" smtClean="0"/>
              <a:t>prealable</a:t>
            </a:r>
            <a:r>
              <a:rPr lang="fr-FR" b="1" baseline="0" dirty="0" smtClean="0"/>
              <a:t>, </a:t>
            </a:r>
          </a:p>
          <a:p>
            <a:pPr>
              <a:lnSpc>
                <a:spcPct val="70000"/>
              </a:lnSpc>
            </a:pPr>
            <a:r>
              <a:rPr lang="fr-FR" b="1" baseline="0" dirty="0" smtClean="0"/>
              <a:t>inclure l’</a:t>
            </a:r>
            <a:r>
              <a:rPr lang="fr-FR" b="1" baseline="0" dirty="0" err="1" smtClean="0"/>
              <a:t>education</a:t>
            </a:r>
            <a:r>
              <a:rPr lang="fr-FR" b="1" baseline="0" dirty="0" smtClean="0"/>
              <a:t> </a:t>
            </a:r>
            <a:r>
              <a:rPr lang="fr-FR" b="1" baseline="0" dirty="0" err="1" smtClean="0"/>
              <a:t>therapeutique</a:t>
            </a:r>
            <a:r>
              <a:rPr lang="fr-FR" b="1" baseline="0" dirty="0" smtClean="0"/>
              <a:t> dans la prise en charge</a:t>
            </a:r>
            <a:r>
              <a:rPr lang="fr-FR" baseline="0" dirty="0" smtClean="0"/>
              <a:t>, / </a:t>
            </a:r>
            <a:r>
              <a:rPr lang="fr-FR" b="1" baseline="0" dirty="0" smtClean="0"/>
              <a:t>faciliter l’</a:t>
            </a:r>
            <a:r>
              <a:rPr lang="fr-FR" b="1" baseline="0" dirty="0" err="1" smtClean="0"/>
              <a:t>accées</a:t>
            </a:r>
            <a:r>
              <a:rPr lang="fr-FR" b="1" baseline="0" dirty="0" smtClean="0"/>
              <a:t> aux traitement biologique </a:t>
            </a:r>
            <a:r>
              <a:rPr lang="fr-FR" baseline="0" dirty="0" smtClean="0"/>
              <a:t>surtout chez les sujets jeunes, </a:t>
            </a:r>
          </a:p>
          <a:p>
            <a:pPr>
              <a:lnSpc>
                <a:spcPct val="70000"/>
              </a:lnSpc>
            </a:pPr>
            <a:r>
              <a:rPr lang="fr-FR" b="1" u="sng" baseline="0" dirty="0" smtClean="0"/>
              <a:t>et comme perspectives de recherches </a:t>
            </a:r>
            <a:r>
              <a:rPr lang="fr-FR" sz="1200" b="0" dirty="0" smtClean="0"/>
              <a:t>Evaluer par des études cohortes prospectives l’efficacité des biothérapies </a:t>
            </a:r>
            <a:r>
              <a:rPr lang="fr-FR" sz="1200" b="1" dirty="0" smtClean="0"/>
              <a:t>et les </a:t>
            </a:r>
            <a:r>
              <a:rPr lang="fr-FR" sz="1200" b="1" dirty="0" err="1" smtClean="0"/>
              <a:t>differentes</a:t>
            </a:r>
            <a:r>
              <a:rPr lang="fr-FR" sz="1200" b="1" dirty="0" smtClean="0"/>
              <a:t> armes </a:t>
            </a:r>
            <a:r>
              <a:rPr lang="fr-FR" sz="1200" b="1" dirty="0" err="1" smtClean="0"/>
              <a:t>therapeutiques</a:t>
            </a:r>
            <a:r>
              <a:rPr lang="fr-FR" sz="1200" b="1" dirty="0" smtClean="0"/>
              <a:t> sur l’évolution de la </a:t>
            </a:r>
            <a:r>
              <a:rPr lang="fr-FR" sz="1200" b="1" dirty="0" err="1" smtClean="0"/>
              <a:t>coxite</a:t>
            </a:r>
            <a:r>
              <a:rPr lang="fr-FR" sz="1200" b="1" dirty="0" smtClean="0"/>
              <a:t> et la prévention du recours à la PTH et </a:t>
            </a:r>
            <a:r>
              <a:rPr lang="fr-FR" sz="1200" b="1" dirty="0" err="1" smtClean="0"/>
              <a:t>etablir</a:t>
            </a:r>
            <a:r>
              <a:rPr lang="fr-FR" sz="1200" b="1" dirty="0" smtClean="0"/>
              <a:t> des </a:t>
            </a:r>
            <a:r>
              <a:rPr lang="fr-FR" sz="1200" b="1" dirty="0" err="1" smtClean="0"/>
              <a:t>recommondations</a:t>
            </a:r>
            <a:r>
              <a:rPr lang="fr-FR" sz="1200" b="1" dirty="0" smtClean="0"/>
              <a:t> nationales pour la prise en charge des coxites. (codifié</a:t>
            </a:r>
            <a:r>
              <a:rPr lang="fr-FR" sz="1200" dirty="0" smtClean="0"/>
              <a:t>: normalisé selon des normes reconnu, structuré, ils </a:t>
            </a:r>
            <a:r>
              <a:rPr lang="fr-FR" sz="1200" b="0" i="0" kern="1200" dirty="0" smtClean="0">
                <a:solidFill>
                  <a:schemeClr val="tx1"/>
                </a:solidFill>
                <a:effectLst/>
                <a:latin typeface="+mn-lt"/>
                <a:ea typeface="+mn-ea"/>
                <a:cs typeface="+mn-cs"/>
              </a:rPr>
              <a:t>sont fondées sur un accord entre experts du groupe de travail </a:t>
            </a:r>
            <a:endParaRPr lang="fr-FR" sz="1200" dirty="0" smtClean="0"/>
          </a:p>
          <a:p>
            <a:pPr marL="0" indent="0">
              <a:buNone/>
            </a:pPr>
            <a:endParaRPr lang="fr-FR" dirty="0" smtClean="0"/>
          </a:p>
          <a:p>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B7B97367-251B-43F0-8941-B80B74BE83E3}" type="slidenum">
              <a:rPr lang="fr-FR" smtClean="0"/>
              <a:t>95</a:t>
            </a:fld>
            <a:endParaRPr lang="fr-FR" dirty="0"/>
          </a:p>
        </p:txBody>
      </p:sp>
    </p:spTree>
    <p:extLst>
      <p:ext uri="{BB962C8B-B14F-4D97-AF65-F5344CB8AC3E}">
        <p14:creationId xmlns:p14="http://schemas.microsoft.com/office/powerpoint/2010/main" val="2899226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En l’absence d’une définition standard de l’atteinte de hanche validée à l’échelle internationale, </a:t>
            </a:r>
          </a:p>
          <a:p>
            <a:r>
              <a:rPr lang="fr-FR" b="1" dirty="0" smtClean="0"/>
              <a:t>Selon les différents études le diagnostic de </a:t>
            </a:r>
            <a:r>
              <a:rPr lang="fr-FR" b="1" dirty="0" err="1" smtClean="0"/>
              <a:t>coxite</a:t>
            </a:r>
            <a:r>
              <a:rPr lang="fr-FR" b="1" dirty="0" smtClean="0"/>
              <a:t> peut être posé selon trois critères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confirmer par l’IRM ou à défaut une échographie </a:t>
            </a:r>
            <a:r>
              <a:rPr lang="fr-FR" dirty="0" err="1" smtClean="0"/>
              <a:t>ostéoarticulaire</a:t>
            </a:r>
            <a:r>
              <a:rPr lang="fr-FR" dirty="0" smtClean="0"/>
              <a:t> </a:t>
            </a:r>
            <a:r>
              <a:rPr lang="fr-FR" b="1" dirty="0" smtClean="0"/>
              <a:t>à la recherche d’une </a:t>
            </a:r>
            <a:r>
              <a:rPr lang="fr-FR" b="1" dirty="0" err="1" smtClean="0"/>
              <a:t>coxite</a:t>
            </a:r>
            <a:r>
              <a:rPr lang="fr-FR" b="1" dirty="0" smtClean="0"/>
              <a:t> inflammatoire infra radiologique.</a:t>
            </a:r>
          </a:p>
          <a:p>
            <a:endParaRPr lang="fr-FR" dirty="0"/>
          </a:p>
        </p:txBody>
      </p:sp>
      <p:sp>
        <p:nvSpPr>
          <p:cNvPr id="4" name="Espace réservé du numéro de diapositive 3"/>
          <p:cNvSpPr>
            <a:spLocks noGrp="1"/>
          </p:cNvSpPr>
          <p:nvPr>
            <p:ph type="sldNum" sz="quarter" idx="10"/>
          </p:nvPr>
        </p:nvSpPr>
        <p:spPr/>
        <p:txBody>
          <a:bodyPr/>
          <a:lstStyle/>
          <a:p>
            <a:fld id="{37719A89-AC5D-467A-8DE5-BCAE7AC008AA}" type="slidenum">
              <a:rPr lang="fr-FR" smtClean="0"/>
              <a:t>13</a:t>
            </a:fld>
            <a:endParaRPr lang="fr-FR"/>
          </a:p>
        </p:txBody>
      </p:sp>
    </p:spTree>
    <p:extLst>
      <p:ext uri="{BB962C8B-B14F-4D97-AF65-F5344CB8AC3E}">
        <p14:creationId xmlns:p14="http://schemas.microsoft.com/office/powerpoint/2010/main" val="667785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t>Selon les données de la littérature, nous n’avons pas trouvé une étude Algérienne fiable pour estimer cette prévalence vu la présence de biais de sélection </a:t>
            </a:r>
            <a:r>
              <a:rPr lang="fr-FR" dirty="0" smtClean="0"/>
              <a:t>notamment </a:t>
            </a:r>
            <a:r>
              <a:rPr lang="fr-FR" b="1" dirty="0" smtClean="0"/>
              <a:t>les patients inclus provenaient d’un centre unique et non pas une enquête sur une population générale, ce qui a conduit au recrutement de formes plus grave orientées pour biothérapie ou prise en charge chirurgicale ce qui a conduit à une surestimation de la fréquence des </a:t>
            </a:r>
            <a:r>
              <a:rPr lang="fr-FR" b="1" dirty="0" err="1" smtClean="0"/>
              <a:t>coxites</a:t>
            </a:r>
            <a:r>
              <a:rPr lang="fr-FR" b="1" dirty="0" smtClean="0"/>
              <a:t> </a:t>
            </a:r>
            <a:r>
              <a:rPr lang="fr-FR" dirty="0" smtClean="0"/>
              <a:t>(10, 326) , </a:t>
            </a:r>
            <a:r>
              <a:rPr lang="fr-FR" b="1" dirty="0" smtClean="0"/>
              <a:t>pour cela nous avons choisi</a:t>
            </a:r>
            <a:r>
              <a:rPr lang="fr-FR" b="1" baseline="0" dirty="0" smtClean="0"/>
              <a:t> une </a:t>
            </a:r>
            <a:r>
              <a:rPr lang="fr-FR" b="1" baseline="0" dirty="0" err="1" smtClean="0"/>
              <a:t>etude</a:t>
            </a:r>
            <a:r>
              <a:rPr lang="fr-FR" b="1" baseline="0" dirty="0" smtClean="0"/>
              <a:t> Marocaine pays voisin de l’</a:t>
            </a:r>
            <a:r>
              <a:rPr lang="fr-FR" b="1" baseline="0" dirty="0" err="1" smtClean="0"/>
              <a:t>extreme</a:t>
            </a:r>
            <a:r>
              <a:rPr lang="fr-FR" b="1" baseline="0" dirty="0" smtClean="0"/>
              <a:t> ouest </a:t>
            </a:r>
            <a:r>
              <a:rPr lang="fr-FR" b="1" baseline="0" dirty="0" err="1" smtClean="0"/>
              <a:t>Algerien</a:t>
            </a:r>
            <a:r>
              <a:rPr lang="fr-FR" b="1" baseline="0" dirty="0" smtClean="0"/>
              <a:t>.</a:t>
            </a:r>
            <a:r>
              <a:rPr lang="fr-FR" b="1" dirty="0" smtClean="0"/>
              <a:t>(registre des biothérapies de la société Marocaine de Rhumatologie) une base de données multicentrique qui inclut les patients Marocains issus de dix services de rhumatologies </a:t>
            </a:r>
            <a:r>
              <a:rPr lang="fr-FR" b="1" dirty="0" err="1" smtClean="0"/>
              <a:t>hospitalo</a:t>
            </a:r>
            <a:r>
              <a:rPr lang="fr-FR" b="1" dirty="0" smtClean="0"/>
              <a:t> universitaires répartis dans les différents secteurs</a:t>
            </a:r>
          </a:p>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t>Ce chiffre a permis de déterminer la taille de l’échantillon </a:t>
            </a:r>
          </a:p>
          <a:p>
            <a:endParaRPr lang="fr-FR" dirty="0"/>
          </a:p>
        </p:txBody>
      </p:sp>
      <p:sp>
        <p:nvSpPr>
          <p:cNvPr id="4" name="Espace réservé du numéro de diapositive 3"/>
          <p:cNvSpPr>
            <a:spLocks noGrp="1"/>
          </p:cNvSpPr>
          <p:nvPr>
            <p:ph type="sldNum" sz="quarter" idx="10"/>
          </p:nvPr>
        </p:nvSpPr>
        <p:spPr/>
        <p:txBody>
          <a:bodyPr/>
          <a:lstStyle/>
          <a:p>
            <a:fld id="{37719A89-AC5D-467A-8DE5-BCAE7AC008AA}" type="slidenum">
              <a:rPr lang="fr-FR" smtClean="0"/>
              <a:t>14</a:t>
            </a:fld>
            <a:endParaRPr lang="fr-FR"/>
          </a:p>
        </p:txBody>
      </p:sp>
    </p:spTree>
    <p:extLst>
      <p:ext uri="{BB962C8B-B14F-4D97-AF65-F5344CB8AC3E}">
        <p14:creationId xmlns:p14="http://schemas.microsoft.com/office/powerpoint/2010/main" val="3829843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La méthode utilisée pour la collecte des cas, </a:t>
            </a:r>
            <a:r>
              <a:rPr lang="fr-FR" b="1" dirty="0" smtClean="0"/>
              <a:t>c’est l’enquête sur une population générale</a:t>
            </a:r>
            <a:r>
              <a:rPr lang="fr-FR" dirty="0" smtClean="0"/>
              <a:t> grâce à: un questionnaire</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 questionnaire est destiné aux médecins (généralistes, rhumatologues, rééducateurs, orthopédistes, neurochirurgiens, et internistes) exerçant dans le secteur public ou libéral dans les différentes communes de la wilaya de Tlemcen après des séances de sensibilisation et d’information.</a:t>
            </a:r>
          </a:p>
          <a:p>
            <a:endParaRPr lang="fr-FR" dirty="0"/>
          </a:p>
        </p:txBody>
      </p:sp>
      <p:sp>
        <p:nvSpPr>
          <p:cNvPr id="4" name="Espace réservé du numéro de diapositive 3"/>
          <p:cNvSpPr>
            <a:spLocks noGrp="1"/>
          </p:cNvSpPr>
          <p:nvPr>
            <p:ph type="sldNum" sz="quarter" idx="10"/>
          </p:nvPr>
        </p:nvSpPr>
        <p:spPr/>
        <p:txBody>
          <a:bodyPr/>
          <a:lstStyle/>
          <a:p>
            <a:fld id="{37719A89-AC5D-467A-8DE5-BCAE7AC008AA}" type="slidenum">
              <a:rPr lang="fr-FR" smtClean="0"/>
              <a:t>16</a:t>
            </a:fld>
            <a:endParaRPr lang="fr-FR"/>
          </a:p>
        </p:txBody>
      </p:sp>
    </p:spTree>
    <p:extLst>
      <p:ext uri="{BB962C8B-B14F-4D97-AF65-F5344CB8AC3E}">
        <p14:creationId xmlns:p14="http://schemas.microsoft.com/office/powerpoint/2010/main" val="825732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val="2713788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1160EA64-D806-43AC-9DF2-F8C432F32B4C}" type="datetimeFigureOut">
              <a:rPr lang="en-US" smtClean="0"/>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val="359199656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1160EA64-D806-43AC-9DF2-F8C432F32B4C}" type="datetimeFigureOut">
              <a:rPr lang="en-US" smtClean="0"/>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A7A6979-0714-4377-B894-6BE4C2D6E202}" type="slidenum">
              <a:rPr lang="en-US" smtClean="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3753819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fld id="{1160EA64-D806-43AC-9DF2-F8C432F32B4C}" type="datetimeFigureOut">
              <a:rPr lang="en-US" smtClean="0"/>
              <a:t>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val="337641318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fld id="{1160EA64-D806-43AC-9DF2-F8C432F32B4C}" type="datetimeFigureOut">
              <a:rPr lang="en-US" smtClean="0"/>
              <a:t>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A7A6979-0714-4377-B894-6BE4C2D6E202}" type="slidenum">
              <a:rPr lang="en-US" smtClean="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1200997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fld id="{1160EA64-D806-43AC-9DF2-F8C432F32B4C}" type="datetimeFigureOut">
              <a:rPr lang="en-US" smtClean="0"/>
              <a:t>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val="169341838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A7A6979-0714-4377-B894-6BE4C2D6E202}" type="slidenum">
              <a:rPr lang="en-US" smtClean="0"/>
              <a:t>‹N°›</a:t>
            </a:fld>
            <a:endParaRPr lang="en-US" dirty="0"/>
          </a:p>
        </p:txBody>
      </p:sp>
    </p:spTree>
    <p:extLst>
      <p:ext uri="{BB962C8B-B14F-4D97-AF65-F5344CB8AC3E}">
        <p14:creationId xmlns:p14="http://schemas.microsoft.com/office/powerpoint/2010/main" val="1675274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A7A6979-0714-4377-B894-6BE4C2D6E202}" type="slidenum">
              <a:rPr lang="en-US" smtClean="0"/>
              <a:t>‹N°›</a:t>
            </a:fld>
            <a:endParaRPr lang="en-US" dirty="0"/>
          </a:p>
        </p:txBody>
      </p:sp>
    </p:spTree>
    <p:extLst>
      <p:ext uri="{BB962C8B-B14F-4D97-AF65-F5344CB8AC3E}">
        <p14:creationId xmlns:p14="http://schemas.microsoft.com/office/powerpoint/2010/main" val="248021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val="1677459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1160EA64-D806-43AC-9DF2-F8C432F32B4C}" type="datetimeFigureOut">
              <a:rPr lang="en-US" smtClean="0"/>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val="2453963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A7A6979-0714-4377-B894-6BE4C2D6E202}" type="slidenum">
              <a:rPr lang="en-US" smtClean="0"/>
              <a:t>‹N°›</a:t>
            </a:fld>
            <a:endParaRPr lang="en-US" dirty="0"/>
          </a:p>
        </p:txBody>
      </p:sp>
    </p:spTree>
    <p:extLst>
      <p:ext uri="{BB962C8B-B14F-4D97-AF65-F5344CB8AC3E}">
        <p14:creationId xmlns:p14="http://schemas.microsoft.com/office/powerpoint/2010/main" val="2795192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F7D4976-E339-4826-83B7-FBD03F55ECF8}" type="datetimeFigureOut">
              <a:rPr lang="en-US" smtClean="0"/>
              <a:t>12/6/2023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A7A6979-0714-4377-B894-6BE4C2D6E202}" type="slidenum">
              <a:rPr lang="en-US" smtClean="0"/>
              <a:t>‹N°›</a:t>
            </a:fld>
            <a:endParaRPr lang="en-US" dirty="0"/>
          </a:p>
        </p:txBody>
      </p:sp>
    </p:spTree>
    <p:extLst>
      <p:ext uri="{BB962C8B-B14F-4D97-AF65-F5344CB8AC3E}">
        <p14:creationId xmlns:p14="http://schemas.microsoft.com/office/powerpoint/2010/main" val="3449308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12/6/2023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A7A6979-0714-4377-B894-6BE4C2D6E202}" type="slidenum">
              <a:rPr lang="en-US" smtClean="0"/>
              <a:t>‹N°›</a:t>
            </a:fld>
            <a:endParaRPr lang="en-US" dirty="0"/>
          </a:p>
        </p:txBody>
      </p:sp>
    </p:spTree>
    <p:extLst>
      <p:ext uri="{BB962C8B-B14F-4D97-AF65-F5344CB8AC3E}">
        <p14:creationId xmlns:p14="http://schemas.microsoft.com/office/powerpoint/2010/main" val="3347072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12/6/2023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A7A6979-0714-4377-B894-6BE4C2D6E202}" type="slidenum">
              <a:rPr lang="en-US" smtClean="0"/>
              <a:t>‹N°›</a:t>
            </a:fld>
            <a:endParaRPr lang="en-US" dirty="0"/>
          </a:p>
        </p:txBody>
      </p:sp>
    </p:spTree>
    <p:extLst>
      <p:ext uri="{BB962C8B-B14F-4D97-AF65-F5344CB8AC3E}">
        <p14:creationId xmlns:p14="http://schemas.microsoft.com/office/powerpoint/2010/main" val="2130832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D1BE4249-C0D0-4B06-8692-E8BB871AF643}" type="datetimeFigureOut">
              <a:rPr lang="en-US" smtClean="0"/>
              <a:t>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A7A6979-0714-4377-B894-6BE4C2D6E202}" type="slidenum">
              <a:rPr lang="en-US" smtClean="0"/>
              <a:t>‹N°›</a:t>
            </a:fld>
            <a:endParaRPr lang="en-US" dirty="0"/>
          </a:p>
        </p:txBody>
      </p:sp>
    </p:spTree>
    <p:extLst>
      <p:ext uri="{BB962C8B-B14F-4D97-AF65-F5344CB8AC3E}">
        <p14:creationId xmlns:p14="http://schemas.microsoft.com/office/powerpoint/2010/main" val="3465544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042B0DB6-F5C7-45FB-8CF3-31B45F9C2DAC}" type="datetimeFigureOut">
              <a:rPr lang="en-US" smtClean="0"/>
              <a:t>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A7A6979-0714-4377-B894-6BE4C2D6E202}" type="slidenum">
              <a:rPr lang="en-US" smtClean="0"/>
              <a:t>‹N°›</a:t>
            </a:fld>
            <a:endParaRPr lang="en-US" dirty="0"/>
          </a:p>
        </p:txBody>
      </p:sp>
    </p:spTree>
    <p:extLst>
      <p:ext uri="{BB962C8B-B14F-4D97-AF65-F5344CB8AC3E}">
        <p14:creationId xmlns:p14="http://schemas.microsoft.com/office/powerpoint/2010/main" val="4086182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160EA64-D806-43AC-9DF2-F8C432F32B4C}" type="datetimeFigureOut">
              <a:rPr lang="en-US" smtClean="0"/>
              <a:t>12/6/2023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A7A6979-0714-4377-B894-6BE4C2D6E202}" type="slidenum">
              <a:rPr lang="en-US" smtClean="0"/>
              <a:pPr/>
              <a:t>‹N°›</a:t>
            </a:fld>
            <a:endParaRPr lang="en-US" dirty="0"/>
          </a:p>
        </p:txBody>
      </p:sp>
    </p:spTree>
    <p:extLst>
      <p:ext uri="{BB962C8B-B14F-4D97-AF65-F5344CB8AC3E}">
        <p14:creationId xmlns:p14="http://schemas.microsoft.com/office/powerpoint/2010/main" val="238738045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37129" y="1129553"/>
            <a:ext cx="10470777" cy="2008093"/>
          </a:xfrm>
          <a:solidFill>
            <a:schemeClr val="accent2">
              <a:lumMod val="60000"/>
              <a:lumOff val="40000"/>
            </a:schemeClr>
          </a:solidFill>
          <a:ln w="76200">
            <a:solidFill>
              <a:srgbClr val="C00000"/>
            </a:solidFill>
          </a:ln>
        </p:spPr>
        <p:txBody>
          <a:bodyPr>
            <a:noAutofit/>
          </a:bodyPr>
          <a:lstStyle/>
          <a:p>
            <a:pPr algn="ctr"/>
            <a:r>
              <a:rPr lang="fr-FR" sz="4400" b="1" dirty="0" smtClean="0"/>
              <a:t>Particularité de la Spondylarthrite ankylosante associée au </a:t>
            </a:r>
            <a:r>
              <a:rPr lang="fr-FR" sz="4400" b="1" dirty="0" err="1" smtClean="0"/>
              <a:t>coxite</a:t>
            </a:r>
            <a:endParaRPr lang="fr-FR" sz="4400" b="1" dirty="0"/>
          </a:p>
        </p:txBody>
      </p:sp>
      <p:sp>
        <p:nvSpPr>
          <p:cNvPr id="3" name="Sous-titre 2"/>
          <p:cNvSpPr>
            <a:spLocks noGrp="1"/>
          </p:cNvSpPr>
          <p:nvPr>
            <p:ph type="subTitle" idx="1"/>
          </p:nvPr>
        </p:nvSpPr>
        <p:spPr>
          <a:xfrm>
            <a:off x="1595718" y="3926541"/>
            <a:ext cx="10596282" cy="2931459"/>
          </a:xfrm>
        </p:spPr>
        <p:txBody>
          <a:bodyPr>
            <a:noAutofit/>
          </a:bodyPr>
          <a:lstStyle/>
          <a:p>
            <a:r>
              <a:rPr lang="fr-FR" sz="2000" b="1" dirty="0" smtClean="0">
                <a:solidFill>
                  <a:schemeClr val="tx1"/>
                </a:solidFill>
              </a:rPr>
              <a:t>Dr </a:t>
            </a:r>
            <a:r>
              <a:rPr lang="fr-FR" sz="2000" b="1" dirty="0" err="1" smtClean="0">
                <a:solidFill>
                  <a:schemeClr val="tx1"/>
                </a:solidFill>
              </a:rPr>
              <a:t>Belkacemi</a:t>
            </a:r>
            <a:r>
              <a:rPr lang="fr-FR" sz="2000" b="1" dirty="0" smtClean="0">
                <a:solidFill>
                  <a:schemeClr val="tx1"/>
                </a:solidFill>
              </a:rPr>
              <a:t> </a:t>
            </a:r>
            <a:r>
              <a:rPr lang="fr-FR" sz="2000" b="1" dirty="0" err="1" smtClean="0">
                <a:solidFill>
                  <a:schemeClr val="tx1"/>
                </a:solidFill>
              </a:rPr>
              <a:t>Rym</a:t>
            </a:r>
            <a:endParaRPr lang="fr-FR" sz="2000" b="1" dirty="0" smtClean="0">
              <a:solidFill>
                <a:schemeClr val="tx1"/>
              </a:solidFill>
            </a:endParaRPr>
          </a:p>
          <a:p>
            <a:r>
              <a:rPr lang="fr-FR" sz="2000" b="1" dirty="0" smtClean="0">
                <a:solidFill>
                  <a:schemeClr val="tx1"/>
                </a:solidFill>
              </a:rPr>
              <a:t>Maitre de conférence B en Rhumatologie</a:t>
            </a:r>
          </a:p>
          <a:p>
            <a:r>
              <a:rPr lang="fr-FR" sz="2000" b="1" dirty="0" smtClean="0">
                <a:solidFill>
                  <a:schemeClr val="tx1"/>
                </a:solidFill>
              </a:rPr>
              <a:t>Service de Médecine interne</a:t>
            </a:r>
            <a:r>
              <a:rPr lang="fr-FR" sz="2000" b="1" dirty="0">
                <a:solidFill>
                  <a:schemeClr val="tx1"/>
                </a:solidFill>
              </a:rPr>
              <a:t> </a:t>
            </a:r>
            <a:r>
              <a:rPr lang="fr-FR" sz="2000" b="1" dirty="0" smtClean="0">
                <a:solidFill>
                  <a:schemeClr val="tx1"/>
                </a:solidFill>
              </a:rPr>
              <a:t>CHU Tlemcen</a:t>
            </a:r>
          </a:p>
          <a:p>
            <a:endParaRPr lang="fr-FR" sz="2000" b="1" dirty="0" smtClean="0"/>
          </a:p>
          <a:p>
            <a:r>
              <a:rPr lang="fr-FR" sz="2800" b="1" dirty="0" smtClean="0">
                <a:solidFill>
                  <a:srgbClr val="C00000"/>
                </a:solidFill>
              </a:rPr>
              <a:t>7éme Congrès de LAREDIAB et 13éme journée de l’AMIWIT</a:t>
            </a:r>
            <a:endParaRPr lang="fr-FR" sz="2800" b="1" dirty="0">
              <a:solidFill>
                <a:srgbClr val="C00000"/>
              </a:solidFill>
            </a:endParaRPr>
          </a:p>
        </p:txBody>
      </p:sp>
    </p:spTree>
    <p:extLst>
      <p:ext uri="{BB962C8B-B14F-4D97-AF65-F5344CB8AC3E}">
        <p14:creationId xmlns:p14="http://schemas.microsoft.com/office/powerpoint/2010/main" val="1263450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89212" y="1270000"/>
            <a:ext cx="8915400" cy="4641222"/>
          </a:xfrm>
        </p:spPr>
        <p:txBody>
          <a:bodyPr/>
          <a:lstStyle/>
          <a:p>
            <a:pPr marL="0" indent="0" algn="ctr">
              <a:buNone/>
            </a:pPr>
            <a:endParaRPr lang="fr-FR" dirty="0" smtClean="0"/>
          </a:p>
          <a:p>
            <a:pPr marL="0" indent="0" algn="ctr">
              <a:buNone/>
            </a:pPr>
            <a:endParaRPr lang="fr-FR" dirty="0"/>
          </a:p>
          <a:p>
            <a:pPr marL="0" indent="0" algn="ctr">
              <a:buNone/>
            </a:pPr>
            <a:endParaRPr lang="fr-FR" dirty="0"/>
          </a:p>
          <a:p>
            <a:pPr marL="0" indent="0" algn="ctr">
              <a:buNone/>
            </a:pPr>
            <a:endParaRPr lang="fr-FR" dirty="0" smtClean="0"/>
          </a:p>
          <a:p>
            <a:pPr marL="0" indent="0" algn="ctr">
              <a:buNone/>
            </a:pPr>
            <a:r>
              <a:rPr lang="fr-FR" sz="4400" b="1" dirty="0" smtClean="0"/>
              <a:t>Matériel et Méthodes</a:t>
            </a:r>
            <a:endParaRPr lang="fr-FR" sz="4400" b="1" dirty="0"/>
          </a:p>
        </p:txBody>
      </p:sp>
    </p:spTree>
    <p:extLst>
      <p:ext uri="{BB962C8B-B14F-4D97-AF65-F5344CB8AC3E}">
        <p14:creationId xmlns:p14="http://schemas.microsoft.com/office/powerpoint/2010/main" val="1093319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Type d’étude</a:t>
            </a:r>
            <a:endParaRPr lang="fr-FR" dirty="0"/>
          </a:p>
        </p:txBody>
      </p:sp>
      <p:sp>
        <p:nvSpPr>
          <p:cNvPr id="3" name="Espace réservé du contenu 2"/>
          <p:cNvSpPr>
            <a:spLocks noGrp="1"/>
          </p:cNvSpPr>
          <p:nvPr>
            <p:ph idx="1"/>
          </p:nvPr>
        </p:nvSpPr>
        <p:spPr>
          <a:xfrm>
            <a:off x="2008095" y="2133600"/>
            <a:ext cx="9496518" cy="3777622"/>
          </a:xfrm>
        </p:spPr>
        <p:txBody>
          <a:bodyPr>
            <a:normAutofit/>
          </a:bodyPr>
          <a:lstStyle/>
          <a:p>
            <a:pPr marL="0" indent="0">
              <a:buNone/>
            </a:pPr>
            <a:endParaRPr lang="fr-FR" sz="2800" dirty="0" smtClean="0"/>
          </a:p>
          <a:p>
            <a:pPr marL="0" indent="0">
              <a:buNone/>
            </a:pPr>
            <a:r>
              <a:rPr lang="fr-FR" sz="2800" dirty="0" smtClean="0"/>
              <a:t>Etude descriptive transversale à recueil prospective</a:t>
            </a:r>
            <a:endParaRPr lang="fr-FR" sz="2800" dirty="0"/>
          </a:p>
        </p:txBody>
      </p:sp>
    </p:spTree>
    <p:extLst>
      <p:ext uri="{BB962C8B-B14F-4D97-AF65-F5344CB8AC3E}">
        <p14:creationId xmlns:p14="http://schemas.microsoft.com/office/powerpoint/2010/main" val="22676017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Population de l’étude</a:t>
            </a:r>
            <a:endParaRPr lang="fr-FR" dirty="0"/>
          </a:p>
        </p:txBody>
      </p:sp>
      <p:sp>
        <p:nvSpPr>
          <p:cNvPr id="3" name="Espace réservé du contenu 2"/>
          <p:cNvSpPr>
            <a:spLocks noGrp="1"/>
          </p:cNvSpPr>
          <p:nvPr>
            <p:ph idx="1"/>
          </p:nvPr>
        </p:nvSpPr>
        <p:spPr>
          <a:xfrm>
            <a:off x="1595718" y="1490132"/>
            <a:ext cx="10434917" cy="5367867"/>
          </a:xfrm>
        </p:spPr>
        <p:txBody>
          <a:bodyPr>
            <a:noAutofit/>
          </a:bodyPr>
          <a:lstStyle/>
          <a:p>
            <a:pPr marL="0" indent="0">
              <a:buNone/>
            </a:pPr>
            <a:r>
              <a:rPr lang="fr-FR" sz="2400" b="1" u="sng" dirty="0"/>
              <a:t>Critères d’inclusion:</a:t>
            </a:r>
          </a:p>
          <a:p>
            <a:r>
              <a:rPr lang="fr-FR" sz="2000" dirty="0" smtClean="0"/>
              <a:t>Adulte </a:t>
            </a:r>
            <a:r>
              <a:rPr lang="fr-FR" sz="2000" dirty="0"/>
              <a:t>âgé de 17ans et plus, quel que soit le sexe.</a:t>
            </a:r>
            <a:endParaRPr lang="fr-FR" dirty="0"/>
          </a:p>
          <a:p>
            <a:r>
              <a:rPr lang="fr-FR" sz="2000" dirty="0" smtClean="0"/>
              <a:t>Présentant </a:t>
            </a:r>
            <a:r>
              <a:rPr lang="fr-FR" sz="2000" dirty="0"/>
              <a:t>une spondylarthrite ankylosante (SA) ou </a:t>
            </a:r>
            <a:r>
              <a:rPr lang="fr-FR" sz="2000" dirty="0" err="1"/>
              <a:t>spondyloarthrite</a:t>
            </a:r>
            <a:r>
              <a:rPr lang="fr-FR" sz="2000" dirty="0"/>
              <a:t> axiale radiographique isolée répondant aux critères ASAS 2009 avec </a:t>
            </a:r>
            <a:r>
              <a:rPr lang="fr-FR" sz="2000" dirty="0" err="1"/>
              <a:t>sacroiliite</a:t>
            </a:r>
            <a:r>
              <a:rPr lang="fr-FR" sz="2000" dirty="0"/>
              <a:t> radiographique selon les critères de NYM 1984, ayant ou non une </a:t>
            </a:r>
            <a:r>
              <a:rPr lang="fr-FR" sz="2000" dirty="0" err="1"/>
              <a:t>coxite</a:t>
            </a:r>
            <a:r>
              <a:rPr lang="fr-FR" sz="2000" dirty="0"/>
              <a:t>.</a:t>
            </a:r>
            <a:endParaRPr lang="fr-FR" dirty="0"/>
          </a:p>
          <a:p>
            <a:r>
              <a:rPr lang="fr-FR" sz="2000" dirty="0" smtClean="0"/>
              <a:t>Résidant </a:t>
            </a:r>
            <a:r>
              <a:rPr lang="fr-FR" sz="2000" dirty="0"/>
              <a:t>dans la wilaya de Tlemcen</a:t>
            </a:r>
            <a:endParaRPr lang="fr-FR" dirty="0"/>
          </a:p>
          <a:p>
            <a:r>
              <a:rPr lang="fr-FR" sz="2000" dirty="0" smtClean="0"/>
              <a:t>Consentement </a:t>
            </a:r>
            <a:r>
              <a:rPr lang="fr-FR" sz="2000" dirty="0"/>
              <a:t>éclairé.</a:t>
            </a:r>
            <a:endParaRPr lang="fr-FR" dirty="0"/>
          </a:p>
          <a:p>
            <a:pPr marL="0" indent="0">
              <a:buNone/>
            </a:pPr>
            <a:r>
              <a:rPr lang="fr-FR" sz="2400" b="1" u="sng" dirty="0" smtClean="0"/>
              <a:t>Critères </a:t>
            </a:r>
            <a:r>
              <a:rPr lang="fr-FR" sz="2400" b="1" u="sng" dirty="0"/>
              <a:t>de non inclusion :</a:t>
            </a:r>
            <a:endParaRPr lang="fr-FR" sz="2000" dirty="0"/>
          </a:p>
          <a:p>
            <a:pPr marL="0" indent="0">
              <a:buNone/>
            </a:pPr>
            <a:r>
              <a:rPr lang="fr-FR" sz="2000" dirty="0"/>
              <a:t>Patient atteint de </a:t>
            </a:r>
            <a:r>
              <a:rPr lang="fr-FR" sz="2000" dirty="0" err="1"/>
              <a:t>S</a:t>
            </a:r>
            <a:r>
              <a:rPr lang="fr-FR" sz="2000" dirty="0" err="1" smtClean="0"/>
              <a:t>pondyloarthrite</a:t>
            </a:r>
            <a:r>
              <a:rPr lang="fr-FR" sz="2000" dirty="0"/>
              <a:t>:</a:t>
            </a:r>
            <a:endParaRPr lang="fr-FR" dirty="0"/>
          </a:p>
          <a:p>
            <a:pPr lvl="0"/>
            <a:r>
              <a:rPr lang="fr-FR" sz="2000" dirty="0"/>
              <a:t>Associée au psoriasis, maladie de </a:t>
            </a:r>
            <a:r>
              <a:rPr lang="fr-FR" sz="2000" dirty="0" err="1"/>
              <a:t>Crohn</a:t>
            </a:r>
            <a:r>
              <a:rPr lang="fr-FR" sz="2000" dirty="0"/>
              <a:t> ou Rectocolite hémorragique.</a:t>
            </a:r>
            <a:endParaRPr lang="fr-FR" dirty="0"/>
          </a:p>
          <a:p>
            <a:pPr lvl="0"/>
            <a:r>
              <a:rPr lang="fr-FR" sz="2000" dirty="0"/>
              <a:t>A prédominance périphérique (articulaire et/ou </a:t>
            </a:r>
            <a:r>
              <a:rPr lang="fr-FR" sz="2000" dirty="0" err="1"/>
              <a:t>enthésitique</a:t>
            </a:r>
            <a:r>
              <a:rPr lang="fr-FR" sz="2000" dirty="0"/>
              <a:t>)</a:t>
            </a:r>
            <a:endParaRPr lang="fr-FR" dirty="0"/>
          </a:p>
          <a:p>
            <a:endParaRPr lang="fr-FR" sz="2000" dirty="0"/>
          </a:p>
        </p:txBody>
      </p:sp>
    </p:spTree>
    <p:extLst>
      <p:ext uri="{BB962C8B-B14F-4D97-AF65-F5344CB8AC3E}">
        <p14:creationId xmlns:p14="http://schemas.microsoft.com/office/powerpoint/2010/main" val="98841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Population de l’étude</a:t>
            </a:r>
            <a:endParaRPr lang="fr-FR" dirty="0"/>
          </a:p>
        </p:txBody>
      </p:sp>
      <p:sp>
        <p:nvSpPr>
          <p:cNvPr id="3" name="Espace réservé du contenu 2"/>
          <p:cNvSpPr>
            <a:spLocks noGrp="1"/>
          </p:cNvSpPr>
          <p:nvPr>
            <p:ph idx="1"/>
          </p:nvPr>
        </p:nvSpPr>
        <p:spPr>
          <a:xfrm>
            <a:off x="2061882" y="1905000"/>
            <a:ext cx="9442730" cy="4006222"/>
          </a:xfrm>
        </p:spPr>
        <p:txBody>
          <a:bodyPr/>
          <a:lstStyle/>
          <a:p>
            <a:pPr marL="0" indent="0">
              <a:buNone/>
            </a:pPr>
            <a:r>
              <a:rPr lang="fr-FR" sz="2400" b="1" u="sng" dirty="0"/>
              <a:t>Diagnostic de la </a:t>
            </a:r>
            <a:r>
              <a:rPr lang="fr-FR" sz="2400" b="1" u="sng" dirty="0" err="1" smtClean="0"/>
              <a:t>coxite</a:t>
            </a:r>
            <a:r>
              <a:rPr lang="fr-FR" sz="2400" b="1" u="sng" dirty="0" smtClean="0"/>
              <a:t>:</a:t>
            </a:r>
          </a:p>
          <a:p>
            <a:pPr marL="0" indent="0">
              <a:buNone/>
            </a:pPr>
            <a:endParaRPr lang="fr-FR" sz="2400" b="1" dirty="0" smtClean="0"/>
          </a:p>
          <a:p>
            <a:pPr lvl="0"/>
            <a:r>
              <a:rPr lang="fr-FR" sz="2400" b="1" dirty="0"/>
              <a:t>Symptômes cliniques</a:t>
            </a:r>
            <a:r>
              <a:rPr lang="fr-FR" sz="2400" dirty="0"/>
              <a:t> : une douleur inflammatoire inguinale et/ou limitation des amplitudes articulaires de la hanche active et passive.</a:t>
            </a:r>
          </a:p>
          <a:p>
            <a:pPr lvl="0"/>
            <a:r>
              <a:rPr lang="fr-FR" sz="2400" b="1" dirty="0"/>
              <a:t>Modifications radiologique</a:t>
            </a:r>
            <a:r>
              <a:rPr lang="fr-FR" sz="2400" dirty="0"/>
              <a:t> : avec un score BASRI hip≥1, </a:t>
            </a:r>
          </a:p>
          <a:p>
            <a:pPr lvl="0"/>
            <a:r>
              <a:rPr lang="fr-FR" sz="2400" b="1" dirty="0"/>
              <a:t>En cas de doute :</a:t>
            </a:r>
            <a:r>
              <a:rPr lang="fr-FR" sz="2400" dirty="0"/>
              <a:t> confirmer par l’IRM ou à défaut une échographie </a:t>
            </a:r>
            <a:r>
              <a:rPr lang="fr-FR" sz="2400" dirty="0" err="1"/>
              <a:t>ostéoarticulaire</a:t>
            </a:r>
            <a:r>
              <a:rPr lang="fr-FR" sz="2400" dirty="0"/>
              <a:t>.</a:t>
            </a:r>
          </a:p>
          <a:p>
            <a:pPr marL="0" indent="0">
              <a:buNone/>
            </a:pPr>
            <a:endParaRPr lang="fr-FR" sz="2000" dirty="0"/>
          </a:p>
        </p:txBody>
      </p:sp>
    </p:spTree>
    <p:extLst>
      <p:ext uri="{BB962C8B-B14F-4D97-AF65-F5344CB8AC3E}">
        <p14:creationId xmlns:p14="http://schemas.microsoft.com/office/powerpoint/2010/main" val="12120293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Echantillon de l’étude</a:t>
            </a:r>
            <a:endParaRPr lang="fr-FR" dirty="0"/>
          </a:p>
        </p:txBody>
      </p:sp>
      <p:sp>
        <p:nvSpPr>
          <p:cNvPr id="3" name="Espace réservé du contenu 2"/>
          <p:cNvSpPr>
            <a:spLocks noGrp="1"/>
          </p:cNvSpPr>
          <p:nvPr>
            <p:ph idx="1"/>
          </p:nvPr>
        </p:nvSpPr>
        <p:spPr>
          <a:xfrm>
            <a:off x="1506071" y="1739153"/>
            <a:ext cx="9998541" cy="4172069"/>
          </a:xfrm>
        </p:spPr>
        <p:txBody>
          <a:bodyPr/>
          <a:lstStyle/>
          <a:p>
            <a:r>
              <a:rPr lang="fr-FR" sz="2400" dirty="0" smtClean="0"/>
              <a:t>La taille minimale de l’échantillon est calculée en fonction de la prévalence de </a:t>
            </a:r>
            <a:r>
              <a:rPr lang="fr-FR" sz="2400" dirty="0" err="1" smtClean="0"/>
              <a:t>coxite</a:t>
            </a:r>
            <a:r>
              <a:rPr lang="fr-FR" sz="2400" dirty="0" smtClean="0"/>
              <a:t> chez les SA, </a:t>
            </a:r>
          </a:p>
          <a:p>
            <a:r>
              <a:rPr lang="fr-FR" sz="2400" dirty="0"/>
              <a:t>Selon la littérature la prévalence des </a:t>
            </a:r>
            <a:r>
              <a:rPr lang="fr-FR" sz="2400" dirty="0" err="1"/>
              <a:t>coxites</a:t>
            </a:r>
            <a:r>
              <a:rPr lang="fr-FR" sz="2400" dirty="0"/>
              <a:t> chez les SA en Afrique du nord </a:t>
            </a:r>
            <a:r>
              <a:rPr lang="fr-FR" sz="2400" b="1" dirty="0"/>
              <a:t>36</a:t>
            </a:r>
            <a:r>
              <a:rPr lang="fr-FR" sz="2400" b="1" dirty="0" smtClean="0"/>
              <a:t>%.</a:t>
            </a:r>
          </a:p>
          <a:p>
            <a:pPr marL="0" indent="0" algn="ctr">
              <a:buNone/>
            </a:pPr>
            <a:endParaRPr lang="fr-FR" dirty="0" smtClean="0"/>
          </a:p>
          <a:p>
            <a:pPr marL="0" indent="0" algn="ctr">
              <a:buNone/>
            </a:pPr>
            <a:r>
              <a:rPr lang="fr-FR" dirty="0" smtClean="0"/>
              <a:t>(</a:t>
            </a:r>
            <a:r>
              <a:rPr lang="fr-FR" dirty="0"/>
              <a:t>selon la formule : n= (1,96)</a:t>
            </a:r>
            <a:r>
              <a:rPr lang="fr-FR" baseline="30000" dirty="0"/>
              <a:t>2 </a:t>
            </a:r>
            <a:r>
              <a:rPr lang="fr-FR" dirty="0" err="1"/>
              <a:t>pq</a:t>
            </a:r>
            <a:r>
              <a:rPr lang="fr-FR" dirty="0"/>
              <a:t>/i</a:t>
            </a:r>
            <a:r>
              <a:rPr lang="fr-FR" baseline="30000" dirty="0"/>
              <a:t>2</a:t>
            </a:r>
            <a:r>
              <a:rPr lang="fr-FR" dirty="0"/>
              <a:t>, en prenant un degré de précision </a:t>
            </a:r>
          </a:p>
          <a:p>
            <a:pPr marL="0" indent="0" algn="ctr">
              <a:buNone/>
            </a:pPr>
            <a:r>
              <a:rPr lang="fr-FR" dirty="0"/>
              <a:t>    i= (le 1/5 de p), et un risque d’erreur α = 5%, IC= 95%.)</a:t>
            </a:r>
          </a:p>
          <a:p>
            <a:endParaRPr lang="fr-FR" dirty="0"/>
          </a:p>
          <a:p>
            <a:endParaRPr lang="fr-FR" dirty="0" smtClean="0"/>
          </a:p>
          <a:p>
            <a:endParaRPr lang="fr-FR" dirty="0"/>
          </a:p>
          <a:p>
            <a:endParaRPr lang="fr-FR" dirty="0" smtClean="0"/>
          </a:p>
          <a:p>
            <a:pPr marL="0" indent="0" algn="ctr">
              <a:buNone/>
            </a:pPr>
            <a:endParaRPr lang="fr-FR" sz="1600" dirty="0"/>
          </a:p>
          <a:p>
            <a:pPr marL="0" indent="0">
              <a:buNone/>
            </a:pPr>
            <a:endParaRPr lang="fr-FR" dirty="0" smtClean="0"/>
          </a:p>
          <a:p>
            <a:pPr marL="0" indent="0">
              <a:buNone/>
            </a:pPr>
            <a:endParaRPr lang="fr-FR" dirty="0"/>
          </a:p>
        </p:txBody>
      </p:sp>
      <p:sp>
        <p:nvSpPr>
          <p:cNvPr id="4" name="Rectangle 3"/>
          <p:cNvSpPr/>
          <p:nvPr/>
        </p:nvSpPr>
        <p:spPr>
          <a:xfrm>
            <a:off x="2633889" y="5087694"/>
            <a:ext cx="7742903" cy="722672"/>
          </a:xfrm>
          <a:prstGeom prst="rect">
            <a:avLst/>
          </a:prstGeom>
          <a:solidFill>
            <a:schemeClr val="accent5">
              <a:lumMod val="20000"/>
              <a:lumOff val="8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rPr>
              <a:t>La </a:t>
            </a:r>
            <a:r>
              <a:rPr lang="fr-FR" sz="2800" dirty="0">
                <a:solidFill>
                  <a:schemeClr val="tx1"/>
                </a:solidFill>
              </a:rPr>
              <a:t>taille de l’échantillon: </a:t>
            </a:r>
            <a:r>
              <a:rPr lang="fr-FR" sz="2800" b="1" dirty="0" smtClean="0">
                <a:solidFill>
                  <a:schemeClr val="tx1"/>
                </a:solidFill>
              </a:rPr>
              <a:t>N= 156</a:t>
            </a:r>
            <a:endParaRPr lang="fr-FR" sz="2800" b="1" dirty="0">
              <a:solidFill>
                <a:schemeClr val="tx1"/>
              </a:solidFill>
            </a:endParaRPr>
          </a:p>
        </p:txBody>
      </p:sp>
      <p:sp>
        <p:nvSpPr>
          <p:cNvPr id="5" name="Rectangle 4"/>
          <p:cNvSpPr/>
          <p:nvPr/>
        </p:nvSpPr>
        <p:spPr>
          <a:xfrm>
            <a:off x="1642534" y="6481494"/>
            <a:ext cx="10549466"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dirty="0">
                <a:solidFill>
                  <a:schemeClr val="tx1"/>
                </a:solidFill>
              </a:rPr>
              <a:t>Benchérifa S, Amine B, El </a:t>
            </a:r>
            <a:r>
              <a:rPr lang="fr-FR" sz="900" dirty="0" err="1">
                <a:solidFill>
                  <a:schemeClr val="tx1"/>
                </a:solidFill>
              </a:rPr>
              <a:t>Binoune</a:t>
            </a:r>
            <a:r>
              <a:rPr lang="fr-FR" sz="900" dirty="0">
                <a:solidFill>
                  <a:schemeClr val="tx1"/>
                </a:solidFill>
              </a:rPr>
              <a:t> I, </a:t>
            </a:r>
            <a:r>
              <a:rPr lang="fr-FR" sz="900" dirty="0" err="1">
                <a:solidFill>
                  <a:schemeClr val="tx1"/>
                </a:solidFill>
              </a:rPr>
              <a:t>Hmamouchi</a:t>
            </a:r>
            <a:r>
              <a:rPr lang="fr-FR" sz="900" dirty="0">
                <a:solidFill>
                  <a:schemeClr val="tx1"/>
                </a:solidFill>
              </a:rPr>
              <a:t> I, </a:t>
            </a:r>
            <a:r>
              <a:rPr lang="fr-FR" sz="900" dirty="0" err="1">
                <a:solidFill>
                  <a:schemeClr val="tx1"/>
                </a:solidFill>
              </a:rPr>
              <a:t>Rostom</a:t>
            </a:r>
            <a:r>
              <a:rPr lang="fr-FR" sz="900" dirty="0">
                <a:solidFill>
                  <a:schemeClr val="tx1"/>
                </a:solidFill>
              </a:rPr>
              <a:t> S. The </a:t>
            </a:r>
            <a:r>
              <a:rPr lang="fr-FR" sz="900" dirty="0" err="1">
                <a:solidFill>
                  <a:schemeClr val="tx1"/>
                </a:solidFill>
              </a:rPr>
              <a:t>Prevalence</a:t>
            </a:r>
            <a:r>
              <a:rPr lang="fr-FR" sz="900" dirty="0">
                <a:solidFill>
                  <a:schemeClr val="tx1"/>
                </a:solidFill>
              </a:rPr>
              <a:t> of the </a:t>
            </a:r>
            <a:r>
              <a:rPr lang="fr-FR" sz="900" dirty="0" err="1">
                <a:solidFill>
                  <a:schemeClr val="tx1"/>
                </a:solidFill>
              </a:rPr>
              <a:t>Coxitis</a:t>
            </a:r>
            <a:r>
              <a:rPr lang="fr-FR" sz="900" dirty="0">
                <a:solidFill>
                  <a:schemeClr val="tx1"/>
                </a:solidFill>
              </a:rPr>
              <a:t> in Patients </a:t>
            </a:r>
            <a:r>
              <a:rPr lang="fr-FR" sz="900" dirty="0" err="1">
                <a:solidFill>
                  <a:schemeClr val="tx1"/>
                </a:solidFill>
              </a:rPr>
              <a:t>with</a:t>
            </a:r>
            <a:r>
              <a:rPr lang="fr-FR" sz="900" dirty="0">
                <a:solidFill>
                  <a:schemeClr val="tx1"/>
                </a:solidFill>
              </a:rPr>
              <a:t> </a:t>
            </a:r>
            <a:r>
              <a:rPr lang="fr-FR" sz="900" dirty="0" err="1">
                <a:solidFill>
                  <a:schemeClr val="tx1"/>
                </a:solidFill>
              </a:rPr>
              <a:t>Spondyloarthritis</a:t>
            </a:r>
            <a:r>
              <a:rPr lang="fr-FR" sz="900" dirty="0">
                <a:solidFill>
                  <a:schemeClr val="tx1"/>
                </a:solidFill>
              </a:rPr>
              <a:t> and </a:t>
            </a:r>
            <a:r>
              <a:rPr lang="fr-FR" sz="900" dirty="0" err="1">
                <a:solidFill>
                  <a:schemeClr val="tx1"/>
                </a:solidFill>
              </a:rPr>
              <a:t>its</a:t>
            </a:r>
            <a:r>
              <a:rPr lang="fr-FR" sz="900" dirty="0">
                <a:solidFill>
                  <a:schemeClr val="tx1"/>
                </a:solidFill>
              </a:rPr>
              <a:t> Relation </a:t>
            </a:r>
            <a:r>
              <a:rPr lang="fr-FR" sz="900" dirty="0" err="1">
                <a:solidFill>
                  <a:schemeClr val="tx1"/>
                </a:solidFill>
              </a:rPr>
              <a:t>with</a:t>
            </a:r>
            <a:r>
              <a:rPr lang="fr-FR" sz="900" dirty="0">
                <a:solidFill>
                  <a:schemeClr val="tx1"/>
                </a:solidFill>
              </a:rPr>
              <a:t> the </a:t>
            </a:r>
            <a:r>
              <a:rPr lang="fr-FR" sz="900" dirty="0" err="1">
                <a:solidFill>
                  <a:schemeClr val="tx1"/>
                </a:solidFill>
              </a:rPr>
              <a:t>Disease</a:t>
            </a:r>
            <a:r>
              <a:rPr lang="fr-FR" sz="900" dirty="0">
                <a:solidFill>
                  <a:schemeClr val="tx1"/>
                </a:solidFill>
              </a:rPr>
              <a:t> </a:t>
            </a:r>
            <a:r>
              <a:rPr lang="fr-FR" sz="900" dirty="0" err="1">
                <a:solidFill>
                  <a:schemeClr val="tx1"/>
                </a:solidFill>
              </a:rPr>
              <a:t>Features</a:t>
            </a:r>
            <a:r>
              <a:rPr lang="fr-FR" sz="900" dirty="0">
                <a:solidFill>
                  <a:schemeClr val="tx1"/>
                </a:solidFill>
              </a:rPr>
              <a:t>: RBSMR </a:t>
            </a:r>
            <a:r>
              <a:rPr lang="fr-FR" sz="900" dirty="0" err="1">
                <a:solidFill>
                  <a:schemeClr val="tx1"/>
                </a:solidFill>
              </a:rPr>
              <a:t>Study</a:t>
            </a:r>
            <a:r>
              <a:rPr lang="fr-FR" sz="900" dirty="0">
                <a:solidFill>
                  <a:schemeClr val="tx1"/>
                </a:solidFill>
              </a:rPr>
              <a:t>. J </a:t>
            </a:r>
            <a:r>
              <a:rPr lang="fr-FR" sz="900" dirty="0" err="1">
                <a:solidFill>
                  <a:schemeClr val="tx1"/>
                </a:solidFill>
              </a:rPr>
              <a:t>Rheumatol</a:t>
            </a:r>
            <a:r>
              <a:rPr lang="fr-FR" sz="900" dirty="0">
                <a:solidFill>
                  <a:schemeClr val="tx1"/>
                </a:solidFill>
              </a:rPr>
              <a:t> </a:t>
            </a:r>
            <a:r>
              <a:rPr lang="fr-FR" sz="900" dirty="0" err="1">
                <a:solidFill>
                  <a:schemeClr val="tx1"/>
                </a:solidFill>
              </a:rPr>
              <a:t>Res</a:t>
            </a:r>
            <a:r>
              <a:rPr lang="fr-FR" sz="900" dirty="0">
                <a:solidFill>
                  <a:schemeClr val="tx1"/>
                </a:solidFill>
              </a:rPr>
              <a:t>. 2020;2(3):140-5.</a:t>
            </a:r>
          </a:p>
        </p:txBody>
      </p:sp>
    </p:spTree>
    <p:extLst>
      <p:ext uri="{BB962C8B-B14F-4D97-AF65-F5344CB8AC3E}">
        <p14:creationId xmlns:p14="http://schemas.microsoft.com/office/powerpoint/2010/main" val="407170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Déroulement de l’étude</a:t>
            </a:r>
            <a:endParaRPr lang="fr-FR" dirty="0"/>
          </a:p>
        </p:txBody>
      </p:sp>
      <p:sp>
        <p:nvSpPr>
          <p:cNvPr id="3" name="Espace réservé du contenu 2"/>
          <p:cNvSpPr>
            <a:spLocks noGrp="1"/>
          </p:cNvSpPr>
          <p:nvPr>
            <p:ph idx="1"/>
          </p:nvPr>
        </p:nvSpPr>
        <p:spPr>
          <a:xfrm>
            <a:off x="1757081" y="2133600"/>
            <a:ext cx="10219765" cy="3777622"/>
          </a:xfrm>
        </p:spPr>
        <p:txBody>
          <a:bodyPr/>
          <a:lstStyle/>
          <a:p>
            <a:pPr>
              <a:buFont typeface="Wingdings" panose="05000000000000000000" pitchFamily="2" charset="2"/>
              <a:buChar char="Ø"/>
            </a:pPr>
            <a:r>
              <a:rPr lang="fr-FR" sz="2400" b="1" u="sng" dirty="0"/>
              <a:t>Durée et lieu de recrutement:</a:t>
            </a:r>
          </a:p>
          <a:p>
            <a:pPr marL="0" indent="0">
              <a:buNone/>
            </a:pPr>
            <a:r>
              <a:rPr lang="fr-FR" sz="2400" dirty="0"/>
              <a:t>Notre collecte des cas s’est effectuée durant une période de 3 ans, entre septembre 2019 jusqu’à mai 2022, dans la wilaya de Tlemcen</a:t>
            </a:r>
          </a:p>
          <a:p>
            <a:pPr marL="0" indent="0">
              <a:buNone/>
            </a:pPr>
            <a:endParaRPr lang="fr-FR" dirty="0"/>
          </a:p>
        </p:txBody>
      </p:sp>
    </p:spTree>
    <p:extLst>
      <p:ext uri="{BB962C8B-B14F-4D97-AF65-F5344CB8AC3E}">
        <p14:creationId xmlns:p14="http://schemas.microsoft.com/office/powerpoint/2010/main" val="3510014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Déroulement de l’étude</a:t>
            </a:r>
            <a:endParaRPr lang="fr-FR" dirty="0"/>
          </a:p>
        </p:txBody>
      </p:sp>
      <p:sp>
        <p:nvSpPr>
          <p:cNvPr id="3" name="Espace réservé du contenu 2"/>
          <p:cNvSpPr>
            <a:spLocks noGrp="1"/>
          </p:cNvSpPr>
          <p:nvPr>
            <p:ph idx="1"/>
          </p:nvPr>
        </p:nvSpPr>
        <p:spPr>
          <a:xfrm>
            <a:off x="1936376" y="1905000"/>
            <a:ext cx="9568236" cy="4006222"/>
          </a:xfrm>
        </p:spPr>
        <p:txBody>
          <a:bodyPr/>
          <a:lstStyle/>
          <a:p>
            <a:pPr>
              <a:buFont typeface="Wingdings" panose="05000000000000000000" pitchFamily="2" charset="2"/>
              <a:buChar char="Ø"/>
            </a:pPr>
            <a:r>
              <a:rPr lang="fr-FR" sz="2400" b="1" u="sng" dirty="0"/>
              <a:t>Etape de présélection:</a:t>
            </a:r>
          </a:p>
          <a:p>
            <a:pPr marL="0" indent="0">
              <a:buNone/>
            </a:pPr>
            <a:r>
              <a:rPr lang="fr-FR" sz="2400" b="1" dirty="0"/>
              <a:t>Un questionnaire des symptômes évocateurs de la SA, </a:t>
            </a:r>
            <a:r>
              <a:rPr lang="fr-FR" sz="2400" dirty="0"/>
              <a:t>adressé aux médecins exerçant dans les différentes communes :</a:t>
            </a:r>
          </a:p>
          <a:p>
            <a:pPr marL="0" indent="0">
              <a:buNone/>
            </a:pPr>
            <a:endParaRPr lang="fr-FR" dirty="0"/>
          </a:p>
        </p:txBody>
      </p:sp>
      <p:sp>
        <p:nvSpPr>
          <p:cNvPr id="4" name="Rectangle 3"/>
          <p:cNvSpPr/>
          <p:nvPr/>
        </p:nvSpPr>
        <p:spPr>
          <a:xfrm>
            <a:off x="2589212" y="3637253"/>
            <a:ext cx="8149390" cy="290698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buFont typeface="Arial" panose="020B0604020202020204" pitchFamily="34" charset="0"/>
              <a:buChar char="•"/>
            </a:pPr>
            <a:r>
              <a:rPr lang="fr-FR" dirty="0">
                <a:solidFill>
                  <a:schemeClr val="tx1"/>
                </a:solidFill>
              </a:rPr>
              <a:t>Douleur pelvi rachidienne inflammatoire chronique &gt; 3mois selon les critères NYM</a:t>
            </a:r>
          </a:p>
          <a:p>
            <a:pPr marL="742950" lvl="1" indent="-285750">
              <a:buFont typeface="Arial" panose="020B0604020202020204" pitchFamily="34" charset="0"/>
              <a:buChar char="•"/>
            </a:pPr>
            <a:r>
              <a:rPr lang="fr-FR" dirty="0">
                <a:solidFill>
                  <a:schemeClr val="tx1"/>
                </a:solidFill>
              </a:rPr>
              <a:t>Améliorée par l’exercice, non améliorée par le repos</a:t>
            </a:r>
          </a:p>
          <a:p>
            <a:pPr marL="742950" lvl="1" indent="-285750">
              <a:buFont typeface="Arial" panose="020B0604020202020204" pitchFamily="34" charset="0"/>
              <a:buChar char="•"/>
            </a:pPr>
            <a:r>
              <a:rPr lang="fr-FR" dirty="0">
                <a:solidFill>
                  <a:schemeClr val="tx1"/>
                </a:solidFill>
              </a:rPr>
              <a:t>Limitation de la mobilité rachidienne dans le plan sagittal et frontal</a:t>
            </a:r>
          </a:p>
          <a:p>
            <a:pPr marL="742950" lvl="1" indent="-285750">
              <a:buFont typeface="Arial" panose="020B0604020202020204" pitchFamily="34" charset="0"/>
              <a:buChar char="•"/>
            </a:pPr>
            <a:r>
              <a:rPr lang="fr-FR" dirty="0">
                <a:solidFill>
                  <a:schemeClr val="tx1"/>
                </a:solidFill>
              </a:rPr>
              <a:t>Limitation de l’expansion thoracique</a:t>
            </a:r>
          </a:p>
          <a:p>
            <a:pPr marL="742950" lvl="1" indent="-285750">
              <a:buFont typeface="Arial" panose="020B0604020202020204" pitchFamily="34" charset="0"/>
              <a:buChar char="•"/>
            </a:pPr>
            <a:r>
              <a:rPr lang="fr-FR" dirty="0" err="1">
                <a:solidFill>
                  <a:schemeClr val="tx1"/>
                </a:solidFill>
              </a:rPr>
              <a:t>Coxite</a:t>
            </a:r>
            <a:r>
              <a:rPr lang="fr-FR" dirty="0">
                <a:solidFill>
                  <a:schemeClr val="tx1"/>
                </a:solidFill>
              </a:rPr>
              <a:t>, arthrite, dactylite, </a:t>
            </a:r>
            <a:r>
              <a:rPr lang="fr-FR" dirty="0" err="1">
                <a:solidFill>
                  <a:schemeClr val="tx1"/>
                </a:solidFill>
              </a:rPr>
              <a:t>talalgie</a:t>
            </a:r>
            <a:r>
              <a:rPr lang="fr-FR" dirty="0">
                <a:solidFill>
                  <a:schemeClr val="tx1"/>
                </a:solidFill>
              </a:rPr>
              <a:t> inflammatoire</a:t>
            </a:r>
          </a:p>
          <a:p>
            <a:pPr marL="742950" lvl="1" indent="-285750">
              <a:buFont typeface="Arial" panose="020B0604020202020204" pitchFamily="34" charset="0"/>
              <a:buChar char="•"/>
            </a:pPr>
            <a:r>
              <a:rPr lang="fr-FR" dirty="0">
                <a:solidFill>
                  <a:schemeClr val="tx1"/>
                </a:solidFill>
              </a:rPr>
              <a:t>Antécédents de signes extra articulaires : (uvéite, psoriasis, MICI)</a:t>
            </a:r>
          </a:p>
          <a:p>
            <a:pPr marL="742950" lvl="1" indent="-285750">
              <a:buFont typeface="Arial" panose="020B0604020202020204" pitchFamily="34" charset="0"/>
              <a:buChar char="•"/>
            </a:pPr>
            <a:r>
              <a:rPr lang="fr-FR" dirty="0">
                <a:solidFill>
                  <a:schemeClr val="tx1"/>
                </a:solidFill>
              </a:rPr>
              <a:t>Antécédents familiaux (</a:t>
            </a:r>
            <a:r>
              <a:rPr lang="fr-FR" dirty="0" err="1">
                <a:solidFill>
                  <a:schemeClr val="tx1"/>
                </a:solidFill>
              </a:rPr>
              <a:t>spondyloarthrite</a:t>
            </a:r>
            <a:r>
              <a:rPr lang="fr-FR" dirty="0">
                <a:solidFill>
                  <a:schemeClr val="tx1"/>
                </a:solidFill>
              </a:rPr>
              <a:t>, psoriasis, MICI)</a:t>
            </a:r>
          </a:p>
        </p:txBody>
      </p:sp>
    </p:spTree>
    <p:extLst>
      <p:ext uri="{BB962C8B-B14F-4D97-AF65-F5344CB8AC3E}">
        <p14:creationId xmlns:p14="http://schemas.microsoft.com/office/powerpoint/2010/main" val="223553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Déroulement de l’étude</a:t>
            </a:r>
            <a:endParaRPr lang="fr-FR" dirty="0"/>
          </a:p>
        </p:txBody>
      </p:sp>
      <p:sp>
        <p:nvSpPr>
          <p:cNvPr id="3" name="Espace réservé du contenu 2"/>
          <p:cNvSpPr>
            <a:spLocks noGrp="1"/>
          </p:cNvSpPr>
          <p:nvPr>
            <p:ph idx="1"/>
          </p:nvPr>
        </p:nvSpPr>
        <p:spPr>
          <a:xfrm>
            <a:off x="1864659" y="1905000"/>
            <a:ext cx="10183906" cy="4495800"/>
          </a:xfrm>
        </p:spPr>
        <p:txBody>
          <a:bodyPr/>
          <a:lstStyle/>
          <a:p>
            <a:pPr>
              <a:buFont typeface="Wingdings" panose="05000000000000000000" pitchFamily="2" charset="2"/>
              <a:buChar char="Ø"/>
            </a:pPr>
            <a:r>
              <a:rPr lang="fr-FR" sz="2400" b="1" u="sng" dirty="0"/>
              <a:t>Etape d’inclusion:</a:t>
            </a:r>
          </a:p>
          <a:p>
            <a:r>
              <a:rPr lang="fr-FR" sz="2400" dirty="0"/>
              <a:t>Tous les patients suspectés comme SA sont orientés à une consultation spécialisée de </a:t>
            </a:r>
            <a:r>
              <a:rPr lang="fr-FR" sz="2400" dirty="0" err="1"/>
              <a:t>S</a:t>
            </a:r>
            <a:r>
              <a:rPr lang="fr-FR" sz="2400" dirty="0" err="1" smtClean="0"/>
              <a:t>pondyloarthrite</a:t>
            </a:r>
            <a:r>
              <a:rPr lang="fr-FR" sz="2400" dirty="0" smtClean="0"/>
              <a:t> </a:t>
            </a:r>
          </a:p>
          <a:p>
            <a:r>
              <a:rPr lang="fr-FR" sz="2400" dirty="0" smtClean="0"/>
              <a:t>Pour </a:t>
            </a:r>
            <a:r>
              <a:rPr lang="fr-FR" sz="2400" dirty="0"/>
              <a:t>confirmer le diagnostic de SA et vérifier les critères d’inclusion</a:t>
            </a:r>
          </a:p>
          <a:p>
            <a:r>
              <a:rPr lang="fr-FR" sz="2400" dirty="0"/>
              <a:t>Les patients retenus sont interrogés et examinés, puis compléter par des examens (biologique et radiologique).</a:t>
            </a:r>
          </a:p>
          <a:p>
            <a:r>
              <a:rPr lang="fr-FR" sz="2400" dirty="0"/>
              <a:t>Les renseignements recueillis sont notés sur une </a:t>
            </a:r>
            <a:r>
              <a:rPr lang="fr-FR" sz="2400" b="1" dirty="0"/>
              <a:t>fiche technique</a:t>
            </a:r>
            <a:r>
              <a:rPr lang="fr-FR" sz="2400" dirty="0"/>
              <a:t>.</a:t>
            </a:r>
          </a:p>
          <a:p>
            <a:endParaRPr lang="fr-FR" dirty="0"/>
          </a:p>
        </p:txBody>
      </p:sp>
    </p:spTree>
    <p:extLst>
      <p:ext uri="{BB962C8B-B14F-4D97-AF65-F5344CB8AC3E}">
        <p14:creationId xmlns:p14="http://schemas.microsoft.com/office/powerpoint/2010/main" val="11544491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20572" y="0"/>
            <a:ext cx="8911687" cy="555812"/>
          </a:xfrm>
        </p:spPr>
        <p:txBody>
          <a:bodyPr>
            <a:noAutofit/>
          </a:bodyPr>
          <a:lstStyle/>
          <a:p>
            <a:pPr algn="ctr"/>
            <a:r>
              <a:rPr lang="fr-FR" b="1" dirty="0" smtClean="0"/>
              <a:t>Fiche Technique</a:t>
            </a:r>
            <a:endParaRPr lang="fr-FR" b="1" dirty="0"/>
          </a:p>
        </p:txBody>
      </p:sp>
      <p:sp>
        <p:nvSpPr>
          <p:cNvPr id="3" name="Espace réservé du contenu 2"/>
          <p:cNvSpPr>
            <a:spLocks noGrp="1"/>
          </p:cNvSpPr>
          <p:nvPr>
            <p:ph idx="1"/>
          </p:nvPr>
        </p:nvSpPr>
        <p:spPr>
          <a:xfrm>
            <a:off x="1488141" y="681317"/>
            <a:ext cx="10703859" cy="6006353"/>
          </a:xfrm>
        </p:spPr>
        <p:txBody>
          <a:bodyPr>
            <a:normAutofit fontScale="92500" lnSpcReduction="20000"/>
          </a:bodyPr>
          <a:lstStyle/>
          <a:p>
            <a:r>
              <a:rPr lang="fr-FR" sz="2000" b="1" dirty="0" smtClean="0">
                <a:solidFill>
                  <a:srgbClr val="C00000"/>
                </a:solidFill>
              </a:rPr>
              <a:t>Caractéristiques </a:t>
            </a:r>
            <a:r>
              <a:rPr lang="fr-FR" sz="2000" b="1" dirty="0">
                <a:solidFill>
                  <a:srgbClr val="C00000"/>
                </a:solidFill>
              </a:rPr>
              <a:t>générales de la population étudiées</a:t>
            </a:r>
            <a:r>
              <a:rPr lang="fr-FR" sz="2000" b="1" dirty="0"/>
              <a:t>: </a:t>
            </a:r>
          </a:p>
          <a:p>
            <a:pPr marL="0" indent="0">
              <a:lnSpc>
                <a:spcPct val="110000"/>
              </a:lnSpc>
              <a:buNone/>
            </a:pPr>
            <a:r>
              <a:rPr lang="fr-FR" dirty="0"/>
              <a:t>Données </a:t>
            </a:r>
            <a:r>
              <a:rPr lang="fr-FR" dirty="0" smtClean="0"/>
              <a:t>socio démographiques, </a:t>
            </a:r>
            <a:r>
              <a:rPr lang="fr-FR" dirty="0"/>
              <a:t>les paramètres anthropométriques, les antécédents personnels (comorbidités, habitudes toxiques) et les antécédents familiaux de </a:t>
            </a:r>
            <a:r>
              <a:rPr lang="fr-FR" dirty="0" err="1"/>
              <a:t>spondyloarthrites</a:t>
            </a:r>
            <a:r>
              <a:rPr lang="fr-FR" dirty="0"/>
              <a:t>.</a:t>
            </a:r>
          </a:p>
          <a:p>
            <a:pPr marL="0" indent="0">
              <a:lnSpc>
                <a:spcPct val="110000"/>
              </a:lnSpc>
              <a:buNone/>
            </a:pPr>
            <a:endParaRPr lang="fr-FR" dirty="0"/>
          </a:p>
          <a:p>
            <a:r>
              <a:rPr lang="fr-FR" sz="2000" b="1" dirty="0">
                <a:solidFill>
                  <a:srgbClr val="C00000"/>
                </a:solidFill>
              </a:rPr>
              <a:t>Caractéristiques spécifiques de la maladie:</a:t>
            </a:r>
          </a:p>
          <a:p>
            <a:pPr>
              <a:lnSpc>
                <a:spcPct val="120000"/>
              </a:lnSpc>
              <a:buFont typeface="Wingdings" panose="05000000000000000000" pitchFamily="2" charset="2"/>
              <a:buChar char="Ø"/>
            </a:pPr>
            <a:r>
              <a:rPr lang="fr-FR" dirty="0"/>
              <a:t>Chronologie d’apparition, </a:t>
            </a:r>
          </a:p>
          <a:p>
            <a:pPr>
              <a:lnSpc>
                <a:spcPct val="120000"/>
              </a:lnSpc>
              <a:buFont typeface="Wingdings" panose="05000000000000000000" pitchFamily="2" charset="2"/>
              <a:buChar char="Ø"/>
            </a:pPr>
            <a:r>
              <a:rPr lang="fr-FR" dirty="0"/>
              <a:t>le tableau clinique révélateur de la </a:t>
            </a:r>
            <a:r>
              <a:rPr lang="fr-FR" dirty="0" smtClean="0"/>
              <a:t>maladie et à </a:t>
            </a:r>
            <a:r>
              <a:rPr lang="fr-FR" dirty="0"/>
              <a:t>l’inclusion</a:t>
            </a:r>
          </a:p>
          <a:p>
            <a:pPr>
              <a:lnSpc>
                <a:spcPct val="120000"/>
              </a:lnSpc>
              <a:buFont typeface="Wingdings" panose="05000000000000000000" pitchFamily="2" charset="2"/>
              <a:buChar char="Ø"/>
            </a:pPr>
            <a:r>
              <a:rPr lang="fr-FR" sz="1700" b="1" u="sng" dirty="0"/>
              <a:t>Les paramètres d’évaluations </a:t>
            </a:r>
            <a:r>
              <a:rPr lang="fr-FR" sz="1700" b="1" u="sng" dirty="0" smtClean="0"/>
              <a:t>cliniques: </a:t>
            </a:r>
            <a:endParaRPr lang="fr-FR" sz="1700" b="1" u="sng" dirty="0"/>
          </a:p>
          <a:p>
            <a:pPr marL="0" indent="0">
              <a:lnSpc>
                <a:spcPct val="120000"/>
              </a:lnSpc>
              <a:buNone/>
            </a:pPr>
            <a:r>
              <a:rPr lang="fr-FR" sz="1900" b="1" dirty="0">
                <a:solidFill>
                  <a:srgbClr val="0070C0"/>
                </a:solidFill>
              </a:rPr>
              <a:t>(BASMI, indice de Hirtz, BASDAI, </a:t>
            </a:r>
            <a:r>
              <a:rPr lang="fr-FR" sz="1900" b="1" dirty="0" smtClean="0">
                <a:solidFill>
                  <a:srgbClr val="0070C0"/>
                </a:solidFill>
              </a:rPr>
              <a:t>MASES</a:t>
            </a:r>
            <a:r>
              <a:rPr lang="fr-FR" sz="1900" b="1" dirty="0">
                <a:solidFill>
                  <a:srgbClr val="0070C0"/>
                </a:solidFill>
              </a:rPr>
              <a:t>, SPARCC, BASFI, </a:t>
            </a:r>
            <a:r>
              <a:rPr lang="fr-FR" sz="1900" b="1" dirty="0" err="1">
                <a:solidFill>
                  <a:srgbClr val="0070C0"/>
                </a:solidFill>
              </a:rPr>
              <a:t>ASQoL</a:t>
            </a:r>
            <a:r>
              <a:rPr lang="fr-FR" sz="1900" b="1" dirty="0">
                <a:solidFill>
                  <a:srgbClr val="0070C0"/>
                </a:solidFill>
              </a:rPr>
              <a:t>),</a:t>
            </a:r>
          </a:p>
          <a:p>
            <a:pPr>
              <a:lnSpc>
                <a:spcPct val="120000"/>
              </a:lnSpc>
              <a:buFont typeface="Wingdings" panose="05000000000000000000" pitchFamily="2" charset="2"/>
              <a:buChar char="Ø"/>
            </a:pPr>
            <a:r>
              <a:rPr lang="fr-FR" b="1" u="sng" dirty="0"/>
              <a:t>Les paramètres biologiques: </a:t>
            </a:r>
            <a:endParaRPr lang="fr-FR" b="1" u="sng" dirty="0" smtClean="0"/>
          </a:p>
          <a:p>
            <a:pPr marL="0" indent="0">
              <a:lnSpc>
                <a:spcPct val="120000"/>
              </a:lnSpc>
              <a:buNone/>
            </a:pPr>
            <a:r>
              <a:rPr lang="fr-FR" sz="1900" b="1" dirty="0" smtClean="0">
                <a:solidFill>
                  <a:srgbClr val="0070C0"/>
                </a:solidFill>
              </a:rPr>
              <a:t>(</a:t>
            </a:r>
            <a:r>
              <a:rPr lang="fr-FR" sz="1900" b="1" dirty="0">
                <a:solidFill>
                  <a:srgbClr val="0070C0"/>
                </a:solidFill>
              </a:rPr>
              <a:t>VS, CRP, Antigène HLA B27)</a:t>
            </a:r>
          </a:p>
          <a:p>
            <a:pPr>
              <a:lnSpc>
                <a:spcPct val="120000"/>
              </a:lnSpc>
              <a:buFont typeface="Wingdings" panose="05000000000000000000" pitchFamily="2" charset="2"/>
              <a:buChar char="Ø"/>
            </a:pPr>
            <a:r>
              <a:rPr lang="fr-FR" b="1" u="sng" dirty="0"/>
              <a:t>Les paramètres radiologiques: </a:t>
            </a:r>
            <a:endParaRPr lang="fr-FR" b="1" u="sng" dirty="0" smtClean="0"/>
          </a:p>
          <a:p>
            <a:pPr marL="0" indent="0">
              <a:lnSpc>
                <a:spcPct val="120000"/>
              </a:lnSpc>
              <a:buNone/>
            </a:pPr>
            <a:r>
              <a:rPr lang="fr-FR" sz="1900" dirty="0" smtClean="0">
                <a:solidFill>
                  <a:srgbClr val="0070C0"/>
                </a:solidFill>
              </a:rPr>
              <a:t>(</a:t>
            </a:r>
            <a:r>
              <a:rPr lang="fr-FR" sz="1900" b="1" dirty="0" err="1">
                <a:solidFill>
                  <a:srgbClr val="0070C0"/>
                </a:solidFill>
              </a:rPr>
              <a:t>Sacroiliite</a:t>
            </a:r>
            <a:r>
              <a:rPr lang="fr-FR" sz="1900" b="1" dirty="0">
                <a:solidFill>
                  <a:srgbClr val="0070C0"/>
                </a:solidFill>
              </a:rPr>
              <a:t> radiographique selon NYM, BASRI </a:t>
            </a:r>
            <a:r>
              <a:rPr lang="fr-FR" sz="1900" b="1" dirty="0" err="1">
                <a:solidFill>
                  <a:srgbClr val="0070C0"/>
                </a:solidFill>
              </a:rPr>
              <a:t>spine</a:t>
            </a:r>
            <a:r>
              <a:rPr lang="fr-FR" sz="1900" b="1" dirty="0">
                <a:solidFill>
                  <a:srgbClr val="0070C0"/>
                </a:solidFill>
              </a:rPr>
              <a:t> et m SASSS</a:t>
            </a:r>
            <a:r>
              <a:rPr lang="fr-FR" sz="1900" dirty="0">
                <a:solidFill>
                  <a:srgbClr val="0070C0"/>
                </a:solidFill>
              </a:rPr>
              <a:t>).</a:t>
            </a:r>
          </a:p>
          <a:p>
            <a:pPr marL="0" indent="0">
              <a:buNone/>
            </a:pPr>
            <a:endParaRPr lang="fr-FR" dirty="0"/>
          </a:p>
          <a:p>
            <a:r>
              <a:rPr lang="fr-FR" sz="2000" b="1" dirty="0">
                <a:solidFill>
                  <a:srgbClr val="C00000"/>
                </a:solidFill>
              </a:rPr>
              <a:t>Caractéristiques </a:t>
            </a:r>
            <a:r>
              <a:rPr lang="fr-FR" sz="2000" b="1" dirty="0" smtClean="0">
                <a:solidFill>
                  <a:srgbClr val="C00000"/>
                </a:solidFill>
              </a:rPr>
              <a:t>clinique, radiologique </a:t>
            </a:r>
            <a:r>
              <a:rPr lang="fr-FR" sz="2000" b="1" dirty="0">
                <a:solidFill>
                  <a:srgbClr val="C00000"/>
                </a:solidFill>
              </a:rPr>
              <a:t>de la </a:t>
            </a:r>
            <a:r>
              <a:rPr lang="fr-FR" sz="2000" b="1" dirty="0" err="1" smtClean="0">
                <a:solidFill>
                  <a:srgbClr val="C00000"/>
                </a:solidFill>
              </a:rPr>
              <a:t>coxite</a:t>
            </a:r>
            <a:endParaRPr lang="fr-FR" sz="2000" b="1" dirty="0">
              <a:solidFill>
                <a:srgbClr val="C00000"/>
              </a:solidFill>
            </a:endParaRPr>
          </a:p>
          <a:p>
            <a:pPr marL="0" indent="0">
              <a:buNone/>
            </a:pPr>
            <a:r>
              <a:rPr lang="fr-FR" sz="2000" b="1" dirty="0">
                <a:solidFill>
                  <a:srgbClr val="C00000"/>
                </a:solidFill>
              </a:rPr>
              <a:t> </a:t>
            </a:r>
            <a:r>
              <a:rPr lang="fr-FR" dirty="0">
                <a:solidFill>
                  <a:srgbClr val="000000"/>
                </a:solidFill>
              </a:rPr>
              <a:t>Amplitudes articulaires de la hanche, </a:t>
            </a:r>
            <a:r>
              <a:rPr lang="fr-FR" sz="1900" b="1" dirty="0">
                <a:solidFill>
                  <a:srgbClr val="000000"/>
                </a:solidFill>
              </a:rPr>
              <a:t>Harris Hip score, BASRI Hip</a:t>
            </a:r>
            <a:r>
              <a:rPr lang="fr-FR" dirty="0">
                <a:solidFill>
                  <a:srgbClr val="000000"/>
                </a:solidFill>
              </a:rPr>
              <a:t>, …</a:t>
            </a:r>
          </a:p>
          <a:p>
            <a:endParaRPr lang="fr-FR" dirty="0"/>
          </a:p>
        </p:txBody>
      </p:sp>
    </p:spTree>
    <p:extLst>
      <p:ext uri="{BB962C8B-B14F-4D97-AF65-F5344CB8AC3E}">
        <p14:creationId xmlns:p14="http://schemas.microsoft.com/office/powerpoint/2010/main" val="61818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Analyse statistique</a:t>
            </a:r>
            <a:endParaRPr lang="fr-FR" b="1" dirty="0"/>
          </a:p>
        </p:txBody>
      </p:sp>
      <p:sp>
        <p:nvSpPr>
          <p:cNvPr id="3" name="Espace réservé du contenu 2"/>
          <p:cNvSpPr>
            <a:spLocks noGrp="1"/>
          </p:cNvSpPr>
          <p:nvPr>
            <p:ph idx="1"/>
          </p:nvPr>
        </p:nvSpPr>
        <p:spPr>
          <a:xfrm>
            <a:off x="1828800" y="1721223"/>
            <a:ext cx="10363200" cy="4894729"/>
          </a:xfrm>
        </p:spPr>
        <p:txBody>
          <a:bodyPr>
            <a:normAutofit fontScale="92500" lnSpcReduction="10000"/>
          </a:bodyPr>
          <a:lstStyle/>
          <a:p>
            <a:pPr lvl="0"/>
            <a:r>
              <a:rPr lang="fr-FR" b="1" u="sng" dirty="0"/>
              <a:t>Logiciel utilisé : </a:t>
            </a:r>
            <a:endParaRPr lang="fr-FR" dirty="0"/>
          </a:p>
          <a:p>
            <a:pPr marL="0" indent="0">
              <a:buNone/>
            </a:pPr>
            <a:r>
              <a:rPr lang="fr-FR" dirty="0"/>
              <a:t>L’analyse statistique sera réalisée sur le logiciel </a:t>
            </a:r>
            <a:r>
              <a:rPr lang="fr-FR" b="1" dirty="0"/>
              <a:t>SPSS version 21 </a:t>
            </a:r>
            <a:r>
              <a:rPr lang="fr-FR" dirty="0"/>
              <a:t>pour la saisie des données, l’étude descriptive de la population et l’analyse bi-variée et multi variée.</a:t>
            </a:r>
          </a:p>
          <a:p>
            <a:pPr marL="0" indent="0">
              <a:buNone/>
            </a:pPr>
            <a:endParaRPr lang="fr-FR" b="1" u="sng" dirty="0"/>
          </a:p>
          <a:p>
            <a:pPr lvl="0"/>
            <a:r>
              <a:rPr lang="fr-FR" b="1" u="sng" dirty="0"/>
              <a:t>Analyse descriptive de la population :</a:t>
            </a:r>
            <a:endParaRPr lang="fr-FR" dirty="0"/>
          </a:p>
          <a:p>
            <a:pPr marL="0" indent="0">
              <a:buNone/>
            </a:pPr>
            <a:r>
              <a:rPr lang="fr-FR" dirty="0"/>
              <a:t>Estimation de la moyenne, de l’écart type pour les variables quantitatives et des pourcentages pour les variables qualitatives</a:t>
            </a:r>
          </a:p>
          <a:p>
            <a:pPr marL="0" indent="0">
              <a:buNone/>
            </a:pPr>
            <a:endParaRPr lang="fr-FR" dirty="0"/>
          </a:p>
          <a:p>
            <a:pPr lvl="0"/>
            <a:r>
              <a:rPr lang="fr-FR" b="1" u="sng" dirty="0"/>
              <a:t>Analyse des facteurs associés aux </a:t>
            </a:r>
            <a:r>
              <a:rPr lang="fr-FR" b="1" u="sng" dirty="0" err="1"/>
              <a:t>coxites</a:t>
            </a:r>
            <a:r>
              <a:rPr lang="fr-FR" b="1" u="sng" dirty="0"/>
              <a:t> dans la spondylarthrite ankylosante :</a:t>
            </a:r>
            <a:endParaRPr lang="fr-FR" dirty="0"/>
          </a:p>
          <a:p>
            <a:pPr marL="0" indent="0">
              <a:buNone/>
            </a:pPr>
            <a:r>
              <a:rPr lang="fr-FR" dirty="0"/>
              <a:t>Le test du χ</a:t>
            </a:r>
            <a:r>
              <a:rPr lang="fr-FR" baseline="30000" dirty="0"/>
              <a:t>2</a:t>
            </a:r>
            <a:r>
              <a:rPr lang="fr-FR" dirty="0"/>
              <a:t>  pour les facteurs qualitatifs et le test de </a:t>
            </a:r>
            <a:r>
              <a:rPr lang="fr-FR" dirty="0" err="1"/>
              <a:t>Student</a:t>
            </a:r>
            <a:r>
              <a:rPr lang="fr-FR" dirty="0"/>
              <a:t> ou le test d’ANOVA pour les facteurs quantitatifs sont utilisés, avec un intervalle de confiance à 95% et un risque d’erreur α = 0,05</a:t>
            </a:r>
          </a:p>
          <a:p>
            <a:pPr marL="0" indent="0">
              <a:buNone/>
            </a:pPr>
            <a:r>
              <a:rPr lang="fr-FR" dirty="0"/>
              <a:t>Les variables sont retenues avec un seuil de probabilité inférieure à 0,05. Elles sont introduites dans un premier temps dans un modèle bi-varié puis dans un modèle de régression multi varié dans un deuxième temps pour déterminer </a:t>
            </a:r>
            <a:r>
              <a:rPr lang="fr-FR" b="1" dirty="0"/>
              <a:t>les facteurs de risques potentiels de </a:t>
            </a:r>
            <a:r>
              <a:rPr lang="fr-FR" b="1" dirty="0" err="1"/>
              <a:t>coxite</a:t>
            </a:r>
            <a:r>
              <a:rPr lang="fr-FR" b="1" dirty="0"/>
              <a:t>.</a:t>
            </a:r>
          </a:p>
          <a:p>
            <a:endParaRPr lang="fr-FR" dirty="0"/>
          </a:p>
        </p:txBody>
      </p:sp>
    </p:spTree>
    <p:extLst>
      <p:ext uri="{BB962C8B-B14F-4D97-AF65-F5344CB8AC3E}">
        <p14:creationId xmlns:p14="http://schemas.microsoft.com/office/powerpoint/2010/main" val="3491190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400" b="1" dirty="0" smtClean="0"/>
              <a:t>Plan</a:t>
            </a:r>
            <a:endParaRPr lang="fr-FR" sz="4400" b="1" dirty="0"/>
          </a:p>
        </p:txBody>
      </p:sp>
      <p:sp>
        <p:nvSpPr>
          <p:cNvPr id="3" name="Espace réservé du contenu 2"/>
          <p:cNvSpPr>
            <a:spLocks noGrp="1"/>
          </p:cNvSpPr>
          <p:nvPr>
            <p:ph idx="1"/>
          </p:nvPr>
        </p:nvSpPr>
        <p:spPr/>
        <p:txBody>
          <a:bodyPr>
            <a:normAutofit/>
          </a:bodyPr>
          <a:lstStyle/>
          <a:p>
            <a:r>
              <a:rPr lang="fr-FR" sz="2800" dirty="0" smtClean="0"/>
              <a:t>Introduction</a:t>
            </a:r>
          </a:p>
          <a:p>
            <a:r>
              <a:rPr lang="fr-FR" sz="2800" dirty="0" smtClean="0"/>
              <a:t>Problématique</a:t>
            </a:r>
          </a:p>
          <a:p>
            <a:r>
              <a:rPr lang="fr-FR" sz="2800" dirty="0" smtClean="0"/>
              <a:t>Matériel et méthodes</a:t>
            </a:r>
          </a:p>
          <a:p>
            <a:r>
              <a:rPr lang="fr-FR" sz="2800" dirty="0" smtClean="0"/>
              <a:t>Résultats</a:t>
            </a:r>
          </a:p>
          <a:p>
            <a:r>
              <a:rPr lang="fr-FR" sz="2800" dirty="0" smtClean="0"/>
              <a:t>Discussion</a:t>
            </a:r>
          </a:p>
          <a:p>
            <a:r>
              <a:rPr lang="fr-FR" sz="2800" dirty="0" smtClean="0"/>
              <a:t>Conclusion</a:t>
            </a:r>
            <a:endParaRPr lang="fr-FR" sz="2800" dirty="0"/>
          </a:p>
        </p:txBody>
      </p:sp>
    </p:spTree>
    <p:extLst>
      <p:ext uri="{BB962C8B-B14F-4D97-AF65-F5344CB8AC3E}">
        <p14:creationId xmlns:p14="http://schemas.microsoft.com/office/powerpoint/2010/main" val="1290566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23048" y="1296894"/>
            <a:ext cx="8915400" cy="3777622"/>
          </a:xfrm>
        </p:spPr>
        <p:txBody>
          <a:bodyPr>
            <a:normAutofit/>
          </a:bodyPr>
          <a:lstStyle/>
          <a:p>
            <a:pPr marL="0" indent="0" algn="ctr">
              <a:buNone/>
            </a:pPr>
            <a:endParaRPr lang="fr-FR" sz="2400" b="1" dirty="0" smtClean="0"/>
          </a:p>
          <a:p>
            <a:pPr marL="0" indent="0" algn="ctr">
              <a:buNone/>
            </a:pPr>
            <a:endParaRPr lang="fr-FR" sz="2400" b="1" dirty="0"/>
          </a:p>
          <a:p>
            <a:pPr marL="0" indent="0" algn="ctr">
              <a:buNone/>
            </a:pPr>
            <a:endParaRPr lang="fr-FR" sz="2400" b="1" dirty="0" smtClean="0"/>
          </a:p>
          <a:p>
            <a:pPr marL="0" indent="0" algn="ctr">
              <a:buNone/>
            </a:pPr>
            <a:r>
              <a:rPr lang="fr-FR" sz="4800" b="1" dirty="0" smtClean="0"/>
              <a:t>Résultats </a:t>
            </a:r>
            <a:r>
              <a:rPr lang="fr-FR" sz="4800" b="1" dirty="0"/>
              <a:t>et Discussion</a:t>
            </a:r>
          </a:p>
          <a:p>
            <a:endParaRPr lang="fr-FR" sz="4800" dirty="0"/>
          </a:p>
        </p:txBody>
      </p:sp>
    </p:spTree>
    <p:extLst>
      <p:ext uri="{BB962C8B-B14F-4D97-AF65-F5344CB8AC3E}">
        <p14:creationId xmlns:p14="http://schemas.microsoft.com/office/powerpoint/2010/main" val="30418168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4933" y="183843"/>
            <a:ext cx="9523413" cy="1280890"/>
          </a:xfrm>
        </p:spPr>
        <p:txBody>
          <a:bodyPr>
            <a:normAutofit/>
          </a:bodyPr>
          <a:lstStyle/>
          <a:p>
            <a:r>
              <a:rPr lang="fr-FR" sz="2800" b="1" dirty="0"/>
              <a:t>Organisation de la sélection des patients dans l’étude</a:t>
            </a:r>
            <a:endParaRPr lang="fr-FR" sz="2800" dirty="0"/>
          </a:p>
        </p:txBody>
      </p:sp>
      <p:sp>
        <p:nvSpPr>
          <p:cNvPr id="5" name="Rectangle 4"/>
          <p:cNvSpPr/>
          <p:nvPr/>
        </p:nvSpPr>
        <p:spPr>
          <a:xfrm>
            <a:off x="2021305" y="994738"/>
            <a:ext cx="7234989" cy="92019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FR" b="1" dirty="0">
                <a:solidFill>
                  <a:schemeClr val="tx1"/>
                </a:solidFill>
              </a:rPr>
              <a:t>N=1123</a:t>
            </a:r>
            <a:r>
              <a:rPr lang="fr-FR" dirty="0">
                <a:solidFill>
                  <a:schemeClr val="tx1"/>
                </a:solidFill>
              </a:rPr>
              <a:t> </a:t>
            </a:r>
            <a:r>
              <a:rPr lang="fr-FR" dirty="0"/>
              <a:t>patients </a:t>
            </a:r>
            <a:r>
              <a:rPr lang="fr-FR" dirty="0" err="1"/>
              <a:t>adréssés</a:t>
            </a:r>
            <a:r>
              <a:rPr lang="fr-FR" dirty="0"/>
              <a:t> pour suspicion de </a:t>
            </a:r>
            <a:r>
              <a:rPr lang="fr-FR" dirty="0" err="1"/>
              <a:t>Spondyloarthrites</a:t>
            </a:r>
            <a:r>
              <a:rPr lang="fr-FR" dirty="0"/>
              <a:t> durant une période de trois ans résidant dans la wilaya de Tlemcen</a:t>
            </a:r>
          </a:p>
        </p:txBody>
      </p:sp>
    </p:spTree>
    <p:extLst>
      <p:ext uri="{BB962C8B-B14F-4D97-AF65-F5344CB8AC3E}">
        <p14:creationId xmlns:p14="http://schemas.microsoft.com/office/powerpoint/2010/main" val="4729496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4933" y="183843"/>
            <a:ext cx="9523413" cy="1280890"/>
          </a:xfrm>
        </p:spPr>
        <p:txBody>
          <a:bodyPr>
            <a:normAutofit/>
          </a:bodyPr>
          <a:lstStyle/>
          <a:p>
            <a:r>
              <a:rPr lang="fr-FR" sz="2800" b="1" dirty="0"/>
              <a:t>Organisation de la sélection des patients dans l’étude</a:t>
            </a:r>
            <a:endParaRPr lang="fr-FR" sz="2800" dirty="0"/>
          </a:p>
        </p:txBody>
      </p:sp>
      <p:sp>
        <p:nvSpPr>
          <p:cNvPr id="5" name="Rectangle 4"/>
          <p:cNvSpPr/>
          <p:nvPr/>
        </p:nvSpPr>
        <p:spPr>
          <a:xfrm>
            <a:off x="2021305" y="994738"/>
            <a:ext cx="7234989" cy="92019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FR" b="1" dirty="0">
                <a:solidFill>
                  <a:schemeClr val="tx1"/>
                </a:solidFill>
              </a:rPr>
              <a:t>N=1123</a:t>
            </a:r>
            <a:r>
              <a:rPr lang="fr-FR" dirty="0">
                <a:solidFill>
                  <a:schemeClr val="tx1"/>
                </a:solidFill>
              </a:rPr>
              <a:t> </a:t>
            </a:r>
            <a:r>
              <a:rPr lang="fr-FR" dirty="0"/>
              <a:t>patients </a:t>
            </a:r>
            <a:r>
              <a:rPr lang="fr-FR" dirty="0" err="1"/>
              <a:t>adréssés</a:t>
            </a:r>
            <a:r>
              <a:rPr lang="fr-FR" dirty="0"/>
              <a:t> pour suspicion de </a:t>
            </a:r>
            <a:r>
              <a:rPr lang="fr-FR" dirty="0" err="1"/>
              <a:t>Spondyloarthrites</a:t>
            </a:r>
            <a:r>
              <a:rPr lang="fr-FR" dirty="0"/>
              <a:t> durant une période de trois ans résidant dans la wilaya de Tlemcen</a:t>
            </a:r>
          </a:p>
        </p:txBody>
      </p:sp>
      <p:sp>
        <p:nvSpPr>
          <p:cNvPr id="6" name="Rectangle 5"/>
          <p:cNvSpPr/>
          <p:nvPr/>
        </p:nvSpPr>
        <p:spPr>
          <a:xfrm>
            <a:off x="2791327" y="2601174"/>
            <a:ext cx="5694946" cy="753979"/>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FR" b="1" dirty="0">
                <a:solidFill>
                  <a:schemeClr val="tx1"/>
                </a:solidFill>
              </a:rPr>
              <a:t>N=376</a:t>
            </a:r>
            <a:r>
              <a:rPr lang="fr-FR" dirty="0"/>
              <a:t> patients remplissant les </a:t>
            </a:r>
            <a:r>
              <a:rPr lang="fr-FR" dirty="0" err="1"/>
              <a:t>critéres</a:t>
            </a:r>
            <a:r>
              <a:rPr lang="fr-FR" dirty="0"/>
              <a:t> ASAS de </a:t>
            </a:r>
            <a:r>
              <a:rPr lang="fr-FR" dirty="0" err="1"/>
              <a:t>Spondyloarthrites</a:t>
            </a:r>
            <a:r>
              <a:rPr lang="fr-FR" dirty="0"/>
              <a:t> axiale et/ou périphérique</a:t>
            </a:r>
          </a:p>
        </p:txBody>
      </p:sp>
      <p:cxnSp>
        <p:nvCxnSpPr>
          <p:cNvPr id="10" name="Connecteur droit avec flèche 9"/>
          <p:cNvCxnSpPr>
            <a:stCxn id="5" idx="2"/>
          </p:cNvCxnSpPr>
          <p:nvPr/>
        </p:nvCxnSpPr>
        <p:spPr>
          <a:xfrm flipH="1">
            <a:off x="5638799" y="1914930"/>
            <a:ext cx="1" cy="669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4421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4933" y="183843"/>
            <a:ext cx="9523413" cy="1280890"/>
          </a:xfrm>
        </p:spPr>
        <p:txBody>
          <a:bodyPr>
            <a:normAutofit/>
          </a:bodyPr>
          <a:lstStyle/>
          <a:p>
            <a:r>
              <a:rPr lang="fr-FR" sz="2800" b="1" dirty="0"/>
              <a:t>Organisation de la sélection des patients dans l’étude</a:t>
            </a:r>
            <a:endParaRPr lang="fr-FR" sz="2800" dirty="0"/>
          </a:p>
        </p:txBody>
      </p:sp>
      <p:sp>
        <p:nvSpPr>
          <p:cNvPr id="5" name="Rectangle 4"/>
          <p:cNvSpPr/>
          <p:nvPr/>
        </p:nvSpPr>
        <p:spPr>
          <a:xfrm>
            <a:off x="2021305" y="994738"/>
            <a:ext cx="7234989" cy="92019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FR" b="1" dirty="0">
                <a:solidFill>
                  <a:schemeClr val="tx1"/>
                </a:solidFill>
              </a:rPr>
              <a:t>N=1123</a:t>
            </a:r>
            <a:r>
              <a:rPr lang="fr-FR" dirty="0">
                <a:solidFill>
                  <a:schemeClr val="tx1"/>
                </a:solidFill>
              </a:rPr>
              <a:t> </a:t>
            </a:r>
            <a:r>
              <a:rPr lang="fr-FR" dirty="0"/>
              <a:t>patients </a:t>
            </a:r>
            <a:r>
              <a:rPr lang="fr-FR" dirty="0" err="1"/>
              <a:t>adréssés</a:t>
            </a:r>
            <a:r>
              <a:rPr lang="fr-FR" dirty="0"/>
              <a:t> pour suspicion de </a:t>
            </a:r>
            <a:r>
              <a:rPr lang="fr-FR" dirty="0" err="1"/>
              <a:t>Spondyloarthrites</a:t>
            </a:r>
            <a:r>
              <a:rPr lang="fr-FR" dirty="0"/>
              <a:t> durant une période de trois ans résidant dans la wilaya de Tlemcen</a:t>
            </a:r>
          </a:p>
        </p:txBody>
      </p:sp>
      <p:sp>
        <p:nvSpPr>
          <p:cNvPr id="6" name="Rectangle 5"/>
          <p:cNvSpPr/>
          <p:nvPr/>
        </p:nvSpPr>
        <p:spPr>
          <a:xfrm>
            <a:off x="2791327" y="2601174"/>
            <a:ext cx="5694946" cy="753979"/>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FR" b="1" dirty="0">
                <a:solidFill>
                  <a:schemeClr val="tx1"/>
                </a:solidFill>
              </a:rPr>
              <a:t>N=376</a:t>
            </a:r>
            <a:r>
              <a:rPr lang="fr-FR" dirty="0"/>
              <a:t> patients remplissant les </a:t>
            </a:r>
            <a:r>
              <a:rPr lang="fr-FR" dirty="0" err="1"/>
              <a:t>critéres</a:t>
            </a:r>
            <a:r>
              <a:rPr lang="fr-FR" dirty="0"/>
              <a:t> ASAS de </a:t>
            </a:r>
            <a:r>
              <a:rPr lang="fr-FR" dirty="0" err="1"/>
              <a:t>Spondyloarthrites</a:t>
            </a:r>
            <a:r>
              <a:rPr lang="fr-FR" dirty="0"/>
              <a:t> axiale et/ou périphérique</a:t>
            </a:r>
          </a:p>
        </p:txBody>
      </p:sp>
      <p:sp>
        <p:nvSpPr>
          <p:cNvPr id="7" name="Rectangle 6"/>
          <p:cNvSpPr/>
          <p:nvPr/>
        </p:nvSpPr>
        <p:spPr>
          <a:xfrm>
            <a:off x="7494337" y="3669373"/>
            <a:ext cx="4010526" cy="232610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FR" sz="1600" b="1" dirty="0">
                <a:solidFill>
                  <a:schemeClr val="tx1"/>
                </a:solidFill>
              </a:rPr>
              <a:t>N=141</a:t>
            </a:r>
            <a:r>
              <a:rPr lang="fr-FR" sz="1600" dirty="0"/>
              <a:t> patients exclus (ne répondant pas aux </a:t>
            </a:r>
            <a:r>
              <a:rPr lang="fr-FR" sz="1600" dirty="0" err="1"/>
              <a:t>critéres</a:t>
            </a:r>
            <a:r>
              <a:rPr lang="fr-FR" sz="1600" dirty="0"/>
              <a:t> d’inclusions)</a:t>
            </a:r>
          </a:p>
          <a:p>
            <a:pPr marL="285750" lvl="0" indent="-285750">
              <a:buFont typeface="Arial" panose="020B0604020202020204" pitchFamily="34" charset="0"/>
              <a:buChar char="•"/>
            </a:pPr>
            <a:r>
              <a:rPr lang="fr-FR" sz="1600" b="1" dirty="0">
                <a:solidFill>
                  <a:schemeClr val="tx1"/>
                </a:solidFill>
              </a:rPr>
              <a:t>56</a:t>
            </a:r>
            <a:r>
              <a:rPr lang="fr-FR" sz="1600" dirty="0"/>
              <a:t> </a:t>
            </a:r>
            <a:r>
              <a:rPr lang="fr-FR" sz="1600" dirty="0" err="1"/>
              <a:t>Spondyloarthrites</a:t>
            </a:r>
            <a:r>
              <a:rPr lang="fr-FR" sz="1600" dirty="0"/>
              <a:t> axiales infra radiologiques</a:t>
            </a:r>
          </a:p>
          <a:p>
            <a:pPr marL="285750" lvl="0" indent="-285750">
              <a:buFont typeface="Arial" panose="020B0604020202020204" pitchFamily="34" charset="0"/>
              <a:buChar char="•"/>
            </a:pPr>
            <a:r>
              <a:rPr lang="fr-FR" sz="1600" b="1" dirty="0">
                <a:solidFill>
                  <a:schemeClr val="tx1"/>
                </a:solidFill>
              </a:rPr>
              <a:t>63</a:t>
            </a:r>
            <a:r>
              <a:rPr lang="fr-FR" sz="1600" b="1" dirty="0"/>
              <a:t> </a:t>
            </a:r>
            <a:r>
              <a:rPr lang="fr-FR" sz="1600" dirty="0" err="1"/>
              <a:t>Spondyloarthrites</a:t>
            </a:r>
            <a:r>
              <a:rPr lang="fr-FR" sz="1600" dirty="0"/>
              <a:t> associées aux MICI et/ou Psoriasis</a:t>
            </a:r>
          </a:p>
          <a:p>
            <a:pPr marL="285750" lvl="0" indent="-285750">
              <a:buFont typeface="Arial" panose="020B0604020202020204" pitchFamily="34" charset="0"/>
              <a:buChar char="•"/>
            </a:pPr>
            <a:r>
              <a:rPr lang="fr-FR" sz="1600" b="1" dirty="0">
                <a:solidFill>
                  <a:schemeClr val="tx1"/>
                </a:solidFill>
              </a:rPr>
              <a:t>22</a:t>
            </a:r>
            <a:r>
              <a:rPr lang="fr-FR" sz="1600" b="1" dirty="0"/>
              <a:t> </a:t>
            </a:r>
            <a:r>
              <a:rPr lang="fr-FR" sz="1600" dirty="0" err="1"/>
              <a:t>Spondyloarthrites</a:t>
            </a:r>
            <a:r>
              <a:rPr lang="fr-FR" sz="1600" dirty="0"/>
              <a:t> périphériques articulaire et/ou </a:t>
            </a:r>
            <a:r>
              <a:rPr lang="fr-FR" sz="1600" dirty="0" err="1"/>
              <a:t>enthésitique</a:t>
            </a:r>
            <a:r>
              <a:rPr lang="fr-FR" sz="1600" dirty="0"/>
              <a:t> sans atteinte axiale</a:t>
            </a:r>
          </a:p>
        </p:txBody>
      </p:sp>
      <p:cxnSp>
        <p:nvCxnSpPr>
          <p:cNvPr id="10" name="Connecteur droit avec flèche 9"/>
          <p:cNvCxnSpPr>
            <a:stCxn id="5" idx="2"/>
          </p:cNvCxnSpPr>
          <p:nvPr/>
        </p:nvCxnSpPr>
        <p:spPr>
          <a:xfrm flipH="1">
            <a:off x="5638799" y="1914930"/>
            <a:ext cx="1" cy="669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a:stCxn id="6" idx="2"/>
          </p:cNvCxnSpPr>
          <p:nvPr/>
        </p:nvCxnSpPr>
        <p:spPr>
          <a:xfrm flipH="1">
            <a:off x="5638799" y="3355153"/>
            <a:ext cx="1" cy="12507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5638799" y="4605867"/>
            <a:ext cx="18555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8611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4933" y="183843"/>
            <a:ext cx="9523413" cy="1280890"/>
          </a:xfrm>
        </p:spPr>
        <p:txBody>
          <a:bodyPr>
            <a:normAutofit/>
          </a:bodyPr>
          <a:lstStyle/>
          <a:p>
            <a:r>
              <a:rPr lang="fr-FR" sz="2800" b="1" dirty="0"/>
              <a:t>Organisation de la sélection des patients dans l’étude</a:t>
            </a:r>
            <a:endParaRPr lang="fr-FR" sz="2800" dirty="0"/>
          </a:p>
        </p:txBody>
      </p:sp>
      <p:sp>
        <p:nvSpPr>
          <p:cNvPr id="5" name="Rectangle 4"/>
          <p:cNvSpPr/>
          <p:nvPr/>
        </p:nvSpPr>
        <p:spPr>
          <a:xfrm>
            <a:off x="2021305" y="994738"/>
            <a:ext cx="7234989" cy="92019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FR" b="1" dirty="0">
                <a:solidFill>
                  <a:schemeClr val="tx1"/>
                </a:solidFill>
              </a:rPr>
              <a:t>N=1123</a:t>
            </a:r>
            <a:r>
              <a:rPr lang="fr-FR" dirty="0">
                <a:solidFill>
                  <a:schemeClr val="tx1"/>
                </a:solidFill>
              </a:rPr>
              <a:t> </a:t>
            </a:r>
            <a:r>
              <a:rPr lang="fr-FR" dirty="0"/>
              <a:t>patients </a:t>
            </a:r>
            <a:r>
              <a:rPr lang="fr-FR" dirty="0" err="1"/>
              <a:t>adréssés</a:t>
            </a:r>
            <a:r>
              <a:rPr lang="fr-FR" dirty="0"/>
              <a:t> pour suspicion de </a:t>
            </a:r>
            <a:r>
              <a:rPr lang="fr-FR" dirty="0" err="1"/>
              <a:t>Spondyloarthrites</a:t>
            </a:r>
            <a:r>
              <a:rPr lang="fr-FR" dirty="0"/>
              <a:t> durant une période de trois ans résidant dans la wilaya de Tlemcen</a:t>
            </a:r>
          </a:p>
        </p:txBody>
      </p:sp>
      <p:sp>
        <p:nvSpPr>
          <p:cNvPr id="6" name="Rectangle 5"/>
          <p:cNvSpPr/>
          <p:nvPr/>
        </p:nvSpPr>
        <p:spPr>
          <a:xfrm>
            <a:off x="2791327" y="2601174"/>
            <a:ext cx="5694946" cy="753979"/>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FR" b="1" dirty="0">
                <a:solidFill>
                  <a:schemeClr val="tx1"/>
                </a:solidFill>
              </a:rPr>
              <a:t>N=376</a:t>
            </a:r>
            <a:r>
              <a:rPr lang="fr-FR" dirty="0"/>
              <a:t> patients remplissant les </a:t>
            </a:r>
            <a:r>
              <a:rPr lang="fr-FR" dirty="0" err="1"/>
              <a:t>critéres</a:t>
            </a:r>
            <a:r>
              <a:rPr lang="fr-FR" dirty="0"/>
              <a:t> ASAS de </a:t>
            </a:r>
            <a:r>
              <a:rPr lang="fr-FR" dirty="0" err="1"/>
              <a:t>Spondyloarthrites</a:t>
            </a:r>
            <a:r>
              <a:rPr lang="fr-FR" dirty="0"/>
              <a:t> axiale et/ou périphérique</a:t>
            </a:r>
          </a:p>
        </p:txBody>
      </p:sp>
      <p:sp>
        <p:nvSpPr>
          <p:cNvPr id="7" name="Rectangle 6"/>
          <p:cNvSpPr/>
          <p:nvPr/>
        </p:nvSpPr>
        <p:spPr>
          <a:xfrm>
            <a:off x="7494337" y="3669373"/>
            <a:ext cx="4010526" cy="232610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FR" sz="1600" b="1" dirty="0">
                <a:solidFill>
                  <a:schemeClr val="tx1"/>
                </a:solidFill>
              </a:rPr>
              <a:t>N=141</a:t>
            </a:r>
            <a:r>
              <a:rPr lang="fr-FR" sz="1600" dirty="0"/>
              <a:t> patients exclus (ne répondant pas aux </a:t>
            </a:r>
            <a:r>
              <a:rPr lang="fr-FR" sz="1600" dirty="0" err="1"/>
              <a:t>critéres</a:t>
            </a:r>
            <a:r>
              <a:rPr lang="fr-FR" sz="1600" dirty="0"/>
              <a:t> d’inclusions)</a:t>
            </a:r>
          </a:p>
          <a:p>
            <a:pPr marL="285750" lvl="0" indent="-285750">
              <a:buFont typeface="Arial" panose="020B0604020202020204" pitchFamily="34" charset="0"/>
              <a:buChar char="•"/>
            </a:pPr>
            <a:r>
              <a:rPr lang="fr-FR" sz="1600" b="1" dirty="0">
                <a:solidFill>
                  <a:schemeClr val="tx1"/>
                </a:solidFill>
              </a:rPr>
              <a:t>56</a:t>
            </a:r>
            <a:r>
              <a:rPr lang="fr-FR" sz="1600" dirty="0"/>
              <a:t> </a:t>
            </a:r>
            <a:r>
              <a:rPr lang="fr-FR" sz="1600" dirty="0" err="1"/>
              <a:t>Spondyloarthrites</a:t>
            </a:r>
            <a:r>
              <a:rPr lang="fr-FR" sz="1600" dirty="0"/>
              <a:t> axiales infra radiologiques</a:t>
            </a:r>
          </a:p>
          <a:p>
            <a:pPr marL="285750" lvl="0" indent="-285750">
              <a:buFont typeface="Arial" panose="020B0604020202020204" pitchFamily="34" charset="0"/>
              <a:buChar char="•"/>
            </a:pPr>
            <a:r>
              <a:rPr lang="fr-FR" sz="1600" b="1" dirty="0">
                <a:solidFill>
                  <a:schemeClr val="tx1"/>
                </a:solidFill>
              </a:rPr>
              <a:t>63</a:t>
            </a:r>
            <a:r>
              <a:rPr lang="fr-FR" sz="1600" b="1" dirty="0"/>
              <a:t> </a:t>
            </a:r>
            <a:r>
              <a:rPr lang="fr-FR" sz="1600" dirty="0" err="1"/>
              <a:t>Spondyloarthrites</a:t>
            </a:r>
            <a:r>
              <a:rPr lang="fr-FR" sz="1600" dirty="0"/>
              <a:t> associées aux MICI et/ou Psoriasis</a:t>
            </a:r>
          </a:p>
          <a:p>
            <a:pPr marL="285750" lvl="0" indent="-285750">
              <a:buFont typeface="Arial" panose="020B0604020202020204" pitchFamily="34" charset="0"/>
              <a:buChar char="•"/>
            </a:pPr>
            <a:r>
              <a:rPr lang="fr-FR" sz="1600" b="1" dirty="0">
                <a:solidFill>
                  <a:schemeClr val="tx1"/>
                </a:solidFill>
              </a:rPr>
              <a:t>22</a:t>
            </a:r>
            <a:r>
              <a:rPr lang="fr-FR" sz="1600" b="1" dirty="0"/>
              <a:t> </a:t>
            </a:r>
            <a:r>
              <a:rPr lang="fr-FR" sz="1600" dirty="0" err="1"/>
              <a:t>Spondyloarthrites</a:t>
            </a:r>
            <a:r>
              <a:rPr lang="fr-FR" sz="1600" dirty="0"/>
              <a:t> périphériques articulaire et/ou </a:t>
            </a:r>
            <a:r>
              <a:rPr lang="fr-FR" sz="1600" dirty="0" err="1"/>
              <a:t>enthésitique</a:t>
            </a:r>
            <a:r>
              <a:rPr lang="fr-FR" sz="1600" dirty="0"/>
              <a:t> sans atteinte axiale</a:t>
            </a:r>
          </a:p>
        </p:txBody>
      </p:sp>
      <p:sp>
        <p:nvSpPr>
          <p:cNvPr id="8" name="Rectangle 7"/>
          <p:cNvSpPr/>
          <p:nvPr/>
        </p:nvSpPr>
        <p:spPr>
          <a:xfrm>
            <a:off x="1524000" y="6167719"/>
            <a:ext cx="9794346" cy="62948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FR" b="1" dirty="0">
                <a:solidFill>
                  <a:schemeClr val="tx1"/>
                </a:solidFill>
              </a:rPr>
              <a:t>N=235 </a:t>
            </a:r>
            <a:r>
              <a:rPr lang="fr-FR" dirty="0"/>
              <a:t>patients inclus dans l’étude répondant aux </a:t>
            </a:r>
            <a:r>
              <a:rPr lang="fr-FR" dirty="0" err="1"/>
              <a:t>critéres</a:t>
            </a:r>
            <a:r>
              <a:rPr lang="fr-FR" dirty="0"/>
              <a:t> de NYM de Spondylarthrite ankylosante</a:t>
            </a:r>
          </a:p>
        </p:txBody>
      </p:sp>
      <p:cxnSp>
        <p:nvCxnSpPr>
          <p:cNvPr id="10" name="Connecteur droit avec flèche 9"/>
          <p:cNvCxnSpPr>
            <a:stCxn id="5" idx="2"/>
          </p:cNvCxnSpPr>
          <p:nvPr/>
        </p:nvCxnSpPr>
        <p:spPr>
          <a:xfrm flipH="1">
            <a:off x="5638799" y="1914930"/>
            <a:ext cx="1" cy="669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a:stCxn id="6" idx="2"/>
          </p:cNvCxnSpPr>
          <p:nvPr/>
        </p:nvCxnSpPr>
        <p:spPr>
          <a:xfrm flipH="1">
            <a:off x="5638799" y="3355153"/>
            <a:ext cx="1" cy="2812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5638799" y="4605867"/>
            <a:ext cx="18555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0341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087188" y="1183341"/>
            <a:ext cx="8915400" cy="4387222"/>
          </a:xfrm>
        </p:spPr>
        <p:txBody>
          <a:bodyPr/>
          <a:lstStyle/>
          <a:p>
            <a:pPr marL="0" indent="0" algn="ctr">
              <a:buNone/>
            </a:pPr>
            <a:endParaRPr lang="fr-FR" b="1" dirty="0" smtClean="0"/>
          </a:p>
          <a:p>
            <a:pPr marL="0" indent="0" algn="ctr">
              <a:buNone/>
            </a:pPr>
            <a:endParaRPr lang="fr-FR" b="1" dirty="0"/>
          </a:p>
          <a:p>
            <a:pPr marL="0" indent="0" algn="ctr">
              <a:buNone/>
            </a:pPr>
            <a:endParaRPr lang="fr-FR" b="1" dirty="0" smtClean="0"/>
          </a:p>
          <a:p>
            <a:pPr marL="0" indent="0" algn="ctr">
              <a:buNone/>
            </a:pPr>
            <a:endParaRPr lang="fr-FR" b="1" dirty="0" smtClean="0"/>
          </a:p>
          <a:p>
            <a:pPr marL="0" indent="0" algn="ctr">
              <a:buNone/>
            </a:pPr>
            <a:r>
              <a:rPr lang="fr-FR" sz="4800" b="1" dirty="0" smtClean="0"/>
              <a:t>Etude </a:t>
            </a:r>
            <a:r>
              <a:rPr lang="fr-FR" sz="4800" b="1" dirty="0"/>
              <a:t>Descriptive</a:t>
            </a:r>
          </a:p>
          <a:p>
            <a:pPr marL="0" indent="0">
              <a:buNone/>
            </a:pPr>
            <a:endParaRPr lang="fr-FR" dirty="0"/>
          </a:p>
        </p:txBody>
      </p:sp>
    </p:spTree>
    <p:extLst>
      <p:ext uri="{BB962C8B-B14F-4D97-AF65-F5344CB8AC3E}">
        <p14:creationId xmlns:p14="http://schemas.microsoft.com/office/powerpoint/2010/main" val="1614820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sp>
        <p:nvSpPr>
          <p:cNvPr id="4" name="Titre 1"/>
          <p:cNvSpPr>
            <a:spLocks noGrp="1"/>
          </p:cNvSpPr>
          <p:nvPr>
            <p:ph type="title"/>
          </p:nvPr>
        </p:nvSpPr>
        <p:spPr>
          <a:xfrm>
            <a:off x="2341913" y="391028"/>
            <a:ext cx="8911687" cy="1280890"/>
          </a:xfrm>
          <a:solidFill>
            <a:schemeClr val="accent1">
              <a:lumMod val="20000"/>
              <a:lumOff val="80000"/>
            </a:schemeClr>
          </a:solidFill>
          <a:ln>
            <a:solidFill>
              <a:schemeClr val="tx1"/>
            </a:solidFill>
          </a:ln>
        </p:spPr>
        <p:txBody>
          <a:bodyPr>
            <a:normAutofit/>
          </a:bodyPr>
          <a:lstStyle/>
          <a:p>
            <a:pPr algn="ctr"/>
            <a:r>
              <a:rPr lang="fr-FR" sz="3600" b="1" u="sng" dirty="0" smtClean="0">
                <a:solidFill>
                  <a:srgbClr val="C00000"/>
                </a:solidFill>
              </a:rPr>
              <a:t>Particularité des patients SA dans la wilaya de Tlemcen</a:t>
            </a:r>
            <a:endParaRPr lang="fr-FR" sz="3600" b="1" u="sng" dirty="0">
              <a:solidFill>
                <a:srgbClr val="C00000"/>
              </a:solidFill>
            </a:endParaRPr>
          </a:p>
        </p:txBody>
      </p:sp>
    </p:spTree>
    <p:extLst>
      <p:ext uri="{BB962C8B-B14F-4D97-AF65-F5344CB8AC3E}">
        <p14:creationId xmlns:p14="http://schemas.microsoft.com/office/powerpoint/2010/main" val="19767623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36376" y="363133"/>
            <a:ext cx="9564523" cy="1280890"/>
          </a:xfrm>
        </p:spPr>
        <p:txBody>
          <a:bodyPr>
            <a:normAutofit/>
          </a:bodyPr>
          <a:lstStyle/>
          <a:p>
            <a:r>
              <a:rPr lang="fr-FR" sz="3200" b="1" u="sng" dirty="0"/>
              <a:t>Répartition géographique des patients SA dans la wilaya de Tlemcen</a:t>
            </a:r>
            <a:endParaRPr lang="fr-FR" sz="3200" dirty="0"/>
          </a:p>
        </p:txBody>
      </p:sp>
      <p:sp>
        <p:nvSpPr>
          <p:cNvPr id="3" name="Espace réservé du contenu 2"/>
          <p:cNvSpPr>
            <a:spLocks noGrp="1"/>
          </p:cNvSpPr>
          <p:nvPr>
            <p:ph idx="1"/>
          </p:nvPr>
        </p:nvSpPr>
        <p:spPr>
          <a:xfrm>
            <a:off x="1936376" y="1677890"/>
            <a:ext cx="9564523" cy="3777622"/>
          </a:xfrm>
        </p:spPr>
        <p:txBody>
          <a:bodyPr/>
          <a:lstStyle/>
          <a:p>
            <a:pPr marL="0" indent="0">
              <a:buNone/>
            </a:pPr>
            <a:r>
              <a:rPr lang="fr-FR" sz="2200" b="1" dirty="0"/>
              <a:t>Lieu de résidence:</a:t>
            </a:r>
          </a:p>
          <a:p>
            <a:r>
              <a:rPr lang="fr-FR" sz="2200" b="1" dirty="0"/>
              <a:t>188(80%) </a:t>
            </a:r>
            <a:r>
              <a:rPr lang="fr-FR" sz="2200" dirty="0"/>
              <a:t>patients résident à </a:t>
            </a:r>
            <a:r>
              <a:rPr lang="fr-FR" sz="2200" b="1" dirty="0"/>
              <a:t>Tlemcen, </a:t>
            </a:r>
            <a:r>
              <a:rPr lang="fr-FR" sz="2200" b="1" dirty="0" err="1"/>
              <a:t>Maghnia</a:t>
            </a:r>
            <a:r>
              <a:rPr lang="fr-FR" sz="2200" b="1" dirty="0"/>
              <a:t>, </a:t>
            </a:r>
            <a:r>
              <a:rPr lang="fr-FR" sz="2200" b="1" dirty="0" err="1"/>
              <a:t>Sebdou</a:t>
            </a:r>
            <a:r>
              <a:rPr lang="fr-FR" sz="2200" b="1" dirty="0"/>
              <a:t>, </a:t>
            </a:r>
            <a:r>
              <a:rPr lang="fr-FR" sz="2200" b="1" dirty="0" err="1"/>
              <a:t>Remchi</a:t>
            </a:r>
            <a:endParaRPr lang="fr-FR" sz="2200" b="1" dirty="0"/>
          </a:p>
          <a:p>
            <a:pPr marL="0" indent="0">
              <a:buNone/>
            </a:pPr>
            <a:endParaRPr lang="fr-FR" dirty="0"/>
          </a:p>
        </p:txBody>
      </p:sp>
      <p:graphicFrame>
        <p:nvGraphicFramePr>
          <p:cNvPr id="4" name="Graphique 3"/>
          <p:cNvGraphicFramePr/>
          <p:nvPr>
            <p:extLst>
              <p:ext uri="{D42A27DB-BD31-4B8C-83A1-F6EECF244321}">
                <p14:modId xmlns:p14="http://schemas.microsoft.com/office/powerpoint/2010/main" val="2990961407"/>
              </p:ext>
            </p:extLst>
          </p:nvPr>
        </p:nvGraphicFramePr>
        <p:xfrm>
          <a:off x="3112062" y="2861041"/>
          <a:ext cx="6557554" cy="353975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1196788" y="6418727"/>
            <a:ext cx="9899469" cy="261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tx1"/>
                </a:solidFill>
              </a:rPr>
              <a:t>Autres: (</a:t>
            </a:r>
            <a:r>
              <a:rPr lang="fr-FR" sz="1200" dirty="0" err="1" smtClean="0">
                <a:solidFill>
                  <a:schemeClr val="tx1"/>
                </a:solidFill>
              </a:rPr>
              <a:t>Bensekrane</a:t>
            </a:r>
            <a:r>
              <a:rPr lang="fr-FR" sz="1200" dirty="0">
                <a:solidFill>
                  <a:schemeClr val="tx1"/>
                </a:solidFill>
              </a:rPr>
              <a:t> :2, </a:t>
            </a:r>
            <a:r>
              <a:rPr lang="fr-FR" sz="1200" dirty="0" err="1">
                <a:solidFill>
                  <a:schemeClr val="tx1"/>
                </a:solidFill>
              </a:rPr>
              <a:t>Fellaoucene</a:t>
            </a:r>
            <a:r>
              <a:rPr lang="fr-FR" sz="1200" dirty="0">
                <a:solidFill>
                  <a:schemeClr val="tx1"/>
                </a:solidFill>
              </a:rPr>
              <a:t> :2, </a:t>
            </a:r>
            <a:r>
              <a:rPr lang="fr-FR" sz="1200" dirty="0" err="1">
                <a:solidFill>
                  <a:schemeClr val="tx1"/>
                </a:solidFill>
              </a:rPr>
              <a:t>Nedroma</a:t>
            </a:r>
            <a:r>
              <a:rPr lang="fr-FR" sz="1200" dirty="0">
                <a:solidFill>
                  <a:schemeClr val="tx1"/>
                </a:solidFill>
              </a:rPr>
              <a:t> :2, </a:t>
            </a:r>
            <a:r>
              <a:rPr lang="fr-FR" sz="1200" dirty="0" err="1">
                <a:solidFill>
                  <a:schemeClr val="tx1"/>
                </a:solidFill>
              </a:rPr>
              <a:t>Beniboussaid</a:t>
            </a:r>
            <a:r>
              <a:rPr lang="fr-FR" sz="1200" dirty="0">
                <a:solidFill>
                  <a:schemeClr val="tx1"/>
                </a:solidFill>
              </a:rPr>
              <a:t> :2, Sidi </a:t>
            </a:r>
            <a:r>
              <a:rPr lang="fr-FR" sz="1200" dirty="0" err="1">
                <a:solidFill>
                  <a:schemeClr val="tx1"/>
                </a:solidFill>
              </a:rPr>
              <a:t>djilali</a:t>
            </a:r>
            <a:r>
              <a:rPr lang="fr-FR" sz="1200" dirty="0">
                <a:solidFill>
                  <a:schemeClr val="tx1"/>
                </a:solidFill>
              </a:rPr>
              <a:t> :1, </a:t>
            </a:r>
            <a:r>
              <a:rPr lang="fr-FR" sz="1200" dirty="0" err="1">
                <a:solidFill>
                  <a:schemeClr val="tx1"/>
                </a:solidFill>
              </a:rPr>
              <a:t>Marsa</a:t>
            </a:r>
            <a:r>
              <a:rPr lang="fr-FR" sz="1200" dirty="0">
                <a:solidFill>
                  <a:schemeClr val="tx1"/>
                </a:solidFill>
              </a:rPr>
              <a:t> ben </a:t>
            </a:r>
            <a:r>
              <a:rPr lang="fr-FR" sz="1200" dirty="0" err="1">
                <a:solidFill>
                  <a:schemeClr val="tx1"/>
                </a:solidFill>
              </a:rPr>
              <a:t>mhidi</a:t>
            </a:r>
            <a:r>
              <a:rPr lang="fr-FR" sz="1200" dirty="0">
                <a:solidFill>
                  <a:schemeClr val="tx1"/>
                </a:solidFill>
              </a:rPr>
              <a:t> :1, Ain </a:t>
            </a:r>
            <a:r>
              <a:rPr lang="fr-FR" sz="1200" dirty="0" err="1">
                <a:solidFill>
                  <a:schemeClr val="tx1"/>
                </a:solidFill>
              </a:rPr>
              <a:t>tallout</a:t>
            </a:r>
            <a:r>
              <a:rPr lang="fr-FR" sz="1200" dirty="0">
                <a:solidFill>
                  <a:schemeClr val="tx1"/>
                </a:solidFill>
              </a:rPr>
              <a:t> :1</a:t>
            </a:r>
            <a:r>
              <a:rPr lang="fr-FR" sz="1200" b="1" dirty="0">
                <a:solidFill>
                  <a:schemeClr val="tx1"/>
                </a:solidFill>
              </a:rPr>
              <a:t>)</a:t>
            </a:r>
          </a:p>
        </p:txBody>
      </p:sp>
    </p:spTree>
    <p:extLst>
      <p:ext uri="{BB962C8B-B14F-4D97-AF65-F5344CB8AC3E}">
        <p14:creationId xmlns:p14="http://schemas.microsoft.com/office/powerpoint/2010/main" val="10845377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67436" y="133044"/>
            <a:ext cx="10524564" cy="1280890"/>
          </a:xfrm>
        </p:spPr>
        <p:txBody>
          <a:bodyPr>
            <a:normAutofit/>
          </a:bodyPr>
          <a:lstStyle/>
          <a:p>
            <a:r>
              <a:rPr lang="fr-FR" sz="2800" b="1" u="sng" dirty="0"/>
              <a:t>Particularité des patients SA dans la wilaya de Tlemcen</a:t>
            </a:r>
            <a:endParaRPr lang="fr-FR" sz="2800" dirty="0"/>
          </a:p>
        </p:txBody>
      </p:sp>
      <p:sp>
        <p:nvSpPr>
          <p:cNvPr id="3" name="Espace réservé du contenu 2"/>
          <p:cNvSpPr>
            <a:spLocks noGrp="1"/>
          </p:cNvSpPr>
          <p:nvPr>
            <p:ph idx="1"/>
          </p:nvPr>
        </p:nvSpPr>
        <p:spPr>
          <a:xfrm>
            <a:off x="440267" y="1272988"/>
            <a:ext cx="11605887" cy="5585012"/>
          </a:xfrm>
        </p:spPr>
        <p:txBody>
          <a:bodyPr>
            <a:normAutofit/>
          </a:bodyPr>
          <a:lstStyle/>
          <a:p>
            <a:r>
              <a:rPr lang="fr-FR" sz="2000" b="1" u="sng" dirty="0"/>
              <a:t>L’âge moyen </a:t>
            </a:r>
            <a:r>
              <a:rPr lang="fr-FR" sz="2000" dirty="0"/>
              <a:t>des patients est de </a:t>
            </a:r>
            <a:r>
              <a:rPr lang="fr-FR" sz="2000" b="1" dirty="0">
                <a:solidFill>
                  <a:srgbClr val="FF0000"/>
                </a:solidFill>
              </a:rPr>
              <a:t>39,83±11,72 </a:t>
            </a:r>
            <a:r>
              <a:rPr lang="fr-FR" sz="2000" b="1" dirty="0" smtClean="0">
                <a:solidFill>
                  <a:srgbClr val="FF0000"/>
                </a:solidFill>
              </a:rPr>
              <a:t>ans</a:t>
            </a:r>
          </a:p>
          <a:p>
            <a:endParaRPr lang="fr-FR" sz="2000" b="1" dirty="0">
              <a:solidFill>
                <a:srgbClr val="FF0000"/>
              </a:solidFill>
            </a:endParaRPr>
          </a:p>
          <a:p>
            <a:pPr marL="0" indent="0">
              <a:buNone/>
            </a:pPr>
            <a:endParaRPr lang="fr-FR" sz="2000" b="1" dirty="0" smtClean="0">
              <a:solidFill>
                <a:srgbClr val="FF0000"/>
              </a:solidFill>
            </a:endParaRPr>
          </a:p>
          <a:p>
            <a:r>
              <a:rPr lang="fr-FR" sz="2000" b="1" dirty="0" smtClean="0">
                <a:solidFill>
                  <a:srgbClr val="FF0000"/>
                </a:solidFill>
              </a:rPr>
              <a:t> </a:t>
            </a:r>
            <a:r>
              <a:rPr lang="fr-FR" sz="2000" b="1" u="sng" dirty="0"/>
              <a:t>Sexe:</a:t>
            </a:r>
            <a:r>
              <a:rPr lang="fr-FR" sz="2000" b="1" dirty="0"/>
              <a:t>  </a:t>
            </a:r>
            <a:r>
              <a:rPr lang="fr-FR" sz="2000" dirty="0"/>
              <a:t>Prédominance masculine </a:t>
            </a:r>
            <a:endParaRPr lang="fr-FR" sz="2000" dirty="0" smtClean="0"/>
          </a:p>
          <a:p>
            <a:pPr marL="0" indent="0">
              <a:buNone/>
            </a:pPr>
            <a:r>
              <a:rPr lang="fr-FR" sz="2000" dirty="0" smtClean="0"/>
              <a:t>153(65,1</a:t>
            </a:r>
            <a:r>
              <a:rPr lang="fr-FR" sz="2000" dirty="0"/>
              <a:t>%) hommes et 82(34,9%) femmes, </a:t>
            </a:r>
            <a:r>
              <a:rPr lang="fr-FR" sz="2000" b="1" dirty="0">
                <a:solidFill>
                  <a:srgbClr val="FF0000"/>
                </a:solidFill>
              </a:rPr>
              <a:t>Sexe ratio de 1,86</a:t>
            </a:r>
            <a:r>
              <a:rPr lang="fr-FR" sz="2000" dirty="0" smtClean="0">
                <a:solidFill>
                  <a:srgbClr val="FF0000"/>
                </a:solidFill>
              </a:rPr>
              <a:t>.</a:t>
            </a:r>
          </a:p>
          <a:p>
            <a:endParaRPr lang="fr-FR" sz="2000" b="1" u="sng" dirty="0" smtClean="0"/>
          </a:p>
          <a:p>
            <a:endParaRPr lang="fr-FR" sz="2000" b="1" u="sng" dirty="0"/>
          </a:p>
          <a:p>
            <a:pPr marL="0" indent="0">
              <a:buNone/>
            </a:pPr>
            <a:endParaRPr lang="fr-FR" sz="2000" b="1" u="sng" dirty="0"/>
          </a:p>
          <a:p>
            <a:r>
              <a:rPr lang="fr-FR" sz="2000" b="1" u="sng" dirty="0" smtClean="0"/>
              <a:t>Antécédents </a:t>
            </a:r>
            <a:r>
              <a:rPr lang="fr-FR" sz="2000" b="1" u="sng" dirty="0"/>
              <a:t>familiaux de </a:t>
            </a:r>
            <a:r>
              <a:rPr lang="fr-FR" sz="2000" b="1" u="sng" dirty="0" err="1"/>
              <a:t>Spondyloarthrites</a:t>
            </a:r>
            <a:r>
              <a:rPr lang="fr-FR" sz="2000" b="1" u="sng" dirty="0"/>
              <a:t>: </a:t>
            </a:r>
            <a:r>
              <a:rPr lang="fr-FR" sz="2000" dirty="0" smtClean="0"/>
              <a:t>50 </a:t>
            </a:r>
            <a:r>
              <a:rPr lang="fr-FR" sz="2000" dirty="0"/>
              <a:t>patients soit </a:t>
            </a:r>
            <a:r>
              <a:rPr lang="fr-FR" sz="2000" b="1" dirty="0">
                <a:solidFill>
                  <a:srgbClr val="FF0000"/>
                </a:solidFill>
              </a:rPr>
              <a:t>21,3%</a:t>
            </a:r>
            <a:endParaRPr lang="fr-FR" sz="2000" b="1" u="sng" dirty="0"/>
          </a:p>
          <a:p>
            <a:r>
              <a:rPr lang="fr-FR" sz="2000" b="1" u="sng" dirty="0"/>
              <a:t>Age moyen de début de la maladie:</a:t>
            </a:r>
            <a:r>
              <a:rPr lang="fr-FR" sz="2000" b="1" dirty="0"/>
              <a:t>   </a:t>
            </a:r>
            <a:r>
              <a:rPr lang="fr-FR" sz="2000" b="1" dirty="0">
                <a:solidFill>
                  <a:srgbClr val="FF0000"/>
                </a:solidFill>
              </a:rPr>
              <a:t>30,39± 11,046 </a:t>
            </a:r>
            <a:r>
              <a:rPr lang="fr-FR" sz="2000" b="1" dirty="0" smtClean="0">
                <a:solidFill>
                  <a:srgbClr val="FF0000"/>
                </a:solidFill>
              </a:rPr>
              <a:t>ans</a:t>
            </a:r>
            <a:endParaRPr lang="fr-FR" sz="2000" dirty="0">
              <a:solidFill>
                <a:srgbClr val="FF0000"/>
              </a:solidFill>
            </a:endParaRPr>
          </a:p>
          <a:p>
            <a:r>
              <a:rPr lang="fr-FR" sz="2000" b="1" u="sng" dirty="0"/>
              <a:t>Délai moyen diagnostic :</a:t>
            </a:r>
            <a:r>
              <a:rPr lang="fr-FR" sz="2000" b="1" dirty="0"/>
              <a:t>   </a:t>
            </a:r>
            <a:r>
              <a:rPr lang="fr-FR" sz="2000" b="1" dirty="0">
                <a:solidFill>
                  <a:srgbClr val="FF0000"/>
                </a:solidFill>
              </a:rPr>
              <a:t>5,68 ±5,54 ans </a:t>
            </a:r>
          </a:p>
          <a:p>
            <a:r>
              <a:rPr lang="fr-FR" sz="2000" b="1" u="sng" dirty="0"/>
              <a:t>Durée moyenne d’évolution de la maladie</a:t>
            </a:r>
            <a:r>
              <a:rPr lang="fr-FR" sz="2000" dirty="0"/>
              <a:t> :  </a:t>
            </a:r>
            <a:r>
              <a:rPr lang="fr-FR" sz="2000" b="1" dirty="0">
                <a:solidFill>
                  <a:srgbClr val="FF0000"/>
                </a:solidFill>
              </a:rPr>
              <a:t>9,47±7,19 ans</a:t>
            </a:r>
            <a:endParaRPr lang="fr-FR" sz="2000" dirty="0"/>
          </a:p>
          <a:p>
            <a:endParaRPr lang="fr-FR" b="1" dirty="0">
              <a:solidFill>
                <a:srgbClr val="FF0000"/>
              </a:solidFill>
            </a:endParaRPr>
          </a:p>
          <a:p>
            <a:endParaRPr lang="fr-FR" dirty="0"/>
          </a:p>
        </p:txBody>
      </p:sp>
      <p:graphicFrame>
        <p:nvGraphicFramePr>
          <p:cNvPr id="4" name="Graphique 3"/>
          <p:cNvGraphicFramePr/>
          <p:nvPr>
            <p:extLst>
              <p:ext uri="{D42A27DB-BD31-4B8C-83A1-F6EECF244321}">
                <p14:modId xmlns:p14="http://schemas.microsoft.com/office/powerpoint/2010/main" val="4041305533"/>
              </p:ext>
            </p:extLst>
          </p:nvPr>
        </p:nvGraphicFramePr>
        <p:xfrm>
          <a:off x="6929719" y="773489"/>
          <a:ext cx="5262282" cy="20463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phique 4"/>
          <p:cNvGraphicFramePr/>
          <p:nvPr>
            <p:extLst>
              <p:ext uri="{D42A27DB-BD31-4B8C-83A1-F6EECF244321}">
                <p14:modId xmlns:p14="http://schemas.microsoft.com/office/powerpoint/2010/main" val="1787647055"/>
              </p:ext>
            </p:extLst>
          </p:nvPr>
        </p:nvGraphicFramePr>
        <p:xfrm>
          <a:off x="8066243" y="2819822"/>
          <a:ext cx="3714954" cy="18678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784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9532" y="161313"/>
            <a:ext cx="9735080" cy="1025998"/>
          </a:xfrm>
        </p:spPr>
        <p:txBody>
          <a:bodyPr>
            <a:normAutofit/>
          </a:bodyPr>
          <a:lstStyle/>
          <a:p>
            <a:r>
              <a:rPr lang="fr-FR" sz="2800" b="1" u="sng" dirty="0"/>
              <a:t>Particularité des patients SA dans la wilaya de Tlemcen</a:t>
            </a:r>
            <a:endParaRPr lang="fr-FR" sz="2800" dirty="0"/>
          </a:p>
        </p:txBody>
      </p:sp>
      <p:sp>
        <p:nvSpPr>
          <p:cNvPr id="3" name="Espace réservé du contenu 2"/>
          <p:cNvSpPr>
            <a:spLocks noGrp="1"/>
          </p:cNvSpPr>
          <p:nvPr>
            <p:ph idx="1"/>
          </p:nvPr>
        </p:nvSpPr>
        <p:spPr>
          <a:xfrm>
            <a:off x="1185333" y="1004047"/>
            <a:ext cx="10319279" cy="5853953"/>
          </a:xfrm>
        </p:spPr>
        <p:txBody>
          <a:bodyPr/>
          <a:lstStyle/>
          <a:p>
            <a:r>
              <a:rPr lang="fr-FR" b="1" u="sng" dirty="0"/>
              <a:t>Signes cliniques révélateurs de la maladie </a:t>
            </a:r>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b="1" u="sng" dirty="0" smtClean="0"/>
          </a:p>
          <a:p>
            <a:r>
              <a:rPr lang="fr-FR" b="1" u="sng" dirty="0" smtClean="0"/>
              <a:t>Signes </a:t>
            </a:r>
            <a:r>
              <a:rPr lang="fr-FR" b="1" u="sng" dirty="0"/>
              <a:t>cliniques à l’inclusion</a:t>
            </a:r>
          </a:p>
          <a:p>
            <a:pPr marL="0" indent="0">
              <a:buNone/>
            </a:pPr>
            <a:endParaRPr lang="fr-FR" dirty="0"/>
          </a:p>
        </p:txBody>
      </p:sp>
      <p:graphicFrame>
        <p:nvGraphicFramePr>
          <p:cNvPr id="4" name="Graphique 3"/>
          <p:cNvGraphicFramePr/>
          <p:nvPr>
            <p:extLst>
              <p:ext uri="{D42A27DB-BD31-4B8C-83A1-F6EECF244321}">
                <p14:modId xmlns:p14="http://schemas.microsoft.com/office/powerpoint/2010/main" val="1463660665"/>
              </p:ext>
            </p:extLst>
          </p:nvPr>
        </p:nvGraphicFramePr>
        <p:xfrm>
          <a:off x="1769532" y="1347190"/>
          <a:ext cx="9150879" cy="26754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aphique 16"/>
          <p:cNvGraphicFramePr/>
          <p:nvPr>
            <p:extLst>
              <p:ext uri="{D42A27DB-BD31-4B8C-83A1-F6EECF244321}">
                <p14:modId xmlns:p14="http://schemas.microsoft.com/office/powerpoint/2010/main" val="1004195226"/>
              </p:ext>
            </p:extLst>
          </p:nvPr>
        </p:nvGraphicFramePr>
        <p:xfrm>
          <a:off x="5227534" y="4589825"/>
          <a:ext cx="5692877" cy="22681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1631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Introduction</a:t>
            </a:r>
            <a:endParaRPr lang="fr-FR" b="1" dirty="0"/>
          </a:p>
        </p:txBody>
      </p:sp>
      <p:sp>
        <p:nvSpPr>
          <p:cNvPr id="3" name="Espace réservé du contenu 2"/>
          <p:cNvSpPr>
            <a:spLocks noGrp="1"/>
          </p:cNvSpPr>
          <p:nvPr>
            <p:ph idx="1"/>
          </p:nvPr>
        </p:nvSpPr>
        <p:spPr>
          <a:xfrm>
            <a:off x="2589212" y="1347513"/>
            <a:ext cx="8915400" cy="4268689"/>
          </a:xfrm>
        </p:spPr>
        <p:txBody>
          <a:bodyPr>
            <a:normAutofit/>
          </a:bodyPr>
          <a:lstStyle/>
          <a:p>
            <a:pPr marL="0" indent="0">
              <a:buNone/>
            </a:pPr>
            <a:endParaRPr lang="fr-FR" sz="2400" b="1" dirty="0" smtClean="0"/>
          </a:p>
          <a:p>
            <a:pPr marL="0" indent="0">
              <a:buNone/>
            </a:pPr>
            <a:r>
              <a:rPr lang="fr-FR" sz="2400" b="1" dirty="0" smtClean="0"/>
              <a:t>La Spondylarthrite Ankylosante: </a:t>
            </a:r>
            <a:endParaRPr lang="fr-FR" sz="2000" b="1" dirty="0" smtClean="0"/>
          </a:p>
          <a:p>
            <a:r>
              <a:rPr lang="fr-FR" sz="2200" dirty="0" smtClean="0"/>
              <a:t>Chef de file des </a:t>
            </a:r>
            <a:r>
              <a:rPr lang="fr-FR" sz="2200" dirty="0" err="1"/>
              <a:t>S</a:t>
            </a:r>
            <a:r>
              <a:rPr lang="fr-FR" sz="2200" dirty="0" err="1" smtClean="0"/>
              <a:t>pondyloarthrites</a:t>
            </a:r>
            <a:endParaRPr lang="fr-FR" sz="2200" dirty="0" smtClean="0"/>
          </a:p>
          <a:p>
            <a:r>
              <a:rPr lang="fr-FR" sz="2200" dirty="0" smtClean="0"/>
              <a:t>Adulte jeune (80% avant l'Age de 30ans)</a:t>
            </a:r>
          </a:p>
          <a:p>
            <a:r>
              <a:rPr lang="fr-FR" sz="2200" dirty="0" smtClean="0"/>
              <a:t>la forme la plus sévère du groupe</a:t>
            </a:r>
          </a:p>
          <a:p>
            <a:r>
              <a:rPr lang="fr-FR" sz="2200" dirty="0" smtClean="0"/>
              <a:t>Potentiel de progression structurale axiale plus important</a:t>
            </a:r>
          </a:p>
          <a:p>
            <a:r>
              <a:rPr lang="fr-FR" sz="2200" dirty="0" smtClean="0"/>
              <a:t>Evolution vers l’ankylose</a:t>
            </a:r>
          </a:p>
          <a:p>
            <a:r>
              <a:rPr lang="fr-FR" sz="2200" dirty="0" smtClean="0"/>
              <a:t>Morbidité physique et psychique</a:t>
            </a:r>
          </a:p>
          <a:p>
            <a:r>
              <a:rPr lang="fr-FR" sz="2200" dirty="0" smtClean="0"/>
              <a:t>Impact socioéconomique</a:t>
            </a:r>
          </a:p>
          <a:p>
            <a:endParaRPr lang="fr-FR" sz="2200" dirty="0" smtClean="0"/>
          </a:p>
          <a:p>
            <a:pPr marL="0" indent="0">
              <a:buNone/>
            </a:pPr>
            <a:endParaRPr lang="fr-FR" sz="2200" dirty="0" smtClean="0"/>
          </a:p>
          <a:p>
            <a:pPr marL="0" indent="0">
              <a:buNone/>
            </a:pPr>
            <a:endParaRPr lang="fr-FR" sz="2200" dirty="0" smtClean="0"/>
          </a:p>
          <a:p>
            <a:pPr marL="0" indent="0">
              <a:buNone/>
            </a:pPr>
            <a:endParaRPr lang="fr-FR" sz="2000" dirty="0" smtClean="0"/>
          </a:p>
          <a:p>
            <a:endParaRPr lang="fr-FR" dirty="0" smtClean="0"/>
          </a:p>
          <a:p>
            <a:endParaRPr lang="fr-FR" dirty="0"/>
          </a:p>
        </p:txBody>
      </p:sp>
      <p:sp>
        <p:nvSpPr>
          <p:cNvPr id="4" name="Rectangle 3"/>
          <p:cNvSpPr/>
          <p:nvPr/>
        </p:nvSpPr>
        <p:spPr>
          <a:xfrm>
            <a:off x="1710265" y="6417733"/>
            <a:ext cx="9912879" cy="423333"/>
          </a:xfrm>
          <a:prstGeom prst="rect">
            <a:avLst/>
          </a:prstGeom>
          <a:noFill/>
        </p:spPr>
        <p:style>
          <a:lnRef idx="3">
            <a:schemeClr val="lt1"/>
          </a:lnRef>
          <a:fillRef idx="1">
            <a:schemeClr val="dk1"/>
          </a:fillRef>
          <a:effectRef idx="1">
            <a:schemeClr val="dk1"/>
          </a:effectRef>
          <a:fontRef idx="minor">
            <a:schemeClr val="lt1"/>
          </a:fontRef>
        </p:style>
        <p:txBody>
          <a:bodyPr rtlCol="0" anchor="ctr"/>
          <a:lstStyle/>
          <a:p>
            <a:r>
              <a:rPr lang="en-US" sz="1000" dirty="0">
                <a:solidFill>
                  <a:schemeClr val="tx1"/>
                </a:solidFill>
              </a:rPr>
              <a:t>Poddubnyy D, </a:t>
            </a:r>
            <a:r>
              <a:rPr lang="en-US" sz="1000" dirty="0" err="1">
                <a:solidFill>
                  <a:schemeClr val="tx1"/>
                </a:solidFill>
              </a:rPr>
              <a:t>Sieper</a:t>
            </a:r>
            <a:r>
              <a:rPr lang="en-US" sz="1000" dirty="0">
                <a:solidFill>
                  <a:schemeClr val="tx1"/>
                </a:solidFill>
              </a:rPr>
              <a:t> J. Similarities and differences between </a:t>
            </a:r>
            <a:r>
              <a:rPr lang="en-US" sz="1000" dirty="0" err="1">
                <a:solidFill>
                  <a:schemeClr val="tx1"/>
                </a:solidFill>
              </a:rPr>
              <a:t>nonradiographic</a:t>
            </a:r>
            <a:r>
              <a:rPr lang="en-US" sz="1000" dirty="0">
                <a:solidFill>
                  <a:schemeClr val="tx1"/>
                </a:solidFill>
              </a:rPr>
              <a:t> and radiographic axial </a:t>
            </a:r>
            <a:r>
              <a:rPr lang="en-US" sz="1000" dirty="0" err="1">
                <a:solidFill>
                  <a:schemeClr val="tx1"/>
                </a:solidFill>
              </a:rPr>
              <a:t>spondyloarthritis</a:t>
            </a:r>
            <a:r>
              <a:rPr lang="en-US" sz="1000" dirty="0">
                <a:solidFill>
                  <a:schemeClr val="tx1"/>
                </a:solidFill>
              </a:rPr>
              <a:t>: a clinical, epidemiological and therapeutic assessment. Current opinion in rheumatology. 2014;26(4):377-83</a:t>
            </a:r>
            <a:endParaRPr lang="fr-FR" sz="1000" dirty="0">
              <a:solidFill>
                <a:schemeClr val="tx1"/>
              </a:solidFill>
            </a:endParaRPr>
          </a:p>
        </p:txBody>
      </p:sp>
      <p:sp>
        <p:nvSpPr>
          <p:cNvPr id="5" name="Rectangle 4"/>
          <p:cNvSpPr/>
          <p:nvPr/>
        </p:nvSpPr>
        <p:spPr>
          <a:xfrm>
            <a:off x="2098480" y="5782519"/>
            <a:ext cx="8598568" cy="51334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chemeClr val="tx1"/>
                </a:solidFill>
              </a:rPr>
              <a:t>Problème de santé publique majeur</a:t>
            </a:r>
            <a:endParaRPr lang="fr-FR" sz="2800" b="1" dirty="0">
              <a:solidFill>
                <a:schemeClr val="tx1"/>
              </a:solidFill>
            </a:endParaRPr>
          </a:p>
        </p:txBody>
      </p:sp>
    </p:spTree>
    <p:extLst>
      <p:ext uri="{BB962C8B-B14F-4D97-AF65-F5344CB8AC3E}">
        <p14:creationId xmlns:p14="http://schemas.microsoft.com/office/powerpoint/2010/main" val="425091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0"/>
            <a:ext cx="8911687" cy="1280890"/>
          </a:xfrm>
        </p:spPr>
        <p:txBody>
          <a:bodyPr/>
          <a:lstStyle/>
          <a:p>
            <a:r>
              <a:rPr lang="fr-FR" b="1" u="sng" dirty="0"/>
              <a:t>Particularité des patients SA dans la wilaya de Tlemcen</a:t>
            </a:r>
            <a:endParaRPr lang="fr-FR" dirty="0"/>
          </a:p>
        </p:txBody>
      </p:sp>
      <p:sp>
        <p:nvSpPr>
          <p:cNvPr id="3" name="Espace réservé du contenu 2"/>
          <p:cNvSpPr>
            <a:spLocks noGrp="1"/>
          </p:cNvSpPr>
          <p:nvPr>
            <p:ph idx="1"/>
          </p:nvPr>
        </p:nvSpPr>
        <p:spPr>
          <a:xfrm>
            <a:off x="1744133" y="1366622"/>
            <a:ext cx="9760479" cy="3777622"/>
          </a:xfrm>
        </p:spPr>
        <p:txBody>
          <a:bodyPr/>
          <a:lstStyle/>
          <a:p>
            <a:r>
              <a:rPr lang="fr-FR" b="1" u="sng" dirty="0"/>
              <a:t>Déformations rachidiennes:</a:t>
            </a:r>
          </a:p>
          <a:p>
            <a:pPr marL="0" indent="0">
              <a:buNone/>
            </a:pPr>
            <a:r>
              <a:rPr lang="fr-FR" dirty="0"/>
              <a:t>59 patients soit </a:t>
            </a:r>
            <a:r>
              <a:rPr lang="fr-FR" b="1" dirty="0" smtClean="0">
                <a:solidFill>
                  <a:srgbClr val="FF0000"/>
                </a:solidFill>
              </a:rPr>
              <a:t>25,1%</a:t>
            </a:r>
          </a:p>
          <a:p>
            <a:pPr marL="0" indent="0">
              <a:buNone/>
            </a:pPr>
            <a:endParaRPr lang="fr-FR" b="1" dirty="0" smtClean="0"/>
          </a:p>
          <a:p>
            <a:pPr marL="0" indent="0">
              <a:buNone/>
            </a:pPr>
            <a:endParaRPr lang="fr-FR" b="1" dirty="0"/>
          </a:p>
          <a:p>
            <a:pPr marL="0" indent="0">
              <a:buNone/>
            </a:pPr>
            <a:endParaRPr lang="fr-FR" b="1" dirty="0" smtClean="0"/>
          </a:p>
          <a:p>
            <a:r>
              <a:rPr lang="fr-FR" b="1" u="sng" dirty="0" smtClean="0"/>
              <a:t>Manifestations </a:t>
            </a:r>
            <a:r>
              <a:rPr lang="fr-FR" b="1" u="sng" dirty="0"/>
              <a:t>extra articulaires:</a:t>
            </a:r>
          </a:p>
          <a:p>
            <a:pPr marL="0" indent="0">
              <a:buNone/>
            </a:pPr>
            <a:endParaRPr lang="fr-FR" b="1" dirty="0"/>
          </a:p>
          <a:p>
            <a:endParaRPr lang="fr-FR" dirty="0"/>
          </a:p>
        </p:txBody>
      </p:sp>
      <p:pic>
        <p:nvPicPr>
          <p:cNvPr id="4" name="Image 3" descr="C:\Users\DELL2\Desktop\SPA photo +++\20220529_114450 - Copi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6253" y="1280890"/>
            <a:ext cx="3637547" cy="3020177"/>
          </a:xfrm>
          <a:prstGeom prst="rect">
            <a:avLst/>
          </a:prstGeom>
          <a:noFill/>
          <a:ln>
            <a:noFill/>
          </a:ln>
        </p:spPr>
      </p:pic>
      <p:graphicFrame>
        <p:nvGraphicFramePr>
          <p:cNvPr id="6" name="Graphique 5"/>
          <p:cNvGraphicFramePr/>
          <p:nvPr>
            <p:extLst>
              <p:ext uri="{D42A27DB-BD31-4B8C-83A1-F6EECF244321}">
                <p14:modId xmlns:p14="http://schemas.microsoft.com/office/powerpoint/2010/main" val="2292807488"/>
              </p:ext>
            </p:extLst>
          </p:nvPr>
        </p:nvGraphicFramePr>
        <p:xfrm>
          <a:off x="1270000" y="4022410"/>
          <a:ext cx="6295441" cy="2243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767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85365" y="0"/>
            <a:ext cx="10506635" cy="1456267"/>
          </a:xfrm>
        </p:spPr>
        <p:txBody>
          <a:bodyPr>
            <a:normAutofit/>
          </a:bodyPr>
          <a:lstStyle/>
          <a:p>
            <a:r>
              <a:rPr lang="fr-FR" sz="3200" b="1" u="sng" dirty="0"/>
              <a:t>Particularité des patients SA dans la wilaya de Tlemcen</a:t>
            </a:r>
            <a:endParaRPr lang="fr-FR" sz="3200" dirty="0"/>
          </a:p>
        </p:txBody>
      </p:sp>
      <p:sp>
        <p:nvSpPr>
          <p:cNvPr id="3" name="Espace réservé du contenu 2"/>
          <p:cNvSpPr>
            <a:spLocks noGrp="1"/>
          </p:cNvSpPr>
          <p:nvPr>
            <p:ph idx="1"/>
          </p:nvPr>
        </p:nvSpPr>
        <p:spPr>
          <a:xfrm>
            <a:off x="1490133" y="1237129"/>
            <a:ext cx="10014479" cy="4674093"/>
          </a:xfrm>
        </p:spPr>
        <p:txBody>
          <a:bodyPr/>
          <a:lstStyle/>
          <a:p>
            <a:r>
              <a:rPr lang="fr-FR" sz="2000" b="1" u="sng" dirty="0"/>
              <a:t>Evaluation clinique de la </a:t>
            </a:r>
            <a:r>
              <a:rPr lang="fr-FR" sz="2000" b="1" u="sng" dirty="0" smtClean="0"/>
              <a:t>SA</a:t>
            </a:r>
          </a:p>
          <a:p>
            <a:pPr marL="0" indent="0">
              <a:buNone/>
            </a:pPr>
            <a:endParaRPr lang="fr-FR" b="1" u="sng" dirty="0" smtClean="0"/>
          </a:p>
          <a:p>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1900675565"/>
              </p:ext>
            </p:extLst>
          </p:nvPr>
        </p:nvGraphicFramePr>
        <p:xfrm>
          <a:off x="1749368" y="1647305"/>
          <a:ext cx="8128000" cy="4562846"/>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959168218"/>
                    </a:ext>
                  </a:extLst>
                </a:gridCol>
                <a:gridCol w="4064000">
                  <a:extLst>
                    <a:ext uri="{9D8B030D-6E8A-4147-A177-3AD203B41FA5}">
                      <a16:colId xmlns:a16="http://schemas.microsoft.com/office/drawing/2014/main" val="2370078167"/>
                    </a:ext>
                  </a:extLst>
                </a:gridCol>
              </a:tblGrid>
              <a:tr h="370840">
                <a:tc>
                  <a:txBody>
                    <a:bodyPr/>
                    <a:lstStyle/>
                    <a:p>
                      <a:pPr algn="ctr"/>
                      <a:r>
                        <a:rPr lang="fr-FR" dirty="0" smtClean="0"/>
                        <a:t>Paramètres d’évaluation cliniques</a:t>
                      </a:r>
                      <a:endParaRPr lang="fr-FR" dirty="0"/>
                    </a:p>
                  </a:txBody>
                  <a:tcPr/>
                </a:tc>
                <a:tc>
                  <a:txBody>
                    <a:bodyPr/>
                    <a:lstStyle/>
                    <a:p>
                      <a:pPr algn="ctr"/>
                      <a:r>
                        <a:rPr lang="fr-FR" dirty="0" smtClean="0"/>
                        <a:t>Moyenne ±  écart</a:t>
                      </a:r>
                      <a:r>
                        <a:rPr lang="fr-FR" baseline="0" dirty="0" smtClean="0"/>
                        <a:t> type</a:t>
                      </a:r>
                      <a:endParaRPr lang="fr-FR" dirty="0"/>
                    </a:p>
                  </a:txBody>
                  <a:tcPr/>
                </a:tc>
                <a:extLst>
                  <a:ext uri="{0D108BD9-81ED-4DB2-BD59-A6C34878D82A}">
                    <a16:rowId xmlns:a16="http://schemas.microsoft.com/office/drawing/2014/main" val="3369155097"/>
                  </a:ext>
                </a:extLst>
              </a:tr>
              <a:tr h="370840">
                <a:tc>
                  <a:txBody>
                    <a:bodyPr/>
                    <a:lstStyle/>
                    <a:p>
                      <a:r>
                        <a:rPr lang="fr-FR" b="1" u="sng" dirty="0" smtClean="0"/>
                        <a:t>Métrologique</a:t>
                      </a:r>
                    </a:p>
                    <a:p>
                      <a:r>
                        <a:rPr lang="fr-FR" dirty="0" smtClean="0"/>
                        <a:t>BASMI</a:t>
                      </a:r>
                    </a:p>
                    <a:p>
                      <a:r>
                        <a:rPr lang="fr-FR" dirty="0" smtClean="0"/>
                        <a:t>Hirtz</a:t>
                      </a:r>
                      <a:endParaRPr lang="fr-FR" dirty="0"/>
                    </a:p>
                  </a:txBody>
                  <a:tcPr/>
                </a:tc>
                <a:tc>
                  <a:txBody>
                    <a:bodyPr/>
                    <a:lstStyle/>
                    <a:p>
                      <a:endParaRPr lang="fr-FR" dirty="0" smtClean="0"/>
                    </a:p>
                    <a:p>
                      <a:pPr algn="ctr"/>
                      <a:r>
                        <a:rPr lang="fr-FR" sz="1800" kern="1200" dirty="0" smtClean="0">
                          <a:solidFill>
                            <a:schemeClr val="dk1"/>
                          </a:solidFill>
                          <a:effectLst/>
                          <a:latin typeface="+mn-lt"/>
                          <a:ea typeface="+mn-ea"/>
                          <a:cs typeface="+mn-cs"/>
                        </a:rPr>
                        <a:t>3,05±2,65</a:t>
                      </a:r>
                    </a:p>
                    <a:p>
                      <a:pPr algn="ctr"/>
                      <a:r>
                        <a:rPr lang="fr-FR" sz="1800" kern="1200" dirty="0" smtClean="0">
                          <a:solidFill>
                            <a:schemeClr val="dk1"/>
                          </a:solidFill>
                          <a:effectLst/>
                          <a:latin typeface="+mn-lt"/>
                          <a:ea typeface="+mn-ea"/>
                          <a:cs typeface="+mn-cs"/>
                        </a:rPr>
                        <a:t>2,45±1,53</a:t>
                      </a:r>
                      <a:endParaRPr lang="fr-FR" dirty="0"/>
                    </a:p>
                  </a:txBody>
                  <a:tcPr/>
                </a:tc>
                <a:extLst>
                  <a:ext uri="{0D108BD9-81ED-4DB2-BD59-A6C34878D82A}">
                    <a16:rowId xmlns:a16="http://schemas.microsoft.com/office/drawing/2014/main" val="1244418558"/>
                  </a:ext>
                </a:extLst>
              </a:tr>
              <a:tr h="707126">
                <a:tc>
                  <a:txBody>
                    <a:bodyPr/>
                    <a:lstStyle/>
                    <a:p>
                      <a:r>
                        <a:rPr lang="fr-FR" b="1" u="sng" dirty="0" smtClean="0"/>
                        <a:t>Activité</a:t>
                      </a:r>
                    </a:p>
                    <a:p>
                      <a:r>
                        <a:rPr lang="fr-FR" dirty="0" smtClean="0"/>
                        <a:t>BASDAI</a:t>
                      </a:r>
                    </a:p>
                  </a:txBody>
                  <a:tcPr/>
                </a:tc>
                <a:tc>
                  <a:txBody>
                    <a:bodyPr/>
                    <a:lstStyle/>
                    <a:p>
                      <a:endParaRPr lang="fr-FR" dirty="0" smtClean="0"/>
                    </a:p>
                    <a:p>
                      <a:pPr algn="ctr"/>
                      <a:r>
                        <a:rPr lang="fr-FR" sz="1800" kern="1200" dirty="0" smtClean="0">
                          <a:solidFill>
                            <a:schemeClr val="dk1"/>
                          </a:solidFill>
                          <a:effectLst/>
                          <a:latin typeface="+mn-lt"/>
                          <a:ea typeface="+mn-ea"/>
                          <a:cs typeface="+mn-cs"/>
                        </a:rPr>
                        <a:t>4,14±1,205</a:t>
                      </a:r>
                    </a:p>
                  </a:txBody>
                  <a:tcPr/>
                </a:tc>
                <a:extLst>
                  <a:ext uri="{0D108BD9-81ED-4DB2-BD59-A6C34878D82A}">
                    <a16:rowId xmlns:a16="http://schemas.microsoft.com/office/drawing/2014/main" val="292255831"/>
                  </a:ext>
                </a:extLst>
              </a:tr>
              <a:tr h="370840">
                <a:tc>
                  <a:txBody>
                    <a:bodyPr/>
                    <a:lstStyle/>
                    <a:p>
                      <a:r>
                        <a:rPr lang="fr-FR" b="1" u="sng" dirty="0" smtClean="0"/>
                        <a:t>Enthésitique </a:t>
                      </a:r>
                    </a:p>
                    <a:p>
                      <a:r>
                        <a:rPr lang="fr-FR" dirty="0" smtClean="0"/>
                        <a:t>MASES</a:t>
                      </a:r>
                    </a:p>
                    <a:p>
                      <a:r>
                        <a:rPr lang="fr-FR" dirty="0" smtClean="0"/>
                        <a:t>SPARCC</a:t>
                      </a:r>
                      <a:endParaRPr lang="fr-FR" dirty="0"/>
                    </a:p>
                  </a:txBody>
                  <a:tcPr/>
                </a:tc>
                <a:tc>
                  <a:txBody>
                    <a:bodyPr/>
                    <a:lstStyle/>
                    <a:p>
                      <a:endParaRPr lang="fr-FR" dirty="0" smtClean="0"/>
                    </a:p>
                    <a:p>
                      <a:pPr algn="ctr"/>
                      <a:r>
                        <a:rPr lang="fr-FR" sz="1800" kern="1200" dirty="0" smtClean="0">
                          <a:solidFill>
                            <a:schemeClr val="dk1"/>
                          </a:solidFill>
                          <a:effectLst/>
                          <a:latin typeface="+mn-lt"/>
                          <a:ea typeface="+mn-ea"/>
                          <a:cs typeface="+mn-cs"/>
                        </a:rPr>
                        <a:t>1,85±2,02</a:t>
                      </a:r>
                    </a:p>
                    <a:p>
                      <a:pPr algn="ctr"/>
                      <a:r>
                        <a:rPr lang="fr-FR" sz="1800" kern="1200" dirty="0" smtClean="0">
                          <a:solidFill>
                            <a:schemeClr val="dk1"/>
                          </a:solidFill>
                          <a:effectLst/>
                          <a:latin typeface="+mn-lt"/>
                          <a:ea typeface="+mn-ea"/>
                          <a:cs typeface="+mn-cs"/>
                        </a:rPr>
                        <a:t>1,81±2,26</a:t>
                      </a:r>
                      <a:endParaRPr lang="fr-FR" dirty="0"/>
                    </a:p>
                  </a:txBody>
                  <a:tcPr/>
                </a:tc>
                <a:extLst>
                  <a:ext uri="{0D108BD9-81ED-4DB2-BD59-A6C34878D82A}">
                    <a16:rowId xmlns:a16="http://schemas.microsoft.com/office/drawing/2014/main" val="2383264023"/>
                  </a:ext>
                </a:extLst>
              </a:tr>
              <a:tr h="370840">
                <a:tc>
                  <a:txBody>
                    <a:bodyPr/>
                    <a:lstStyle/>
                    <a:p>
                      <a:r>
                        <a:rPr lang="fr-FR" b="1" u="sng" dirty="0" smtClean="0"/>
                        <a:t>Articulaire Périphérique</a:t>
                      </a:r>
                    </a:p>
                    <a:p>
                      <a:r>
                        <a:rPr lang="fr-FR" dirty="0" smtClean="0"/>
                        <a:t>NAD</a:t>
                      </a:r>
                    </a:p>
                    <a:p>
                      <a:r>
                        <a:rPr lang="fr-FR" dirty="0" smtClean="0"/>
                        <a:t>NAG</a:t>
                      </a:r>
                    </a:p>
                  </a:txBody>
                  <a:tcPr/>
                </a:tc>
                <a:tc>
                  <a:txBody>
                    <a:bodyPr/>
                    <a:lstStyle/>
                    <a:p>
                      <a:pPr algn="ctr"/>
                      <a:endParaRPr lang="fr-FR" sz="1800" kern="1200" dirty="0" smtClean="0">
                        <a:solidFill>
                          <a:schemeClr val="dk1"/>
                        </a:solidFill>
                        <a:effectLst/>
                        <a:latin typeface="+mn-lt"/>
                        <a:ea typeface="+mn-ea"/>
                        <a:cs typeface="+mn-cs"/>
                      </a:endParaRPr>
                    </a:p>
                    <a:p>
                      <a:pPr algn="ctr"/>
                      <a:r>
                        <a:rPr lang="fr-FR" sz="1800" kern="1200" dirty="0" smtClean="0">
                          <a:solidFill>
                            <a:schemeClr val="dk1"/>
                          </a:solidFill>
                          <a:effectLst/>
                          <a:latin typeface="+mn-lt"/>
                          <a:ea typeface="+mn-ea"/>
                          <a:cs typeface="+mn-cs"/>
                        </a:rPr>
                        <a:t>1,50±3,37</a:t>
                      </a:r>
                    </a:p>
                    <a:p>
                      <a:pPr algn="ctr"/>
                      <a:r>
                        <a:rPr lang="fr-FR" sz="1800" kern="1200" dirty="0" smtClean="0">
                          <a:solidFill>
                            <a:schemeClr val="dk1"/>
                          </a:solidFill>
                          <a:effectLst/>
                          <a:latin typeface="+mn-lt"/>
                          <a:ea typeface="+mn-ea"/>
                          <a:cs typeface="+mn-cs"/>
                        </a:rPr>
                        <a:t>0,80±2,05</a:t>
                      </a:r>
                      <a:endParaRPr lang="fr-FR" dirty="0" smtClean="0"/>
                    </a:p>
                  </a:txBody>
                  <a:tcPr/>
                </a:tc>
                <a:extLst>
                  <a:ext uri="{0D108BD9-81ED-4DB2-BD59-A6C34878D82A}">
                    <a16:rowId xmlns:a16="http://schemas.microsoft.com/office/drawing/2014/main" val="3024149218"/>
                  </a:ext>
                </a:extLst>
              </a:tr>
              <a:tr h="370840">
                <a:tc>
                  <a:txBody>
                    <a:bodyPr/>
                    <a:lstStyle/>
                    <a:p>
                      <a:r>
                        <a:rPr lang="fr-FR" b="1" dirty="0" smtClean="0"/>
                        <a:t>Fonctionnelle</a:t>
                      </a:r>
                      <a:r>
                        <a:rPr lang="fr-FR" dirty="0" smtClean="0"/>
                        <a:t> (BASFI)</a:t>
                      </a:r>
                      <a:endParaRPr lang="fr-FR" dirty="0"/>
                    </a:p>
                  </a:txBody>
                  <a:tcPr/>
                </a:tc>
                <a:tc>
                  <a:txBody>
                    <a:bodyPr/>
                    <a:lstStyle/>
                    <a:p>
                      <a:pPr algn="ctr"/>
                      <a:r>
                        <a:rPr lang="fr-FR" sz="1800" kern="1200" dirty="0" smtClean="0">
                          <a:solidFill>
                            <a:schemeClr val="dk1"/>
                          </a:solidFill>
                          <a:effectLst/>
                          <a:latin typeface="+mn-lt"/>
                          <a:ea typeface="+mn-ea"/>
                          <a:cs typeface="+mn-cs"/>
                        </a:rPr>
                        <a:t>4,32±1,76</a:t>
                      </a:r>
                      <a:endParaRPr lang="fr-FR" dirty="0"/>
                    </a:p>
                  </a:txBody>
                  <a:tcPr/>
                </a:tc>
                <a:extLst>
                  <a:ext uri="{0D108BD9-81ED-4DB2-BD59-A6C34878D82A}">
                    <a16:rowId xmlns:a16="http://schemas.microsoft.com/office/drawing/2014/main" val="3613793555"/>
                  </a:ext>
                </a:extLst>
              </a:tr>
              <a:tr h="370840">
                <a:tc>
                  <a:txBody>
                    <a:bodyPr/>
                    <a:lstStyle/>
                    <a:p>
                      <a:r>
                        <a:rPr lang="fr-FR" b="1" dirty="0" smtClean="0"/>
                        <a:t>Qualité de vie </a:t>
                      </a:r>
                      <a:r>
                        <a:rPr lang="fr-FR" dirty="0" smtClean="0"/>
                        <a:t>(</a:t>
                      </a:r>
                      <a:r>
                        <a:rPr lang="fr-FR" dirty="0" err="1" smtClean="0"/>
                        <a:t>ASQoL</a:t>
                      </a:r>
                      <a:r>
                        <a:rPr lang="fr-FR" dirty="0" smtClean="0"/>
                        <a:t>)</a:t>
                      </a:r>
                      <a:endParaRPr lang="fr-FR" dirty="0"/>
                    </a:p>
                  </a:txBody>
                  <a:tcPr/>
                </a:tc>
                <a:tc>
                  <a:txBody>
                    <a:bodyPr/>
                    <a:lstStyle/>
                    <a:p>
                      <a:pPr algn="ctr"/>
                      <a:r>
                        <a:rPr lang="fr-FR" sz="1800" kern="1200" dirty="0" smtClean="0">
                          <a:solidFill>
                            <a:schemeClr val="dk1"/>
                          </a:solidFill>
                          <a:effectLst/>
                          <a:latin typeface="+mn-lt"/>
                          <a:ea typeface="+mn-ea"/>
                          <a:cs typeface="+mn-cs"/>
                        </a:rPr>
                        <a:t>12,10±4,14</a:t>
                      </a:r>
                      <a:endParaRPr lang="fr-FR" dirty="0"/>
                    </a:p>
                  </a:txBody>
                  <a:tcPr/>
                </a:tc>
                <a:extLst>
                  <a:ext uri="{0D108BD9-81ED-4DB2-BD59-A6C34878D82A}">
                    <a16:rowId xmlns:a16="http://schemas.microsoft.com/office/drawing/2014/main" val="2215204745"/>
                  </a:ext>
                </a:extLst>
              </a:tr>
            </a:tbl>
          </a:graphicData>
        </a:graphic>
      </p:graphicFrame>
    </p:spTree>
    <p:extLst>
      <p:ext uri="{BB962C8B-B14F-4D97-AF65-F5344CB8AC3E}">
        <p14:creationId xmlns:p14="http://schemas.microsoft.com/office/powerpoint/2010/main" val="350096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55859" y="222688"/>
            <a:ext cx="8911687" cy="1280890"/>
          </a:xfrm>
        </p:spPr>
        <p:txBody>
          <a:bodyPr/>
          <a:lstStyle/>
          <a:p>
            <a:r>
              <a:rPr lang="fr-FR" b="1" u="sng" dirty="0" smtClean="0"/>
              <a:t>Particularité des patients SA dans la wilaya de Tlemcen</a:t>
            </a:r>
            <a:endParaRPr lang="fr-FR" b="1" u="sng" dirty="0"/>
          </a:p>
        </p:txBody>
      </p:sp>
      <p:sp>
        <p:nvSpPr>
          <p:cNvPr id="3" name="Espace réservé du contenu 2"/>
          <p:cNvSpPr>
            <a:spLocks noGrp="1"/>
          </p:cNvSpPr>
          <p:nvPr>
            <p:ph idx="1"/>
          </p:nvPr>
        </p:nvSpPr>
        <p:spPr>
          <a:xfrm>
            <a:off x="1608667" y="1864659"/>
            <a:ext cx="9895945" cy="4046563"/>
          </a:xfrm>
        </p:spPr>
        <p:txBody>
          <a:bodyPr/>
          <a:lstStyle/>
          <a:p>
            <a:r>
              <a:rPr lang="fr-FR" b="1" u="sng" dirty="0"/>
              <a:t>Paramètres biologiques inflammatoires:</a:t>
            </a:r>
          </a:p>
          <a:p>
            <a:pPr marL="0" indent="0">
              <a:buNone/>
            </a:pPr>
            <a:r>
              <a:rPr lang="fr-FR" b="1" dirty="0"/>
              <a:t>Syndrome inflammatoire biologique </a:t>
            </a:r>
            <a:r>
              <a:rPr lang="fr-FR" dirty="0"/>
              <a:t>chez 123 patients soit </a:t>
            </a:r>
            <a:r>
              <a:rPr lang="fr-FR" b="1" dirty="0">
                <a:solidFill>
                  <a:srgbClr val="FF0000"/>
                </a:solidFill>
              </a:rPr>
              <a:t>52,3%</a:t>
            </a:r>
          </a:p>
          <a:p>
            <a:pPr marL="0" indent="0">
              <a:buNone/>
            </a:pPr>
            <a:r>
              <a:rPr lang="fr-FR" b="1" dirty="0"/>
              <a:t>VS: </a:t>
            </a:r>
            <a:r>
              <a:rPr lang="fr-FR" b="1" dirty="0">
                <a:solidFill>
                  <a:srgbClr val="FF0000"/>
                </a:solidFill>
              </a:rPr>
              <a:t>35,11±23,27 mm </a:t>
            </a:r>
            <a:r>
              <a:rPr lang="fr-FR" dirty="0"/>
              <a:t>la 1ére heure, </a:t>
            </a:r>
            <a:r>
              <a:rPr lang="fr-FR" b="1" dirty="0"/>
              <a:t>CRP</a:t>
            </a:r>
            <a:r>
              <a:rPr lang="fr-FR" dirty="0"/>
              <a:t>: </a:t>
            </a:r>
            <a:r>
              <a:rPr lang="fr-FR" b="1" dirty="0" smtClean="0">
                <a:solidFill>
                  <a:srgbClr val="FF0000"/>
                </a:solidFill>
              </a:rPr>
              <a:t>16,41±20,45mg/l</a:t>
            </a:r>
          </a:p>
          <a:p>
            <a:pPr marL="0" indent="0">
              <a:buNone/>
            </a:pPr>
            <a:endParaRPr lang="fr-FR" b="1" dirty="0" smtClean="0">
              <a:solidFill>
                <a:srgbClr val="FF0000"/>
              </a:solidFill>
            </a:endParaRPr>
          </a:p>
          <a:p>
            <a:r>
              <a:rPr lang="fr-FR" b="1" u="sng" dirty="0"/>
              <a:t>Antigène HLA B27</a:t>
            </a:r>
          </a:p>
          <a:p>
            <a:pPr marL="0" indent="0">
              <a:buNone/>
            </a:pPr>
            <a:endParaRPr lang="fr-FR" b="1" dirty="0">
              <a:solidFill>
                <a:srgbClr val="FF0000"/>
              </a:solidFill>
            </a:endParaRPr>
          </a:p>
          <a:p>
            <a:endParaRPr lang="fr-FR" dirty="0"/>
          </a:p>
        </p:txBody>
      </p:sp>
      <p:graphicFrame>
        <p:nvGraphicFramePr>
          <p:cNvPr id="4" name="Graphique 3"/>
          <p:cNvGraphicFramePr/>
          <p:nvPr>
            <p:extLst>
              <p:ext uri="{D42A27DB-BD31-4B8C-83A1-F6EECF244321}">
                <p14:modId xmlns:p14="http://schemas.microsoft.com/office/powerpoint/2010/main" val="4052311596"/>
              </p:ext>
            </p:extLst>
          </p:nvPr>
        </p:nvGraphicFramePr>
        <p:xfrm>
          <a:off x="3280985" y="4022411"/>
          <a:ext cx="4216632" cy="25188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717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sp>
        <p:nvSpPr>
          <p:cNvPr id="4" name="Titre 1"/>
          <p:cNvSpPr>
            <a:spLocks noGrp="1"/>
          </p:cNvSpPr>
          <p:nvPr>
            <p:ph type="title"/>
          </p:nvPr>
        </p:nvSpPr>
        <p:spPr>
          <a:solidFill>
            <a:schemeClr val="accent1">
              <a:lumMod val="20000"/>
              <a:lumOff val="80000"/>
            </a:schemeClr>
          </a:solidFill>
          <a:ln>
            <a:solidFill>
              <a:srgbClr val="000000"/>
            </a:solidFill>
          </a:ln>
        </p:spPr>
        <p:txBody>
          <a:bodyPr>
            <a:normAutofit fontScale="90000"/>
          </a:bodyPr>
          <a:lstStyle/>
          <a:p>
            <a:pPr algn="ctr"/>
            <a:r>
              <a:rPr lang="fr-FR" sz="4000" b="1" u="sng" dirty="0" smtClean="0">
                <a:solidFill>
                  <a:srgbClr val="C00000"/>
                </a:solidFill>
              </a:rPr>
              <a:t>Prévalence des </a:t>
            </a:r>
            <a:r>
              <a:rPr lang="fr-FR" sz="4000" b="1" u="sng" dirty="0" err="1" smtClean="0">
                <a:solidFill>
                  <a:srgbClr val="C00000"/>
                </a:solidFill>
              </a:rPr>
              <a:t>coxites</a:t>
            </a:r>
            <a:r>
              <a:rPr lang="fr-FR" sz="4000" b="1" u="sng" dirty="0" smtClean="0">
                <a:solidFill>
                  <a:srgbClr val="C00000"/>
                </a:solidFill>
              </a:rPr>
              <a:t> chez les SA dans la wilaya de Tlemcen</a:t>
            </a:r>
            <a:endParaRPr lang="fr-FR" sz="4000" b="1" u="sng" dirty="0">
              <a:solidFill>
                <a:srgbClr val="C00000"/>
              </a:solidFill>
            </a:endParaRPr>
          </a:p>
        </p:txBody>
      </p:sp>
    </p:spTree>
    <p:extLst>
      <p:ext uri="{BB962C8B-B14F-4D97-AF65-F5344CB8AC3E}">
        <p14:creationId xmlns:p14="http://schemas.microsoft.com/office/powerpoint/2010/main" val="36736113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Prévalence des </a:t>
            </a:r>
            <a:r>
              <a:rPr lang="fr-FR" b="1" dirty="0" err="1" smtClean="0"/>
              <a:t>coxites</a:t>
            </a:r>
            <a:r>
              <a:rPr lang="fr-FR" b="1" dirty="0" smtClean="0"/>
              <a:t> chez les SA dans la wilaya de Tlemcen</a:t>
            </a:r>
            <a:endParaRPr lang="fr-FR" b="1" dirty="0"/>
          </a:p>
        </p:txBody>
      </p:sp>
      <p:sp>
        <p:nvSpPr>
          <p:cNvPr id="3" name="Espace réservé du contenu 2"/>
          <p:cNvSpPr>
            <a:spLocks noGrp="1"/>
          </p:cNvSpPr>
          <p:nvPr>
            <p:ph idx="1"/>
          </p:nvPr>
        </p:nvSpPr>
        <p:spPr>
          <a:xfrm>
            <a:off x="2065867" y="2133599"/>
            <a:ext cx="9956800" cy="4284133"/>
          </a:xfrm>
        </p:spPr>
        <p:txBody>
          <a:bodyPr>
            <a:noAutofit/>
          </a:bodyPr>
          <a:lstStyle/>
          <a:p>
            <a:pPr>
              <a:lnSpc>
                <a:spcPct val="100000"/>
              </a:lnSpc>
            </a:pPr>
            <a:r>
              <a:rPr lang="fr-FR" sz="2400" dirty="0"/>
              <a:t>En Algérie, l’estimation réelle de la prévalence des </a:t>
            </a:r>
            <a:r>
              <a:rPr lang="fr-FR" sz="2400" dirty="0" err="1"/>
              <a:t>coxites</a:t>
            </a:r>
            <a:r>
              <a:rPr lang="fr-FR" sz="2400" dirty="0"/>
              <a:t> chez les SA est difficile vu l’absence de base de donnée fiable. </a:t>
            </a:r>
          </a:p>
          <a:p>
            <a:pPr>
              <a:lnSpc>
                <a:spcPct val="100000"/>
              </a:lnSpc>
            </a:pPr>
            <a:r>
              <a:rPr lang="fr-FR" sz="2400" dirty="0"/>
              <a:t>Enquête de dépistage auprès des médecins exerçant dans les différentes daïras de la wilaya</a:t>
            </a:r>
          </a:p>
          <a:p>
            <a:pPr>
              <a:lnSpc>
                <a:spcPct val="100000"/>
              </a:lnSpc>
            </a:pPr>
            <a:r>
              <a:rPr lang="fr-FR" sz="2400" dirty="0"/>
              <a:t>Effectif important de patients provenant des différentes communes.</a:t>
            </a:r>
          </a:p>
          <a:p>
            <a:pPr>
              <a:lnSpc>
                <a:spcPct val="100000"/>
              </a:lnSpc>
            </a:pPr>
            <a:r>
              <a:rPr lang="fr-FR" sz="2400" dirty="0" smtClean="0"/>
              <a:t>188(80%) </a:t>
            </a:r>
            <a:r>
              <a:rPr lang="fr-FR" sz="2400" dirty="0"/>
              <a:t>de la population d’étude provient des Agglomérats chef lieu de la wilaya (</a:t>
            </a:r>
            <a:r>
              <a:rPr lang="fr-FR" sz="2400" b="1" dirty="0"/>
              <a:t>Tlemcen, </a:t>
            </a:r>
            <a:r>
              <a:rPr lang="fr-FR" sz="2400" b="1" dirty="0" err="1"/>
              <a:t>Maghnia</a:t>
            </a:r>
            <a:r>
              <a:rPr lang="fr-FR" sz="2400" b="1" dirty="0"/>
              <a:t>, </a:t>
            </a:r>
            <a:r>
              <a:rPr lang="fr-FR" sz="2400" b="1" dirty="0" err="1"/>
              <a:t>Remchi</a:t>
            </a:r>
            <a:r>
              <a:rPr lang="fr-FR" sz="2400" b="1" dirty="0"/>
              <a:t> et </a:t>
            </a:r>
            <a:r>
              <a:rPr lang="fr-FR" sz="2400" b="1" dirty="0" err="1"/>
              <a:t>Sebdou</a:t>
            </a:r>
            <a:r>
              <a:rPr lang="fr-FR" sz="2400" dirty="0"/>
              <a:t>).</a:t>
            </a:r>
          </a:p>
          <a:p>
            <a:pPr>
              <a:lnSpc>
                <a:spcPct val="100000"/>
              </a:lnSpc>
            </a:pPr>
            <a:r>
              <a:rPr lang="fr-FR" sz="2400" dirty="0"/>
              <a:t>Population d’étude </a:t>
            </a:r>
            <a:r>
              <a:rPr lang="fr-FR" sz="2400" b="1" dirty="0"/>
              <a:t>représentative</a:t>
            </a:r>
            <a:r>
              <a:rPr lang="fr-FR" sz="2400" dirty="0"/>
              <a:t> de la wilaya de Tlemcen, </a:t>
            </a:r>
          </a:p>
        </p:txBody>
      </p:sp>
    </p:spTree>
    <p:extLst>
      <p:ext uri="{BB962C8B-B14F-4D97-AF65-F5344CB8AC3E}">
        <p14:creationId xmlns:p14="http://schemas.microsoft.com/office/powerpoint/2010/main" val="154337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Prévalence des </a:t>
            </a:r>
            <a:r>
              <a:rPr lang="fr-FR" b="1" dirty="0" err="1" smtClean="0"/>
              <a:t>coxites</a:t>
            </a:r>
            <a:r>
              <a:rPr lang="fr-FR" b="1" dirty="0" smtClean="0"/>
              <a:t> chez les SA dans la wilaya de Tlemcen </a:t>
            </a:r>
            <a:endParaRPr lang="fr-FR" b="1" dirty="0"/>
          </a:p>
        </p:txBody>
      </p:sp>
      <p:sp>
        <p:nvSpPr>
          <p:cNvPr id="3" name="Espace réservé du contenu 2"/>
          <p:cNvSpPr>
            <a:spLocks noGrp="1"/>
          </p:cNvSpPr>
          <p:nvPr>
            <p:ph idx="1"/>
          </p:nvPr>
        </p:nvSpPr>
        <p:spPr/>
        <p:txBody>
          <a:bodyPr/>
          <a:lstStyle/>
          <a:p>
            <a:endParaRPr lang="fr-FR" dirty="0" smtClean="0"/>
          </a:p>
          <a:p>
            <a:r>
              <a:rPr lang="fr-FR" dirty="0"/>
              <a:t>j</a:t>
            </a:r>
          </a:p>
        </p:txBody>
      </p:sp>
      <p:sp>
        <p:nvSpPr>
          <p:cNvPr id="5" name="Rectangle 4"/>
          <p:cNvSpPr/>
          <p:nvPr/>
        </p:nvSpPr>
        <p:spPr>
          <a:xfrm>
            <a:off x="466165" y="2662068"/>
            <a:ext cx="11564471" cy="2109019"/>
          </a:xfrm>
          <a:prstGeom prst="rect">
            <a:avLst/>
          </a:prstGeom>
          <a:solidFill>
            <a:schemeClr val="accent1">
              <a:lumMod val="20000"/>
              <a:lumOff val="8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smtClean="0">
              <a:solidFill>
                <a:schemeClr val="tx1"/>
              </a:solidFill>
            </a:endParaRPr>
          </a:p>
          <a:p>
            <a:r>
              <a:rPr lang="fr-FR" sz="2400" dirty="0" smtClean="0">
                <a:solidFill>
                  <a:schemeClr val="tx1"/>
                </a:solidFill>
              </a:rPr>
              <a:t>Elle </a:t>
            </a:r>
            <a:r>
              <a:rPr lang="fr-FR" sz="2400" dirty="0">
                <a:solidFill>
                  <a:schemeClr val="tx1"/>
                </a:solidFill>
              </a:rPr>
              <a:t>est estimée à </a:t>
            </a:r>
            <a:r>
              <a:rPr lang="fr-FR" sz="2800" b="1" dirty="0">
                <a:solidFill>
                  <a:srgbClr val="C00000"/>
                </a:solidFill>
              </a:rPr>
              <a:t>34,9%</a:t>
            </a:r>
            <a:r>
              <a:rPr lang="fr-FR" sz="2400" b="1" dirty="0">
                <a:solidFill>
                  <a:schemeClr val="tx1"/>
                </a:solidFill>
              </a:rPr>
              <a:t> </a:t>
            </a:r>
            <a:r>
              <a:rPr lang="fr-FR" sz="2400" dirty="0">
                <a:solidFill>
                  <a:schemeClr val="tx1"/>
                </a:solidFill>
              </a:rPr>
              <a:t>soit (82/235)patients, avec un IC à 95% : (28,9- 40,9)</a:t>
            </a:r>
          </a:p>
          <a:p>
            <a:endParaRPr lang="fr-FR" sz="2400" dirty="0" smtClean="0">
              <a:solidFill>
                <a:schemeClr val="tx1"/>
              </a:solidFill>
            </a:endParaRPr>
          </a:p>
          <a:p>
            <a:r>
              <a:rPr lang="fr-FR" sz="2400" dirty="0" smtClean="0">
                <a:solidFill>
                  <a:schemeClr val="tx1"/>
                </a:solidFill>
              </a:rPr>
              <a:t>La </a:t>
            </a:r>
            <a:r>
              <a:rPr lang="fr-FR" sz="2400" dirty="0">
                <a:solidFill>
                  <a:schemeClr val="tx1"/>
                </a:solidFill>
              </a:rPr>
              <a:t>prévalence chez les SA à début </a:t>
            </a:r>
            <a:r>
              <a:rPr lang="fr-FR" sz="2400" dirty="0" smtClean="0">
                <a:solidFill>
                  <a:schemeClr val="tx1"/>
                </a:solidFill>
              </a:rPr>
              <a:t>juvénile (21 patients) </a:t>
            </a:r>
            <a:r>
              <a:rPr lang="fr-FR" sz="2400" dirty="0">
                <a:solidFill>
                  <a:schemeClr val="tx1"/>
                </a:solidFill>
              </a:rPr>
              <a:t>: </a:t>
            </a:r>
            <a:r>
              <a:rPr lang="fr-FR" sz="2800" b="1" dirty="0">
                <a:solidFill>
                  <a:srgbClr val="C00000"/>
                </a:solidFill>
              </a:rPr>
              <a:t>81%</a:t>
            </a:r>
            <a:r>
              <a:rPr lang="fr-FR" sz="2400" dirty="0">
                <a:solidFill>
                  <a:schemeClr val="tx1"/>
                </a:solidFill>
              </a:rPr>
              <a:t> soit (</a:t>
            </a:r>
            <a:r>
              <a:rPr lang="fr-FR" sz="2400" dirty="0" smtClean="0">
                <a:solidFill>
                  <a:schemeClr val="tx1"/>
                </a:solidFill>
              </a:rPr>
              <a:t>17 cas) </a:t>
            </a:r>
            <a:endParaRPr lang="fr-FR" sz="2400" dirty="0">
              <a:solidFill>
                <a:schemeClr val="tx1"/>
              </a:solidFill>
            </a:endParaRPr>
          </a:p>
          <a:p>
            <a:endParaRPr lang="fr-FR" sz="2400" dirty="0"/>
          </a:p>
        </p:txBody>
      </p:sp>
    </p:spTree>
    <p:extLst>
      <p:ext uri="{BB962C8B-B14F-4D97-AF65-F5344CB8AC3E}">
        <p14:creationId xmlns:p14="http://schemas.microsoft.com/office/powerpoint/2010/main" val="24051416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0965" y="0"/>
            <a:ext cx="11421035" cy="968188"/>
          </a:xfrm>
        </p:spPr>
        <p:txBody>
          <a:bodyPr>
            <a:normAutofit fontScale="90000"/>
          </a:bodyPr>
          <a:lstStyle/>
          <a:p>
            <a:r>
              <a:rPr lang="fr-FR" sz="3200" b="1" dirty="0" smtClean="0"/>
              <a:t>Prévalence des </a:t>
            </a:r>
            <a:r>
              <a:rPr lang="fr-FR" sz="3200" b="1" dirty="0" err="1" smtClean="0"/>
              <a:t>coxites</a:t>
            </a:r>
            <a:r>
              <a:rPr lang="fr-FR" sz="3200" b="1" dirty="0" smtClean="0"/>
              <a:t> chez les SA dans la wilaya de Tlemcen</a:t>
            </a:r>
            <a:endParaRPr lang="fr-FR" sz="3200" b="1" dirty="0"/>
          </a:p>
        </p:txBody>
      </p:sp>
      <p:sp>
        <p:nvSpPr>
          <p:cNvPr id="3" name="Espace réservé du contenu 2"/>
          <p:cNvSpPr>
            <a:spLocks noGrp="1"/>
          </p:cNvSpPr>
          <p:nvPr>
            <p:ph idx="1"/>
          </p:nvPr>
        </p:nvSpPr>
        <p:spPr>
          <a:xfrm>
            <a:off x="1703294" y="753035"/>
            <a:ext cx="9801318" cy="5158187"/>
          </a:xfrm>
        </p:spPr>
        <p:txBody>
          <a:bodyPr>
            <a:normAutofit/>
          </a:bodyPr>
          <a:lstStyle/>
          <a:p>
            <a:r>
              <a:rPr lang="fr-FR" sz="2400" b="1" u="sng" dirty="0"/>
              <a:t>Selon les données de la littérature:</a:t>
            </a:r>
          </a:p>
          <a:p>
            <a:endParaRPr lang="fr-FR" sz="2400" dirty="0"/>
          </a:p>
        </p:txBody>
      </p:sp>
      <p:graphicFrame>
        <p:nvGraphicFramePr>
          <p:cNvPr id="6" name="Tableau 5"/>
          <p:cNvGraphicFramePr>
            <a:graphicFrameLocks noGrp="1"/>
          </p:cNvGraphicFramePr>
          <p:nvPr>
            <p:extLst>
              <p:ext uri="{D42A27DB-BD31-4B8C-83A1-F6EECF244321}">
                <p14:modId xmlns:p14="http://schemas.microsoft.com/office/powerpoint/2010/main" val="2294159769"/>
              </p:ext>
            </p:extLst>
          </p:nvPr>
        </p:nvGraphicFramePr>
        <p:xfrm>
          <a:off x="344628" y="1277358"/>
          <a:ext cx="11662583" cy="5666276"/>
        </p:xfrm>
        <a:graphic>
          <a:graphicData uri="http://schemas.openxmlformats.org/drawingml/2006/table">
            <a:tbl>
              <a:tblPr firstRow="1" firstCol="1" bandRow="1">
                <a:tableStyleId>{93296810-A885-4BE3-A3E7-6D5BEEA58F35}</a:tableStyleId>
              </a:tblPr>
              <a:tblGrid>
                <a:gridCol w="5342513">
                  <a:extLst>
                    <a:ext uri="{9D8B030D-6E8A-4147-A177-3AD203B41FA5}">
                      <a16:colId xmlns:a16="http://schemas.microsoft.com/office/drawing/2014/main" val="876054563"/>
                    </a:ext>
                  </a:extLst>
                </a:gridCol>
                <a:gridCol w="1493857">
                  <a:extLst>
                    <a:ext uri="{9D8B030D-6E8A-4147-A177-3AD203B41FA5}">
                      <a16:colId xmlns:a16="http://schemas.microsoft.com/office/drawing/2014/main" val="1449330548"/>
                    </a:ext>
                  </a:extLst>
                </a:gridCol>
                <a:gridCol w="1858148">
                  <a:extLst>
                    <a:ext uri="{9D8B030D-6E8A-4147-A177-3AD203B41FA5}">
                      <a16:colId xmlns:a16="http://schemas.microsoft.com/office/drawing/2014/main" val="1309840142"/>
                    </a:ext>
                  </a:extLst>
                </a:gridCol>
                <a:gridCol w="2968065">
                  <a:extLst>
                    <a:ext uri="{9D8B030D-6E8A-4147-A177-3AD203B41FA5}">
                      <a16:colId xmlns:a16="http://schemas.microsoft.com/office/drawing/2014/main" val="787722587"/>
                    </a:ext>
                  </a:extLst>
                </a:gridCol>
              </a:tblGrid>
              <a:tr h="256228">
                <a:tc>
                  <a:txBody>
                    <a:bodyPr/>
                    <a:lstStyle/>
                    <a:p>
                      <a:pPr marL="457200" algn="just">
                        <a:lnSpc>
                          <a:spcPct val="107000"/>
                        </a:lnSpc>
                        <a:spcAft>
                          <a:spcPts val="0"/>
                        </a:spcAft>
                      </a:pPr>
                      <a:r>
                        <a:rPr lang="fr-FR" sz="1600" dirty="0">
                          <a:effectLst/>
                        </a:rPr>
                        <a:t>Auteurs</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année</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dirty="0">
                          <a:effectLst/>
                        </a:rPr>
                        <a:t>N</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dirty="0">
                          <a:effectLst/>
                        </a:rPr>
                        <a:t>Fréquence des coxites</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extLst>
                  <a:ext uri="{0D108BD9-81ED-4DB2-BD59-A6C34878D82A}">
                    <a16:rowId xmlns:a16="http://schemas.microsoft.com/office/drawing/2014/main" val="1024756116"/>
                  </a:ext>
                </a:extLst>
              </a:tr>
              <a:tr h="256425">
                <a:tc>
                  <a:txBody>
                    <a:bodyPr/>
                    <a:lstStyle/>
                    <a:p>
                      <a:pPr marL="457200" algn="just">
                        <a:lnSpc>
                          <a:spcPct val="107000"/>
                        </a:lnSpc>
                        <a:spcAft>
                          <a:spcPts val="0"/>
                        </a:spcAft>
                      </a:pPr>
                      <a:r>
                        <a:rPr lang="fr-FR" sz="1600" dirty="0">
                          <a:solidFill>
                            <a:schemeClr val="tx1"/>
                          </a:solidFill>
                          <a:effectLst/>
                        </a:rPr>
                        <a:t>Europe</a:t>
                      </a:r>
                      <a:endParaRPr lang="fr-FR"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dirty="0">
                          <a:effectLst/>
                        </a:rPr>
                        <a:t>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dirty="0">
                          <a:effectLst/>
                        </a:rPr>
                        <a:t>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extLst>
                  <a:ext uri="{0D108BD9-81ED-4DB2-BD59-A6C34878D82A}">
                    <a16:rowId xmlns:a16="http://schemas.microsoft.com/office/drawing/2014/main" val="2600859866"/>
                  </a:ext>
                </a:extLst>
              </a:tr>
              <a:tr h="256425">
                <a:tc>
                  <a:txBody>
                    <a:bodyPr/>
                    <a:lstStyle/>
                    <a:p>
                      <a:pPr marL="457200" algn="just">
                        <a:lnSpc>
                          <a:spcPct val="107000"/>
                        </a:lnSpc>
                        <a:spcAft>
                          <a:spcPts val="0"/>
                        </a:spcAft>
                      </a:pPr>
                      <a:r>
                        <a:rPr lang="fr-FR" sz="1600" dirty="0">
                          <a:effectLst/>
                        </a:rPr>
                        <a:t>Angleterre </a:t>
                      </a:r>
                      <a:r>
                        <a:rPr lang="fr-FR" sz="1600" dirty="0" smtClean="0">
                          <a:effectLst/>
                        </a:rPr>
                        <a:t>: </a:t>
                      </a:r>
                      <a:r>
                        <a:rPr lang="fr-FR" sz="1600" dirty="0" err="1">
                          <a:effectLst/>
                        </a:rPr>
                        <a:t>Doran</a:t>
                      </a:r>
                      <a:r>
                        <a:rPr lang="fr-FR" sz="1600" dirty="0">
                          <a:effectLst/>
                        </a:rPr>
                        <a:t>. </a:t>
                      </a:r>
                      <a:r>
                        <a:rPr lang="fr-FR" sz="1600" dirty="0" err="1">
                          <a:effectLst/>
                        </a:rPr>
                        <a:t>Michele</a:t>
                      </a:r>
                      <a:r>
                        <a:rPr lang="fr-FR" sz="1600" dirty="0">
                          <a:effectLst/>
                        </a:rPr>
                        <a:t> F et al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2003</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311</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dirty="0">
                          <a:effectLst/>
                        </a:rPr>
                        <a:t>26%</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extLst>
                  <a:ext uri="{0D108BD9-81ED-4DB2-BD59-A6C34878D82A}">
                    <a16:rowId xmlns:a16="http://schemas.microsoft.com/office/drawing/2014/main" val="3125691738"/>
                  </a:ext>
                </a:extLst>
              </a:tr>
              <a:tr h="256425">
                <a:tc>
                  <a:txBody>
                    <a:bodyPr/>
                    <a:lstStyle/>
                    <a:p>
                      <a:pPr marL="457200" algn="just">
                        <a:lnSpc>
                          <a:spcPct val="107000"/>
                        </a:lnSpc>
                        <a:spcAft>
                          <a:spcPts val="0"/>
                        </a:spcAft>
                      </a:pPr>
                      <a:r>
                        <a:rPr lang="fr-FR" sz="1600" dirty="0">
                          <a:effectLst/>
                        </a:rPr>
                        <a:t>Espagne : </a:t>
                      </a:r>
                      <a:r>
                        <a:rPr lang="fr-FR" sz="1600" dirty="0" smtClean="0">
                          <a:effectLst/>
                        </a:rPr>
                        <a:t>X</a:t>
                      </a:r>
                      <a:r>
                        <a:rPr lang="fr-FR" sz="1600" dirty="0">
                          <a:effectLst/>
                        </a:rPr>
                        <a:t>. </a:t>
                      </a:r>
                      <a:r>
                        <a:rPr lang="fr-FR" sz="1600" dirty="0" err="1" smtClean="0">
                          <a:effectLst/>
                        </a:rPr>
                        <a:t>Michelena</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2017</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215</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29,4%</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extLst>
                  <a:ext uri="{0D108BD9-81ED-4DB2-BD59-A6C34878D82A}">
                    <a16:rowId xmlns:a16="http://schemas.microsoft.com/office/drawing/2014/main" val="905715713"/>
                  </a:ext>
                </a:extLst>
              </a:tr>
              <a:tr h="256425">
                <a:tc>
                  <a:txBody>
                    <a:bodyPr/>
                    <a:lstStyle/>
                    <a:p>
                      <a:pPr marL="457200" algn="just">
                        <a:lnSpc>
                          <a:spcPct val="107000"/>
                        </a:lnSpc>
                        <a:spcAft>
                          <a:spcPts val="0"/>
                        </a:spcAft>
                      </a:pPr>
                      <a:r>
                        <a:rPr lang="fr-FR" sz="1600" dirty="0">
                          <a:effectLst/>
                        </a:rPr>
                        <a:t>Pays bas : </a:t>
                      </a:r>
                      <a:r>
                        <a:rPr lang="fr-FR" sz="1600" dirty="0" err="1" smtClean="0">
                          <a:effectLst/>
                        </a:rPr>
                        <a:t>freke</a:t>
                      </a:r>
                      <a:r>
                        <a:rPr lang="fr-FR" sz="1600" dirty="0" smtClean="0">
                          <a:effectLst/>
                        </a:rPr>
                        <a:t> </a:t>
                      </a:r>
                      <a:r>
                        <a:rPr lang="fr-FR" sz="1600" dirty="0" err="1" smtClean="0">
                          <a:effectLst/>
                        </a:rPr>
                        <a:t>wink</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2019</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111</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23%</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extLst>
                  <a:ext uri="{0D108BD9-81ED-4DB2-BD59-A6C34878D82A}">
                    <a16:rowId xmlns:a16="http://schemas.microsoft.com/office/drawing/2014/main" val="2907739156"/>
                  </a:ext>
                </a:extLst>
              </a:tr>
              <a:tr h="256425">
                <a:tc>
                  <a:txBody>
                    <a:bodyPr/>
                    <a:lstStyle/>
                    <a:p>
                      <a:pPr marL="457200" algn="just">
                        <a:lnSpc>
                          <a:spcPct val="107000"/>
                        </a:lnSpc>
                        <a:spcAft>
                          <a:spcPts val="0"/>
                        </a:spcAft>
                      </a:pPr>
                      <a:r>
                        <a:rPr lang="fr-FR" sz="1600" dirty="0">
                          <a:effectLst/>
                        </a:rPr>
                        <a:t>France : </a:t>
                      </a:r>
                      <a:r>
                        <a:rPr lang="fr-FR" sz="1600" dirty="0" smtClean="0">
                          <a:effectLst/>
                        </a:rPr>
                        <a:t>Etude </a:t>
                      </a:r>
                      <a:r>
                        <a:rPr lang="fr-FR" sz="1600" dirty="0">
                          <a:effectLst/>
                        </a:rPr>
                        <a:t>COSPA, V. Burki et </a:t>
                      </a:r>
                      <a:r>
                        <a:rPr lang="fr-FR" sz="1600" dirty="0" smtClean="0">
                          <a:effectLst/>
                        </a:rPr>
                        <a:t>al</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2012</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275</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18%</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extLst>
                  <a:ext uri="{0D108BD9-81ED-4DB2-BD59-A6C34878D82A}">
                    <a16:rowId xmlns:a16="http://schemas.microsoft.com/office/drawing/2014/main" val="3398820878"/>
                  </a:ext>
                </a:extLst>
              </a:tr>
              <a:tr h="256425">
                <a:tc>
                  <a:txBody>
                    <a:bodyPr/>
                    <a:lstStyle/>
                    <a:p>
                      <a:pPr marL="457200" algn="just">
                        <a:lnSpc>
                          <a:spcPct val="107000"/>
                        </a:lnSpc>
                        <a:spcAft>
                          <a:spcPts val="0"/>
                        </a:spcAft>
                      </a:pPr>
                      <a:r>
                        <a:rPr lang="fr-FR" sz="1600" dirty="0">
                          <a:solidFill>
                            <a:schemeClr val="tx1"/>
                          </a:solidFill>
                          <a:effectLst/>
                        </a:rPr>
                        <a:t>Asie</a:t>
                      </a:r>
                      <a:endParaRPr lang="fr-FR"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dirty="0">
                          <a:effectLst/>
                        </a:rPr>
                        <a:t>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extLst>
                  <a:ext uri="{0D108BD9-81ED-4DB2-BD59-A6C34878D82A}">
                    <a16:rowId xmlns:a16="http://schemas.microsoft.com/office/drawing/2014/main" val="3062688035"/>
                  </a:ext>
                </a:extLst>
              </a:tr>
              <a:tr h="256425">
                <a:tc>
                  <a:txBody>
                    <a:bodyPr/>
                    <a:lstStyle/>
                    <a:p>
                      <a:pPr marL="457200" algn="just">
                        <a:lnSpc>
                          <a:spcPct val="107000"/>
                        </a:lnSpc>
                        <a:spcAft>
                          <a:spcPts val="0"/>
                        </a:spcAft>
                      </a:pPr>
                      <a:r>
                        <a:rPr lang="fr-FR" sz="1600" dirty="0">
                          <a:effectLst/>
                        </a:rPr>
                        <a:t>Chine : </a:t>
                      </a:r>
                      <a:r>
                        <a:rPr lang="fr-FR" sz="1600" dirty="0" smtClean="0">
                          <a:effectLst/>
                        </a:rPr>
                        <a:t>X</a:t>
                      </a:r>
                      <a:r>
                        <a:rPr lang="fr-FR" sz="1600" dirty="0">
                          <a:effectLst/>
                        </a:rPr>
                        <a:t>. </a:t>
                      </a:r>
                      <a:r>
                        <a:rPr lang="fr-FR" sz="1600" dirty="0" smtClean="0">
                          <a:effectLst/>
                        </a:rPr>
                        <a:t>Zheng</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dirty="0">
                          <a:effectLst/>
                        </a:rPr>
                        <a:t>2017</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690</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37,8%</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extLst>
                  <a:ext uri="{0D108BD9-81ED-4DB2-BD59-A6C34878D82A}">
                    <a16:rowId xmlns:a16="http://schemas.microsoft.com/office/drawing/2014/main" val="630010044"/>
                  </a:ext>
                </a:extLst>
              </a:tr>
              <a:tr h="256425">
                <a:tc>
                  <a:txBody>
                    <a:bodyPr/>
                    <a:lstStyle/>
                    <a:p>
                      <a:pPr marL="457200" algn="just">
                        <a:lnSpc>
                          <a:spcPct val="107000"/>
                        </a:lnSpc>
                        <a:spcAft>
                          <a:spcPts val="0"/>
                        </a:spcAft>
                      </a:pPr>
                      <a:r>
                        <a:rPr lang="fr-FR" sz="1600" dirty="0">
                          <a:effectLst/>
                        </a:rPr>
                        <a:t>Russie : </a:t>
                      </a:r>
                      <a:r>
                        <a:rPr lang="fr-FR" sz="1600" dirty="0" smtClean="0">
                          <a:effectLst/>
                        </a:rPr>
                        <a:t>E.V</a:t>
                      </a:r>
                      <a:r>
                        <a:rPr lang="fr-FR" sz="1600" dirty="0">
                          <a:effectLst/>
                        </a:rPr>
                        <a:t>. </a:t>
                      </a:r>
                      <a:r>
                        <a:rPr lang="fr-FR" sz="1600" dirty="0" err="1" smtClean="0">
                          <a:effectLst/>
                        </a:rPr>
                        <a:t>Volnukhin</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2012</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330</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56%</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extLst>
                  <a:ext uri="{0D108BD9-81ED-4DB2-BD59-A6C34878D82A}">
                    <a16:rowId xmlns:a16="http://schemas.microsoft.com/office/drawing/2014/main" val="1145462585"/>
                  </a:ext>
                </a:extLst>
              </a:tr>
              <a:tr h="256425">
                <a:tc>
                  <a:txBody>
                    <a:bodyPr/>
                    <a:lstStyle/>
                    <a:p>
                      <a:pPr marL="457200" algn="just">
                        <a:lnSpc>
                          <a:spcPct val="107000"/>
                        </a:lnSpc>
                        <a:spcAft>
                          <a:spcPts val="0"/>
                        </a:spcAft>
                      </a:pPr>
                      <a:r>
                        <a:rPr lang="fr-FR" sz="1600" dirty="0">
                          <a:effectLst/>
                        </a:rPr>
                        <a:t>Corée : </a:t>
                      </a:r>
                      <a:r>
                        <a:rPr lang="fr-FR" sz="1600" dirty="0" smtClean="0">
                          <a:effectLst/>
                        </a:rPr>
                        <a:t>Young-Ok Jung</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2010</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505</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43,6%</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extLst>
                  <a:ext uri="{0D108BD9-81ED-4DB2-BD59-A6C34878D82A}">
                    <a16:rowId xmlns:a16="http://schemas.microsoft.com/office/drawing/2014/main" val="3959868100"/>
                  </a:ext>
                </a:extLst>
              </a:tr>
              <a:tr h="256425">
                <a:tc>
                  <a:txBody>
                    <a:bodyPr/>
                    <a:lstStyle/>
                    <a:p>
                      <a:pPr marL="457200" algn="just">
                        <a:lnSpc>
                          <a:spcPct val="107000"/>
                        </a:lnSpc>
                        <a:spcAft>
                          <a:spcPts val="0"/>
                        </a:spcAft>
                      </a:pPr>
                      <a:r>
                        <a:rPr lang="fr-FR" sz="1600" dirty="0">
                          <a:solidFill>
                            <a:schemeClr val="tx1"/>
                          </a:solidFill>
                          <a:effectLst/>
                        </a:rPr>
                        <a:t>Pays Ibéro américains</a:t>
                      </a:r>
                      <a:endParaRPr lang="fr-FR"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extLst>
                  <a:ext uri="{0D108BD9-81ED-4DB2-BD59-A6C34878D82A}">
                    <a16:rowId xmlns:a16="http://schemas.microsoft.com/office/drawing/2014/main" val="4139213225"/>
                  </a:ext>
                </a:extLst>
              </a:tr>
              <a:tr h="256425">
                <a:tc>
                  <a:txBody>
                    <a:bodyPr/>
                    <a:lstStyle/>
                    <a:p>
                      <a:pPr marL="457200" algn="just">
                        <a:lnSpc>
                          <a:spcPct val="107000"/>
                        </a:lnSpc>
                        <a:spcAft>
                          <a:spcPts val="0"/>
                        </a:spcAft>
                      </a:pPr>
                      <a:r>
                        <a:rPr lang="fr-FR" sz="1600" dirty="0" smtClean="0">
                          <a:effectLst/>
                        </a:rPr>
                        <a:t>Registre</a:t>
                      </a:r>
                      <a:r>
                        <a:rPr lang="fr-FR" sz="1600" baseline="0" dirty="0" smtClean="0">
                          <a:effectLst/>
                        </a:rPr>
                        <a:t> </a:t>
                      </a:r>
                      <a:r>
                        <a:rPr lang="fr-FR" sz="1600" dirty="0" err="1" smtClean="0">
                          <a:effectLst/>
                        </a:rPr>
                        <a:t>Respondia</a:t>
                      </a:r>
                      <a:r>
                        <a:rPr lang="fr-FR" sz="1600" dirty="0" smtClean="0">
                          <a:effectLst/>
                        </a:rPr>
                        <a:t>, </a:t>
                      </a:r>
                      <a:r>
                        <a:rPr lang="fr-FR" sz="1600" dirty="0">
                          <a:effectLst/>
                        </a:rPr>
                        <a:t>Bert Vander </a:t>
                      </a:r>
                      <a:r>
                        <a:rPr lang="fr-FR" sz="1600" dirty="0" err="1">
                          <a:effectLst/>
                        </a:rPr>
                        <a:t>Cruyssen</a:t>
                      </a:r>
                      <a:r>
                        <a:rPr lang="fr-FR" sz="1600" dirty="0">
                          <a:effectLst/>
                        </a:rPr>
                        <a:t> et al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2010</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466</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36%</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extLst>
                  <a:ext uri="{0D108BD9-81ED-4DB2-BD59-A6C34878D82A}">
                    <a16:rowId xmlns:a16="http://schemas.microsoft.com/office/drawing/2014/main" val="559975325"/>
                  </a:ext>
                </a:extLst>
              </a:tr>
              <a:tr h="256425">
                <a:tc>
                  <a:txBody>
                    <a:bodyPr/>
                    <a:lstStyle/>
                    <a:p>
                      <a:pPr marL="457200" algn="just">
                        <a:lnSpc>
                          <a:spcPct val="107000"/>
                        </a:lnSpc>
                        <a:spcAft>
                          <a:spcPts val="0"/>
                        </a:spcAft>
                      </a:pPr>
                      <a:r>
                        <a:rPr lang="fr-FR" sz="1600" dirty="0" err="1">
                          <a:effectLst/>
                        </a:rPr>
                        <a:t>Alamino</a:t>
                      </a:r>
                      <a:r>
                        <a:rPr lang="fr-FR" sz="1600" dirty="0">
                          <a:effectLst/>
                        </a:rPr>
                        <a:t> Rodolfo Perez et al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2011</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1072</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44%</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extLst>
                  <a:ext uri="{0D108BD9-81ED-4DB2-BD59-A6C34878D82A}">
                    <a16:rowId xmlns:a16="http://schemas.microsoft.com/office/drawing/2014/main" val="2763862258"/>
                  </a:ext>
                </a:extLst>
              </a:tr>
              <a:tr h="256425">
                <a:tc>
                  <a:txBody>
                    <a:bodyPr/>
                    <a:lstStyle/>
                    <a:p>
                      <a:pPr marL="457200" algn="just">
                        <a:lnSpc>
                          <a:spcPct val="107000"/>
                        </a:lnSpc>
                        <a:spcAft>
                          <a:spcPts val="0"/>
                        </a:spcAft>
                      </a:pPr>
                      <a:r>
                        <a:rPr lang="fr-FR" sz="1600" dirty="0" smtClean="0">
                          <a:effectLst/>
                        </a:rPr>
                        <a:t>Turquie </a:t>
                      </a:r>
                      <a:r>
                        <a:rPr lang="fr-FR" sz="1600" dirty="0" err="1" smtClean="0">
                          <a:effectLst/>
                        </a:rPr>
                        <a:t>Döndü</a:t>
                      </a:r>
                      <a:r>
                        <a:rPr lang="fr-FR" sz="1600" dirty="0" smtClean="0">
                          <a:effectLst/>
                        </a:rPr>
                        <a:t> </a:t>
                      </a:r>
                      <a:r>
                        <a:rPr lang="fr-FR" sz="1600" dirty="0">
                          <a:effectLst/>
                        </a:rPr>
                        <a:t>Üsküdar Cansu et </a:t>
                      </a:r>
                      <a:r>
                        <a:rPr lang="fr-FR" sz="1600" dirty="0" smtClean="0">
                          <a:effectLst/>
                        </a:rPr>
                        <a:t>al</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2011</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dirty="0">
                          <a:effectLst/>
                        </a:rPr>
                        <a:t>102</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dirty="0">
                          <a:effectLst/>
                        </a:rPr>
                        <a:t>39,2%</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extLst>
                  <a:ext uri="{0D108BD9-81ED-4DB2-BD59-A6C34878D82A}">
                    <a16:rowId xmlns:a16="http://schemas.microsoft.com/office/drawing/2014/main" val="3172778310"/>
                  </a:ext>
                </a:extLst>
              </a:tr>
              <a:tr h="256425">
                <a:tc>
                  <a:txBody>
                    <a:bodyPr/>
                    <a:lstStyle/>
                    <a:p>
                      <a:pPr marL="457200" algn="just">
                        <a:lnSpc>
                          <a:spcPct val="107000"/>
                        </a:lnSpc>
                        <a:spcAft>
                          <a:spcPts val="0"/>
                        </a:spcAft>
                      </a:pPr>
                      <a:r>
                        <a:rPr lang="fr-FR" sz="1600" dirty="0">
                          <a:solidFill>
                            <a:schemeClr val="tx1"/>
                          </a:solidFill>
                          <a:effectLst/>
                        </a:rPr>
                        <a:t>Afrique du nord</a:t>
                      </a:r>
                      <a:endParaRPr lang="fr-FR"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extLst>
                  <a:ext uri="{0D108BD9-81ED-4DB2-BD59-A6C34878D82A}">
                    <a16:rowId xmlns:a16="http://schemas.microsoft.com/office/drawing/2014/main" val="1085898763"/>
                  </a:ext>
                </a:extLst>
              </a:tr>
              <a:tr h="256425">
                <a:tc>
                  <a:txBody>
                    <a:bodyPr/>
                    <a:lstStyle/>
                    <a:p>
                      <a:pPr marL="457200" algn="just">
                        <a:lnSpc>
                          <a:spcPct val="107000"/>
                        </a:lnSpc>
                        <a:spcAft>
                          <a:spcPts val="0"/>
                        </a:spcAft>
                      </a:pPr>
                      <a:r>
                        <a:rPr lang="fr-FR" sz="1600" dirty="0">
                          <a:effectLst/>
                        </a:rPr>
                        <a:t>Egypte </a:t>
                      </a:r>
                      <a:r>
                        <a:rPr lang="fr-FR" sz="1600" dirty="0" smtClean="0">
                          <a:effectLst/>
                        </a:rPr>
                        <a:t>:</a:t>
                      </a:r>
                      <a:r>
                        <a:rPr lang="fr-FR" sz="1600" baseline="0" dirty="0" smtClean="0">
                          <a:effectLst/>
                        </a:rPr>
                        <a:t> </a:t>
                      </a:r>
                      <a:r>
                        <a:rPr lang="fr-FR" sz="1600" dirty="0" err="1" smtClean="0">
                          <a:effectLst/>
                        </a:rPr>
                        <a:t>Moshrif</a:t>
                      </a:r>
                      <a:r>
                        <a:rPr lang="fr-FR" sz="1600" dirty="0" smtClean="0">
                          <a:effectLst/>
                        </a:rPr>
                        <a:t> </a:t>
                      </a:r>
                      <a:r>
                        <a:rPr lang="fr-FR" sz="1600" dirty="0" err="1">
                          <a:effectLst/>
                        </a:rPr>
                        <a:t>Abdelhafeez</a:t>
                      </a:r>
                      <a:r>
                        <a:rPr lang="fr-FR" sz="1600" dirty="0">
                          <a:effectLst/>
                        </a:rPr>
                        <a:t> et al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2018</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70</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42,9%</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extLst>
                  <a:ext uri="{0D108BD9-81ED-4DB2-BD59-A6C34878D82A}">
                    <a16:rowId xmlns:a16="http://schemas.microsoft.com/office/drawing/2014/main" val="2089581782"/>
                  </a:ext>
                </a:extLst>
              </a:tr>
              <a:tr h="256425">
                <a:tc>
                  <a:txBody>
                    <a:bodyPr/>
                    <a:lstStyle/>
                    <a:p>
                      <a:pPr marL="457200" algn="just">
                        <a:lnSpc>
                          <a:spcPct val="107000"/>
                        </a:lnSpc>
                        <a:spcAft>
                          <a:spcPts val="0"/>
                        </a:spcAft>
                      </a:pPr>
                      <a:r>
                        <a:rPr lang="fr-FR" sz="1600" dirty="0">
                          <a:effectLst/>
                        </a:rPr>
                        <a:t>Tunisie : </a:t>
                      </a:r>
                      <a:r>
                        <a:rPr lang="fr-FR" sz="1600" dirty="0" smtClean="0">
                          <a:effectLst/>
                        </a:rPr>
                        <a:t>H</a:t>
                      </a:r>
                      <a:r>
                        <a:rPr lang="fr-FR" sz="1600" dirty="0">
                          <a:effectLst/>
                        </a:rPr>
                        <a:t>. </a:t>
                      </a:r>
                      <a:r>
                        <a:rPr lang="fr-FR" sz="1600" dirty="0" smtClean="0">
                          <a:effectLst/>
                        </a:rPr>
                        <a:t>Tbini</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2022</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165</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36,4%</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extLst>
                  <a:ext uri="{0D108BD9-81ED-4DB2-BD59-A6C34878D82A}">
                    <a16:rowId xmlns:a16="http://schemas.microsoft.com/office/drawing/2014/main" val="2932015052"/>
                  </a:ext>
                </a:extLst>
              </a:tr>
              <a:tr h="256425">
                <a:tc>
                  <a:txBody>
                    <a:bodyPr/>
                    <a:lstStyle/>
                    <a:p>
                      <a:pPr marL="457200" algn="just">
                        <a:lnSpc>
                          <a:spcPct val="107000"/>
                        </a:lnSpc>
                        <a:spcAft>
                          <a:spcPts val="0"/>
                        </a:spcAft>
                      </a:pPr>
                      <a:r>
                        <a:rPr lang="fr-FR" sz="1600" dirty="0">
                          <a:effectLst/>
                        </a:rPr>
                        <a:t>Tunisie </a:t>
                      </a:r>
                      <a:r>
                        <a:rPr lang="fr-FR" sz="1600" dirty="0" smtClean="0">
                          <a:effectLst/>
                        </a:rPr>
                        <a:t>:</a:t>
                      </a:r>
                      <a:r>
                        <a:rPr lang="fr-FR" sz="1600" baseline="0" dirty="0" smtClean="0">
                          <a:effectLst/>
                        </a:rPr>
                        <a:t> </a:t>
                      </a:r>
                      <a:r>
                        <a:rPr lang="fr-FR" sz="1600" dirty="0" smtClean="0">
                          <a:effectLst/>
                        </a:rPr>
                        <a:t>L</a:t>
                      </a:r>
                      <a:r>
                        <a:rPr lang="fr-FR" sz="1600" dirty="0">
                          <a:effectLst/>
                        </a:rPr>
                        <a:t>. </a:t>
                      </a:r>
                      <a:r>
                        <a:rPr lang="fr-FR" sz="1600" dirty="0" smtClean="0">
                          <a:effectLst/>
                        </a:rPr>
                        <a:t>Kharrat</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dirty="0">
                          <a:effectLst/>
                        </a:rPr>
                        <a:t>2021</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141</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35,5%</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extLst>
                  <a:ext uri="{0D108BD9-81ED-4DB2-BD59-A6C34878D82A}">
                    <a16:rowId xmlns:a16="http://schemas.microsoft.com/office/drawing/2014/main" val="197778516"/>
                  </a:ext>
                </a:extLst>
              </a:tr>
              <a:tr h="256425">
                <a:tc>
                  <a:txBody>
                    <a:bodyPr/>
                    <a:lstStyle/>
                    <a:p>
                      <a:pPr marL="457200" algn="just">
                        <a:lnSpc>
                          <a:spcPct val="107000"/>
                        </a:lnSpc>
                        <a:spcAft>
                          <a:spcPts val="0"/>
                        </a:spcAft>
                      </a:pPr>
                      <a:r>
                        <a:rPr lang="fr-FR" sz="1600" dirty="0">
                          <a:effectLst/>
                        </a:rPr>
                        <a:t>Maroc : </a:t>
                      </a:r>
                      <a:r>
                        <a:rPr lang="fr-FR" sz="1600" dirty="0" smtClean="0">
                          <a:effectLst/>
                        </a:rPr>
                        <a:t>S </a:t>
                      </a:r>
                      <a:r>
                        <a:rPr lang="fr-FR" sz="1600" dirty="0" err="1" smtClean="0">
                          <a:effectLst/>
                        </a:rPr>
                        <a:t>Benchérifa</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2020</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194</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dirty="0">
                          <a:effectLst/>
                        </a:rPr>
                        <a:t>41,2%</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extLst>
                  <a:ext uri="{0D108BD9-81ED-4DB2-BD59-A6C34878D82A}">
                    <a16:rowId xmlns:a16="http://schemas.microsoft.com/office/drawing/2014/main" val="11709804"/>
                  </a:ext>
                </a:extLst>
              </a:tr>
              <a:tr h="708758">
                <a:tc>
                  <a:txBody>
                    <a:bodyPr/>
                    <a:lstStyle/>
                    <a:p>
                      <a:pPr marL="457200" algn="just">
                        <a:lnSpc>
                          <a:spcPct val="107000"/>
                        </a:lnSpc>
                        <a:spcAft>
                          <a:spcPts val="0"/>
                        </a:spcAft>
                      </a:pPr>
                      <a:r>
                        <a:rPr lang="fr-FR" sz="1600" dirty="0">
                          <a:effectLst/>
                        </a:rPr>
                        <a:t>Algérie :</a:t>
                      </a:r>
                    </a:p>
                    <a:p>
                      <a:pPr marL="457200" algn="just">
                        <a:lnSpc>
                          <a:spcPct val="107000"/>
                        </a:lnSpc>
                        <a:spcAft>
                          <a:spcPts val="0"/>
                        </a:spcAft>
                      </a:pPr>
                      <a:r>
                        <a:rPr lang="fr-FR" sz="1600" dirty="0" err="1" smtClean="0">
                          <a:effectLst/>
                        </a:rPr>
                        <a:t>Haid</a:t>
                      </a:r>
                      <a:r>
                        <a:rPr lang="fr-FR" sz="1600" dirty="0" smtClean="0">
                          <a:effectLst/>
                        </a:rPr>
                        <a:t> et al</a:t>
                      </a:r>
                      <a:endParaRPr lang="fr-FR" sz="1600" dirty="0" smtClean="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endParaRPr lang="fr-FR" sz="1600" dirty="0" smtClean="0">
                        <a:effectLst/>
                      </a:endParaRPr>
                    </a:p>
                    <a:p>
                      <a:pPr marL="457200" algn="ctr">
                        <a:lnSpc>
                          <a:spcPct val="107000"/>
                        </a:lnSpc>
                        <a:spcAft>
                          <a:spcPts val="0"/>
                        </a:spcAft>
                      </a:pPr>
                      <a:r>
                        <a:rPr lang="fr-FR" sz="1600" dirty="0" smtClean="0">
                          <a:effectLst/>
                        </a:rPr>
                        <a:t>2015</a:t>
                      </a:r>
                      <a:endParaRPr lang="fr-FR" sz="1600" dirty="0" smtClean="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endParaRPr lang="fr-FR" sz="1600" dirty="0" smtClean="0">
                        <a:effectLst/>
                      </a:endParaRPr>
                    </a:p>
                    <a:p>
                      <a:pPr marL="457200" algn="ctr">
                        <a:lnSpc>
                          <a:spcPct val="107000"/>
                        </a:lnSpc>
                        <a:spcAft>
                          <a:spcPts val="0"/>
                        </a:spcAft>
                      </a:pPr>
                      <a:r>
                        <a:rPr lang="fr-FR" sz="1600" dirty="0" smtClean="0">
                          <a:effectLst/>
                        </a:rPr>
                        <a:t>325</a:t>
                      </a:r>
                      <a:endParaRPr lang="fr-FR" sz="1600" dirty="0" smtClean="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endParaRPr lang="fr-FR" sz="1600" dirty="0" smtClean="0">
                        <a:effectLst/>
                      </a:endParaRPr>
                    </a:p>
                    <a:p>
                      <a:pPr marL="457200" algn="ctr">
                        <a:lnSpc>
                          <a:spcPct val="107000"/>
                        </a:lnSpc>
                        <a:spcAft>
                          <a:spcPts val="0"/>
                        </a:spcAft>
                      </a:pPr>
                      <a:r>
                        <a:rPr lang="fr-FR" sz="1600" dirty="0" smtClean="0">
                          <a:effectLst/>
                        </a:rPr>
                        <a:t>47%</a:t>
                      </a:r>
                      <a:endParaRPr lang="fr-FR" sz="1600" dirty="0" smtClean="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extLst>
                  <a:ext uri="{0D108BD9-81ED-4DB2-BD59-A6C34878D82A}">
                    <a16:rowId xmlns:a16="http://schemas.microsoft.com/office/drawing/2014/main" val="3150275462"/>
                  </a:ext>
                </a:extLst>
              </a:tr>
            </a:tbl>
          </a:graphicData>
        </a:graphic>
      </p:graphicFrame>
    </p:spTree>
    <p:extLst>
      <p:ext uri="{BB962C8B-B14F-4D97-AF65-F5344CB8AC3E}">
        <p14:creationId xmlns:p14="http://schemas.microsoft.com/office/powerpoint/2010/main" val="20360541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0965" y="0"/>
            <a:ext cx="11421035" cy="968188"/>
          </a:xfrm>
        </p:spPr>
        <p:txBody>
          <a:bodyPr>
            <a:normAutofit/>
          </a:bodyPr>
          <a:lstStyle/>
          <a:p>
            <a:r>
              <a:rPr lang="fr-FR" sz="2900" b="1" dirty="0" smtClean="0"/>
              <a:t>Prévalence des </a:t>
            </a:r>
            <a:r>
              <a:rPr lang="fr-FR" sz="2900" b="1" dirty="0" err="1" smtClean="0"/>
              <a:t>coxites</a:t>
            </a:r>
            <a:r>
              <a:rPr lang="fr-FR" sz="2900" b="1" dirty="0" smtClean="0"/>
              <a:t> chez les SA dans la wilaya de Tlemcen</a:t>
            </a:r>
            <a:endParaRPr lang="fr-FR" sz="2900" b="1" dirty="0"/>
          </a:p>
        </p:txBody>
      </p:sp>
      <p:sp>
        <p:nvSpPr>
          <p:cNvPr id="3" name="Espace réservé du contenu 2"/>
          <p:cNvSpPr>
            <a:spLocks noGrp="1"/>
          </p:cNvSpPr>
          <p:nvPr>
            <p:ph idx="1"/>
          </p:nvPr>
        </p:nvSpPr>
        <p:spPr>
          <a:xfrm>
            <a:off x="1703294" y="753035"/>
            <a:ext cx="9801318" cy="5158187"/>
          </a:xfrm>
        </p:spPr>
        <p:txBody>
          <a:bodyPr>
            <a:normAutofit/>
          </a:bodyPr>
          <a:lstStyle/>
          <a:p>
            <a:r>
              <a:rPr lang="fr-FR" sz="2400" b="1" u="sng" dirty="0"/>
              <a:t>Selon les données de la littérature:</a:t>
            </a:r>
          </a:p>
          <a:p>
            <a:endParaRPr lang="fr-FR" sz="2400" dirty="0"/>
          </a:p>
        </p:txBody>
      </p:sp>
      <p:graphicFrame>
        <p:nvGraphicFramePr>
          <p:cNvPr id="6" name="Tableau 5"/>
          <p:cNvGraphicFramePr>
            <a:graphicFrameLocks noGrp="1"/>
          </p:cNvGraphicFramePr>
          <p:nvPr>
            <p:extLst>
              <p:ext uri="{D42A27DB-BD31-4B8C-83A1-F6EECF244321}">
                <p14:modId xmlns:p14="http://schemas.microsoft.com/office/powerpoint/2010/main" val="2294159769"/>
              </p:ext>
            </p:extLst>
          </p:nvPr>
        </p:nvGraphicFramePr>
        <p:xfrm>
          <a:off x="344628" y="1277358"/>
          <a:ext cx="11662583" cy="5666276"/>
        </p:xfrm>
        <a:graphic>
          <a:graphicData uri="http://schemas.openxmlformats.org/drawingml/2006/table">
            <a:tbl>
              <a:tblPr firstRow="1" firstCol="1" bandRow="1">
                <a:tableStyleId>{93296810-A885-4BE3-A3E7-6D5BEEA58F35}</a:tableStyleId>
              </a:tblPr>
              <a:tblGrid>
                <a:gridCol w="5342513">
                  <a:extLst>
                    <a:ext uri="{9D8B030D-6E8A-4147-A177-3AD203B41FA5}">
                      <a16:colId xmlns:a16="http://schemas.microsoft.com/office/drawing/2014/main" val="876054563"/>
                    </a:ext>
                  </a:extLst>
                </a:gridCol>
                <a:gridCol w="1493857">
                  <a:extLst>
                    <a:ext uri="{9D8B030D-6E8A-4147-A177-3AD203B41FA5}">
                      <a16:colId xmlns:a16="http://schemas.microsoft.com/office/drawing/2014/main" val="1449330548"/>
                    </a:ext>
                  </a:extLst>
                </a:gridCol>
                <a:gridCol w="1858148">
                  <a:extLst>
                    <a:ext uri="{9D8B030D-6E8A-4147-A177-3AD203B41FA5}">
                      <a16:colId xmlns:a16="http://schemas.microsoft.com/office/drawing/2014/main" val="1309840142"/>
                    </a:ext>
                  </a:extLst>
                </a:gridCol>
                <a:gridCol w="2968065">
                  <a:extLst>
                    <a:ext uri="{9D8B030D-6E8A-4147-A177-3AD203B41FA5}">
                      <a16:colId xmlns:a16="http://schemas.microsoft.com/office/drawing/2014/main" val="787722587"/>
                    </a:ext>
                  </a:extLst>
                </a:gridCol>
              </a:tblGrid>
              <a:tr h="256228">
                <a:tc>
                  <a:txBody>
                    <a:bodyPr/>
                    <a:lstStyle/>
                    <a:p>
                      <a:pPr marL="457200" algn="just">
                        <a:lnSpc>
                          <a:spcPct val="107000"/>
                        </a:lnSpc>
                        <a:spcAft>
                          <a:spcPts val="0"/>
                        </a:spcAft>
                      </a:pPr>
                      <a:r>
                        <a:rPr lang="fr-FR" sz="1600" dirty="0">
                          <a:effectLst/>
                        </a:rPr>
                        <a:t>Auteurs</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année</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dirty="0">
                          <a:effectLst/>
                        </a:rPr>
                        <a:t>N</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dirty="0">
                          <a:effectLst/>
                        </a:rPr>
                        <a:t>Fréquence des coxites</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extLst>
                  <a:ext uri="{0D108BD9-81ED-4DB2-BD59-A6C34878D82A}">
                    <a16:rowId xmlns:a16="http://schemas.microsoft.com/office/drawing/2014/main" val="1024756116"/>
                  </a:ext>
                </a:extLst>
              </a:tr>
              <a:tr h="256425">
                <a:tc>
                  <a:txBody>
                    <a:bodyPr/>
                    <a:lstStyle/>
                    <a:p>
                      <a:pPr marL="457200" algn="just">
                        <a:lnSpc>
                          <a:spcPct val="107000"/>
                        </a:lnSpc>
                        <a:spcAft>
                          <a:spcPts val="0"/>
                        </a:spcAft>
                      </a:pPr>
                      <a:r>
                        <a:rPr lang="fr-FR" sz="1600" dirty="0">
                          <a:solidFill>
                            <a:schemeClr val="tx1"/>
                          </a:solidFill>
                          <a:effectLst/>
                        </a:rPr>
                        <a:t>Europe</a:t>
                      </a:r>
                      <a:endParaRPr lang="fr-FR"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dirty="0">
                          <a:effectLst/>
                        </a:rPr>
                        <a:t>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dirty="0">
                          <a:effectLst/>
                        </a:rPr>
                        <a:t>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extLst>
                  <a:ext uri="{0D108BD9-81ED-4DB2-BD59-A6C34878D82A}">
                    <a16:rowId xmlns:a16="http://schemas.microsoft.com/office/drawing/2014/main" val="2600859866"/>
                  </a:ext>
                </a:extLst>
              </a:tr>
              <a:tr h="256425">
                <a:tc>
                  <a:txBody>
                    <a:bodyPr/>
                    <a:lstStyle/>
                    <a:p>
                      <a:pPr marL="457200" algn="just">
                        <a:lnSpc>
                          <a:spcPct val="107000"/>
                        </a:lnSpc>
                        <a:spcAft>
                          <a:spcPts val="0"/>
                        </a:spcAft>
                      </a:pPr>
                      <a:r>
                        <a:rPr lang="fr-FR" sz="1600" dirty="0">
                          <a:effectLst/>
                        </a:rPr>
                        <a:t>Angleterre </a:t>
                      </a:r>
                      <a:r>
                        <a:rPr lang="fr-FR" sz="1600" dirty="0" smtClean="0">
                          <a:effectLst/>
                        </a:rPr>
                        <a:t>: </a:t>
                      </a:r>
                      <a:r>
                        <a:rPr lang="fr-FR" sz="1600" dirty="0" err="1">
                          <a:effectLst/>
                        </a:rPr>
                        <a:t>Doran</a:t>
                      </a:r>
                      <a:r>
                        <a:rPr lang="fr-FR" sz="1600" dirty="0">
                          <a:effectLst/>
                        </a:rPr>
                        <a:t>. </a:t>
                      </a:r>
                      <a:r>
                        <a:rPr lang="fr-FR" sz="1600" dirty="0" err="1">
                          <a:effectLst/>
                        </a:rPr>
                        <a:t>Michele</a:t>
                      </a:r>
                      <a:r>
                        <a:rPr lang="fr-FR" sz="1600" dirty="0">
                          <a:effectLst/>
                        </a:rPr>
                        <a:t> F et al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2003</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311</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dirty="0">
                          <a:effectLst/>
                        </a:rPr>
                        <a:t>26%</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extLst>
                  <a:ext uri="{0D108BD9-81ED-4DB2-BD59-A6C34878D82A}">
                    <a16:rowId xmlns:a16="http://schemas.microsoft.com/office/drawing/2014/main" val="3125691738"/>
                  </a:ext>
                </a:extLst>
              </a:tr>
              <a:tr h="256425">
                <a:tc>
                  <a:txBody>
                    <a:bodyPr/>
                    <a:lstStyle/>
                    <a:p>
                      <a:pPr marL="457200" algn="just">
                        <a:lnSpc>
                          <a:spcPct val="107000"/>
                        </a:lnSpc>
                        <a:spcAft>
                          <a:spcPts val="0"/>
                        </a:spcAft>
                      </a:pPr>
                      <a:r>
                        <a:rPr lang="fr-FR" sz="1600" dirty="0">
                          <a:effectLst/>
                        </a:rPr>
                        <a:t>Espagne : </a:t>
                      </a:r>
                      <a:r>
                        <a:rPr lang="fr-FR" sz="1600" dirty="0" smtClean="0">
                          <a:effectLst/>
                        </a:rPr>
                        <a:t>X</a:t>
                      </a:r>
                      <a:r>
                        <a:rPr lang="fr-FR" sz="1600" dirty="0">
                          <a:effectLst/>
                        </a:rPr>
                        <a:t>. </a:t>
                      </a:r>
                      <a:r>
                        <a:rPr lang="fr-FR" sz="1600" dirty="0" err="1" smtClean="0">
                          <a:effectLst/>
                        </a:rPr>
                        <a:t>Michelena</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2017</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215</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29,4%</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extLst>
                  <a:ext uri="{0D108BD9-81ED-4DB2-BD59-A6C34878D82A}">
                    <a16:rowId xmlns:a16="http://schemas.microsoft.com/office/drawing/2014/main" val="905715713"/>
                  </a:ext>
                </a:extLst>
              </a:tr>
              <a:tr h="256425">
                <a:tc>
                  <a:txBody>
                    <a:bodyPr/>
                    <a:lstStyle/>
                    <a:p>
                      <a:pPr marL="457200" algn="just">
                        <a:lnSpc>
                          <a:spcPct val="107000"/>
                        </a:lnSpc>
                        <a:spcAft>
                          <a:spcPts val="0"/>
                        </a:spcAft>
                      </a:pPr>
                      <a:r>
                        <a:rPr lang="fr-FR" sz="1600" dirty="0">
                          <a:effectLst/>
                        </a:rPr>
                        <a:t>Pays bas : </a:t>
                      </a:r>
                      <a:r>
                        <a:rPr lang="fr-FR" sz="1600" dirty="0" err="1" smtClean="0">
                          <a:effectLst/>
                        </a:rPr>
                        <a:t>freke</a:t>
                      </a:r>
                      <a:r>
                        <a:rPr lang="fr-FR" sz="1600" dirty="0" smtClean="0">
                          <a:effectLst/>
                        </a:rPr>
                        <a:t> </a:t>
                      </a:r>
                      <a:r>
                        <a:rPr lang="fr-FR" sz="1600" dirty="0" err="1" smtClean="0">
                          <a:effectLst/>
                        </a:rPr>
                        <a:t>wink</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2019</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111</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23%</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extLst>
                  <a:ext uri="{0D108BD9-81ED-4DB2-BD59-A6C34878D82A}">
                    <a16:rowId xmlns:a16="http://schemas.microsoft.com/office/drawing/2014/main" val="2907739156"/>
                  </a:ext>
                </a:extLst>
              </a:tr>
              <a:tr h="256425">
                <a:tc>
                  <a:txBody>
                    <a:bodyPr/>
                    <a:lstStyle/>
                    <a:p>
                      <a:pPr marL="457200" algn="just">
                        <a:lnSpc>
                          <a:spcPct val="107000"/>
                        </a:lnSpc>
                        <a:spcAft>
                          <a:spcPts val="0"/>
                        </a:spcAft>
                      </a:pPr>
                      <a:r>
                        <a:rPr lang="fr-FR" sz="1600" dirty="0">
                          <a:effectLst/>
                        </a:rPr>
                        <a:t>France : </a:t>
                      </a:r>
                      <a:r>
                        <a:rPr lang="fr-FR" sz="1600" dirty="0" smtClean="0">
                          <a:effectLst/>
                        </a:rPr>
                        <a:t>Etude </a:t>
                      </a:r>
                      <a:r>
                        <a:rPr lang="fr-FR" sz="1600" dirty="0">
                          <a:effectLst/>
                        </a:rPr>
                        <a:t>COSPA, V. Burki et </a:t>
                      </a:r>
                      <a:r>
                        <a:rPr lang="fr-FR" sz="1600" dirty="0" smtClean="0">
                          <a:effectLst/>
                        </a:rPr>
                        <a:t>al</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2012</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275</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18%</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extLst>
                  <a:ext uri="{0D108BD9-81ED-4DB2-BD59-A6C34878D82A}">
                    <a16:rowId xmlns:a16="http://schemas.microsoft.com/office/drawing/2014/main" val="3398820878"/>
                  </a:ext>
                </a:extLst>
              </a:tr>
              <a:tr h="256425">
                <a:tc>
                  <a:txBody>
                    <a:bodyPr/>
                    <a:lstStyle/>
                    <a:p>
                      <a:pPr marL="457200" algn="just">
                        <a:lnSpc>
                          <a:spcPct val="107000"/>
                        </a:lnSpc>
                        <a:spcAft>
                          <a:spcPts val="0"/>
                        </a:spcAft>
                      </a:pPr>
                      <a:r>
                        <a:rPr lang="fr-FR" sz="1600" dirty="0">
                          <a:solidFill>
                            <a:schemeClr val="tx1"/>
                          </a:solidFill>
                          <a:effectLst/>
                        </a:rPr>
                        <a:t>Asie</a:t>
                      </a:r>
                      <a:endParaRPr lang="fr-FR"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dirty="0">
                          <a:effectLst/>
                        </a:rPr>
                        <a:t>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extLst>
                  <a:ext uri="{0D108BD9-81ED-4DB2-BD59-A6C34878D82A}">
                    <a16:rowId xmlns:a16="http://schemas.microsoft.com/office/drawing/2014/main" val="3062688035"/>
                  </a:ext>
                </a:extLst>
              </a:tr>
              <a:tr h="256425">
                <a:tc>
                  <a:txBody>
                    <a:bodyPr/>
                    <a:lstStyle/>
                    <a:p>
                      <a:pPr marL="457200" algn="just">
                        <a:lnSpc>
                          <a:spcPct val="107000"/>
                        </a:lnSpc>
                        <a:spcAft>
                          <a:spcPts val="0"/>
                        </a:spcAft>
                      </a:pPr>
                      <a:r>
                        <a:rPr lang="fr-FR" sz="1600" dirty="0">
                          <a:effectLst/>
                        </a:rPr>
                        <a:t>Chine : </a:t>
                      </a:r>
                      <a:r>
                        <a:rPr lang="fr-FR" sz="1600" dirty="0" smtClean="0">
                          <a:effectLst/>
                        </a:rPr>
                        <a:t>X</a:t>
                      </a:r>
                      <a:r>
                        <a:rPr lang="fr-FR" sz="1600" dirty="0">
                          <a:effectLst/>
                        </a:rPr>
                        <a:t>. </a:t>
                      </a:r>
                      <a:r>
                        <a:rPr lang="fr-FR" sz="1600" dirty="0" smtClean="0">
                          <a:effectLst/>
                        </a:rPr>
                        <a:t>Zheng</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dirty="0">
                          <a:effectLst/>
                        </a:rPr>
                        <a:t>2017</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690</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37,8%</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extLst>
                  <a:ext uri="{0D108BD9-81ED-4DB2-BD59-A6C34878D82A}">
                    <a16:rowId xmlns:a16="http://schemas.microsoft.com/office/drawing/2014/main" val="630010044"/>
                  </a:ext>
                </a:extLst>
              </a:tr>
              <a:tr h="256425">
                <a:tc>
                  <a:txBody>
                    <a:bodyPr/>
                    <a:lstStyle/>
                    <a:p>
                      <a:pPr marL="457200" algn="just">
                        <a:lnSpc>
                          <a:spcPct val="107000"/>
                        </a:lnSpc>
                        <a:spcAft>
                          <a:spcPts val="0"/>
                        </a:spcAft>
                      </a:pPr>
                      <a:r>
                        <a:rPr lang="fr-FR" sz="1600" dirty="0">
                          <a:effectLst/>
                        </a:rPr>
                        <a:t>Russie : </a:t>
                      </a:r>
                      <a:r>
                        <a:rPr lang="fr-FR" sz="1600" dirty="0" smtClean="0">
                          <a:effectLst/>
                        </a:rPr>
                        <a:t>E.V</a:t>
                      </a:r>
                      <a:r>
                        <a:rPr lang="fr-FR" sz="1600" dirty="0">
                          <a:effectLst/>
                        </a:rPr>
                        <a:t>. </a:t>
                      </a:r>
                      <a:r>
                        <a:rPr lang="fr-FR" sz="1600" dirty="0" err="1" smtClean="0">
                          <a:effectLst/>
                        </a:rPr>
                        <a:t>Volnukhin</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2012</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330</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56%</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extLst>
                  <a:ext uri="{0D108BD9-81ED-4DB2-BD59-A6C34878D82A}">
                    <a16:rowId xmlns:a16="http://schemas.microsoft.com/office/drawing/2014/main" val="1145462585"/>
                  </a:ext>
                </a:extLst>
              </a:tr>
              <a:tr h="256425">
                <a:tc>
                  <a:txBody>
                    <a:bodyPr/>
                    <a:lstStyle/>
                    <a:p>
                      <a:pPr marL="457200" algn="just">
                        <a:lnSpc>
                          <a:spcPct val="107000"/>
                        </a:lnSpc>
                        <a:spcAft>
                          <a:spcPts val="0"/>
                        </a:spcAft>
                      </a:pPr>
                      <a:r>
                        <a:rPr lang="fr-FR" sz="1600" dirty="0">
                          <a:effectLst/>
                        </a:rPr>
                        <a:t>Corée : </a:t>
                      </a:r>
                      <a:r>
                        <a:rPr lang="fr-FR" sz="1600" dirty="0" smtClean="0">
                          <a:effectLst/>
                        </a:rPr>
                        <a:t>Young-Ok Jung</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2010</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505</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43,6%</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extLst>
                  <a:ext uri="{0D108BD9-81ED-4DB2-BD59-A6C34878D82A}">
                    <a16:rowId xmlns:a16="http://schemas.microsoft.com/office/drawing/2014/main" val="3959868100"/>
                  </a:ext>
                </a:extLst>
              </a:tr>
              <a:tr h="256425">
                <a:tc>
                  <a:txBody>
                    <a:bodyPr/>
                    <a:lstStyle/>
                    <a:p>
                      <a:pPr marL="457200" algn="just">
                        <a:lnSpc>
                          <a:spcPct val="107000"/>
                        </a:lnSpc>
                        <a:spcAft>
                          <a:spcPts val="0"/>
                        </a:spcAft>
                      </a:pPr>
                      <a:r>
                        <a:rPr lang="fr-FR" sz="1600" dirty="0">
                          <a:solidFill>
                            <a:schemeClr val="tx1"/>
                          </a:solidFill>
                          <a:effectLst/>
                        </a:rPr>
                        <a:t>Pays Ibéro américains</a:t>
                      </a:r>
                      <a:endParaRPr lang="fr-FR"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extLst>
                  <a:ext uri="{0D108BD9-81ED-4DB2-BD59-A6C34878D82A}">
                    <a16:rowId xmlns:a16="http://schemas.microsoft.com/office/drawing/2014/main" val="4139213225"/>
                  </a:ext>
                </a:extLst>
              </a:tr>
              <a:tr h="256425">
                <a:tc>
                  <a:txBody>
                    <a:bodyPr/>
                    <a:lstStyle/>
                    <a:p>
                      <a:pPr marL="457200" algn="just">
                        <a:lnSpc>
                          <a:spcPct val="107000"/>
                        </a:lnSpc>
                        <a:spcAft>
                          <a:spcPts val="0"/>
                        </a:spcAft>
                      </a:pPr>
                      <a:r>
                        <a:rPr lang="fr-FR" sz="1600" dirty="0" smtClean="0">
                          <a:effectLst/>
                        </a:rPr>
                        <a:t>Registre</a:t>
                      </a:r>
                      <a:r>
                        <a:rPr lang="fr-FR" sz="1600" baseline="0" dirty="0" smtClean="0">
                          <a:effectLst/>
                        </a:rPr>
                        <a:t> </a:t>
                      </a:r>
                      <a:r>
                        <a:rPr lang="fr-FR" sz="1600" dirty="0" err="1" smtClean="0">
                          <a:effectLst/>
                        </a:rPr>
                        <a:t>Respondia</a:t>
                      </a:r>
                      <a:r>
                        <a:rPr lang="fr-FR" sz="1600" dirty="0" smtClean="0">
                          <a:effectLst/>
                        </a:rPr>
                        <a:t>, </a:t>
                      </a:r>
                      <a:r>
                        <a:rPr lang="fr-FR" sz="1600" dirty="0">
                          <a:effectLst/>
                        </a:rPr>
                        <a:t>Bert Vander </a:t>
                      </a:r>
                      <a:r>
                        <a:rPr lang="fr-FR" sz="1600" dirty="0" err="1">
                          <a:effectLst/>
                        </a:rPr>
                        <a:t>Cruyssen</a:t>
                      </a:r>
                      <a:r>
                        <a:rPr lang="fr-FR" sz="1600" dirty="0">
                          <a:effectLst/>
                        </a:rPr>
                        <a:t> et al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2010</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466</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36%</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extLst>
                  <a:ext uri="{0D108BD9-81ED-4DB2-BD59-A6C34878D82A}">
                    <a16:rowId xmlns:a16="http://schemas.microsoft.com/office/drawing/2014/main" val="559975325"/>
                  </a:ext>
                </a:extLst>
              </a:tr>
              <a:tr h="256425">
                <a:tc>
                  <a:txBody>
                    <a:bodyPr/>
                    <a:lstStyle/>
                    <a:p>
                      <a:pPr marL="457200" algn="just">
                        <a:lnSpc>
                          <a:spcPct val="107000"/>
                        </a:lnSpc>
                        <a:spcAft>
                          <a:spcPts val="0"/>
                        </a:spcAft>
                      </a:pPr>
                      <a:r>
                        <a:rPr lang="fr-FR" sz="1600" dirty="0" err="1">
                          <a:effectLst/>
                        </a:rPr>
                        <a:t>Alamino</a:t>
                      </a:r>
                      <a:r>
                        <a:rPr lang="fr-FR" sz="1600" dirty="0">
                          <a:effectLst/>
                        </a:rPr>
                        <a:t> Rodolfo Perez et al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2011</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1072</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44%</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extLst>
                  <a:ext uri="{0D108BD9-81ED-4DB2-BD59-A6C34878D82A}">
                    <a16:rowId xmlns:a16="http://schemas.microsoft.com/office/drawing/2014/main" val="2763862258"/>
                  </a:ext>
                </a:extLst>
              </a:tr>
              <a:tr h="256425">
                <a:tc>
                  <a:txBody>
                    <a:bodyPr/>
                    <a:lstStyle/>
                    <a:p>
                      <a:pPr marL="457200" algn="just">
                        <a:lnSpc>
                          <a:spcPct val="107000"/>
                        </a:lnSpc>
                        <a:spcAft>
                          <a:spcPts val="0"/>
                        </a:spcAft>
                      </a:pPr>
                      <a:r>
                        <a:rPr lang="fr-FR" sz="1600" dirty="0" smtClean="0">
                          <a:effectLst/>
                        </a:rPr>
                        <a:t>Turquie </a:t>
                      </a:r>
                      <a:r>
                        <a:rPr lang="fr-FR" sz="1600" dirty="0" err="1" smtClean="0">
                          <a:effectLst/>
                        </a:rPr>
                        <a:t>Döndü</a:t>
                      </a:r>
                      <a:r>
                        <a:rPr lang="fr-FR" sz="1600" dirty="0" smtClean="0">
                          <a:effectLst/>
                        </a:rPr>
                        <a:t> </a:t>
                      </a:r>
                      <a:r>
                        <a:rPr lang="fr-FR" sz="1600" dirty="0">
                          <a:effectLst/>
                        </a:rPr>
                        <a:t>Üsküdar Cansu et </a:t>
                      </a:r>
                      <a:r>
                        <a:rPr lang="fr-FR" sz="1600" dirty="0" smtClean="0">
                          <a:effectLst/>
                        </a:rPr>
                        <a:t>al</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2011</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dirty="0">
                          <a:effectLst/>
                        </a:rPr>
                        <a:t>102</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dirty="0">
                          <a:effectLst/>
                        </a:rPr>
                        <a:t>39,2%</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extLst>
                  <a:ext uri="{0D108BD9-81ED-4DB2-BD59-A6C34878D82A}">
                    <a16:rowId xmlns:a16="http://schemas.microsoft.com/office/drawing/2014/main" val="3172778310"/>
                  </a:ext>
                </a:extLst>
              </a:tr>
              <a:tr h="256425">
                <a:tc>
                  <a:txBody>
                    <a:bodyPr/>
                    <a:lstStyle/>
                    <a:p>
                      <a:pPr marL="457200" algn="just">
                        <a:lnSpc>
                          <a:spcPct val="107000"/>
                        </a:lnSpc>
                        <a:spcAft>
                          <a:spcPts val="0"/>
                        </a:spcAft>
                      </a:pPr>
                      <a:r>
                        <a:rPr lang="fr-FR" sz="1600" dirty="0">
                          <a:solidFill>
                            <a:schemeClr val="tx1"/>
                          </a:solidFill>
                          <a:effectLst/>
                        </a:rPr>
                        <a:t>Afrique du nord</a:t>
                      </a:r>
                      <a:endParaRPr lang="fr-FR"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extLst>
                  <a:ext uri="{0D108BD9-81ED-4DB2-BD59-A6C34878D82A}">
                    <a16:rowId xmlns:a16="http://schemas.microsoft.com/office/drawing/2014/main" val="1085898763"/>
                  </a:ext>
                </a:extLst>
              </a:tr>
              <a:tr h="256425">
                <a:tc>
                  <a:txBody>
                    <a:bodyPr/>
                    <a:lstStyle/>
                    <a:p>
                      <a:pPr marL="457200" algn="just">
                        <a:lnSpc>
                          <a:spcPct val="107000"/>
                        </a:lnSpc>
                        <a:spcAft>
                          <a:spcPts val="0"/>
                        </a:spcAft>
                      </a:pPr>
                      <a:r>
                        <a:rPr lang="fr-FR" sz="1600" dirty="0">
                          <a:effectLst/>
                        </a:rPr>
                        <a:t>Egypte </a:t>
                      </a:r>
                      <a:r>
                        <a:rPr lang="fr-FR" sz="1600" dirty="0" smtClean="0">
                          <a:effectLst/>
                        </a:rPr>
                        <a:t>:</a:t>
                      </a:r>
                      <a:r>
                        <a:rPr lang="fr-FR" sz="1600" baseline="0" dirty="0" smtClean="0">
                          <a:effectLst/>
                        </a:rPr>
                        <a:t> </a:t>
                      </a:r>
                      <a:r>
                        <a:rPr lang="fr-FR" sz="1600" dirty="0" err="1" smtClean="0">
                          <a:effectLst/>
                        </a:rPr>
                        <a:t>Moshrif</a:t>
                      </a:r>
                      <a:r>
                        <a:rPr lang="fr-FR" sz="1600" dirty="0" smtClean="0">
                          <a:effectLst/>
                        </a:rPr>
                        <a:t> </a:t>
                      </a:r>
                      <a:r>
                        <a:rPr lang="fr-FR" sz="1600" dirty="0" err="1">
                          <a:effectLst/>
                        </a:rPr>
                        <a:t>Abdelhafeez</a:t>
                      </a:r>
                      <a:r>
                        <a:rPr lang="fr-FR" sz="1600" dirty="0">
                          <a:effectLst/>
                        </a:rPr>
                        <a:t> et al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2018</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70</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42,9%</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extLst>
                  <a:ext uri="{0D108BD9-81ED-4DB2-BD59-A6C34878D82A}">
                    <a16:rowId xmlns:a16="http://schemas.microsoft.com/office/drawing/2014/main" val="2089581782"/>
                  </a:ext>
                </a:extLst>
              </a:tr>
              <a:tr h="256425">
                <a:tc>
                  <a:txBody>
                    <a:bodyPr/>
                    <a:lstStyle/>
                    <a:p>
                      <a:pPr marL="457200" algn="just">
                        <a:lnSpc>
                          <a:spcPct val="107000"/>
                        </a:lnSpc>
                        <a:spcAft>
                          <a:spcPts val="0"/>
                        </a:spcAft>
                      </a:pPr>
                      <a:r>
                        <a:rPr lang="fr-FR" sz="1600" dirty="0">
                          <a:effectLst/>
                        </a:rPr>
                        <a:t>Tunisie : </a:t>
                      </a:r>
                      <a:r>
                        <a:rPr lang="fr-FR" sz="1600" dirty="0" smtClean="0">
                          <a:effectLst/>
                        </a:rPr>
                        <a:t>H</a:t>
                      </a:r>
                      <a:r>
                        <a:rPr lang="fr-FR" sz="1600" dirty="0">
                          <a:effectLst/>
                        </a:rPr>
                        <a:t>. </a:t>
                      </a:r>
                      <a:r>
                        <a:rPr lang="fr-FR" sz="1600" dirty="0" smtClean="0">
                          <a:effectLst/>
                        </a:rPr>
                        <a:t>Tbini</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2022</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165</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36,4%</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extLst>
                  <a:ext uri="{0D108BD9-81ED-4DB2-BD59-A6C34878D82A}">
                    <a16:rowId xmlns:a16="http://schemas.microsoft.com/office/drawing/2014/main" val="2932015052"/>
                  </a:ext>
                </a:extLst>
              </a:tr>
              <a:tr h="256425">
                <a:tc>
                  <a:txBody>
                    <a:bodyPr/>
                    <a:lstStyle/>
                    <a:p>
                      <a:pPr marL="457200" algn="just">
                        <a:lnSpc>
                          <a:spcPct val="107000"/>
                        </a:lnSpc>
                        <a:spcAft>
                          <a:spcPts val="0"/>
                        </a:spcAft>
                      </a:pPr>
                      <a:r>
                        <a:rPr lang="fr-FR" sz="1600" dirty="0">
                          <a:effectLst/>
                        </a:rPr>
                        <a:t>Tunisie </a:t>
                      </a:r>
                      <a:r>
                        <a:rPr lang="fr-FR" sz="1600" dirty="0" smtClean="0">
                          <a:effectLst/>
                        </a:rPr>
                        <a:t>:</a:t>
                      </a:r>
                      <a:r>
                        <a:rPr lang="fr-FR" sz="1600" baseline="0" dirty="0" smtClean="0">
                          <a:effectLst/>
                        </a:rPr>
                        <a:t> </a:t>
                      </a:r>
                      <a:r>
                        <a:rPr lang="fr-FR" sz="1600" dirty="0" smtClean="0">
                          <a:effectLst/>
                        </a:rPr>
                        <a:t>L</a:t>
                      </a:r>
                      <a:r>
                        <a:rPr lang="fr-FR" sz="1600" dirty="0">
                          <a:effectLst/>
                        </a:rPr>
                        <a:t>. </a:t>
                      </a:r>
                      <a:r>
                        <a:rPr lang="fr-FR" sz="1600" dirty="0" smtClean="0">
                          <a:effectLst/>
                        </a:rPr>
                        <a:t>Kharrat</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dirty="0">
                          <a:effectLst/>
                        </a:rPr>
                        <a:t>2021</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141</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dirty="0">
                          <a:effectLst/>
                        </a:rPr>
                        <a:t>35,5%</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extLst>
                  <a:ext uri="{0D108BD9-81ED-4DB2-BD59-A6C34878D82A}">
                    <a16:rowId xmlns:a16="http://schemas.microsoft.com/office/drawing/2014/main" val="197778516"/>
                  </a:ext>
                </a:extLst>
              </a:tr>
              <a:tr h="256425">
                <a:tc>
                  <a:txBody>
                    <a:bodyPr/>
                    <a:lstStyle/>
                    <a:p>
                      <a:pPr marL="457200" algn="just">
                        <a:lnSpc>
                          <a:spcPct val="107000"/>
                        </a:lnSpc>
                        <a:spcAft>
                          <a:spcPts val="0"/>
                        </a:spcAft>
                      </a:pPr>
                      <a:r>
                        <a:rPr lang="fr-FR" sz="1600" dirty="0">
                          <a:effectLst/>
                        </a:rPr>
                        <a:t>Maroc : </a:t>
                      </a:r>
                      <a:r>
                        <a:rPr lang="fr-FR" sz="1600" dirty="0" smtClean="0">
                          <a:effectLst/>
                        </a:rPr>
                        <a:t>S </a:t>
                      </a:r>
                      <a:r>
                        <a:rPr lang="fr-FR" sz="1600" dirty="0" err="1" smtClean="0">
                          <a:effectLst/>
                        </a:rPr>
                        <a:t>Benchérifa</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2020</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a:effectLst/>
                        </a:rPr>
                        <a:t>194</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r>
                        <a:rPr lang="fr-FR" sz="1600" dirty="0">
                          <a:effectLst/>
                        </a:rPr>
                        <a:t>41,2%</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extLst>
                  <a:ext uri="{0D108BD9-81ED-4DB2-BD59-A6C34878D82A}">
                    <a16:rowId xmlns:a16="http://schemas.microsoft.com/office/drawing/2014/main" val="11709804"/>
                  </a:ext>
                </a:extLst>
              </a:tr>
              <a:tr h="708758">
                <a:tc>
                  <a:txBody>
                    <a:bodyPr/>
                    <a:lstStyle/>
                    <a:p>
                      <a:pPr marL="457200" algn="just">
                        <a:lnSpc>
                          <a:spcPct val="107000"/>
                        </a:lnSpc>
                        <a:spcAft>
                          <a:spcPts val="0"/>
                        </a:spcAft>
                      </a:pPr>
                      <a:r>
                        <a:rPr lang="fr-FR" sz="1600" dirty="0">
                          <a:effectLst/>
                        </a:rPr>
                        <a:t>Algérie :</a:t>
                      </a:r>
                    </a:p>
                    <a:p>
                      <a:pPr marL="457200" algn="just">
                        <a:lnSpc>
                          <a:spcPct val="107000"/>
                        </a:lnSpc>
                        <a:spcAft>
                          <a:spcPts val="0"/>
                        </a:spcAft>
                      </a:pPr>
                      <a:r>
                        <a:rPr lang="fr-FR" sz="1600" dirty="0" err="1" smtClean="0">
                          <a:effectLst/>
                        </a:rPr>
                        <a:t>Haid</a:t>
                      </a:r>
                      <a:r>
                        <a:rPr lang="fr-FR" sz="1600" dirty="0" smtClean="0">
                          <a:effectLst/>
                        </a:rPr>
                        <a:t> et al</a:t>
                      </a:r>
                      <a:endParaRPr lang="fr-FR" sz="1600" dirty="0" smtClean="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endParaRPr lang="fr-FR" sz="1600" dirty="0" smtClean="0">
                        <a:effectLst/>
                      </a:endParaRPr>
                    </a:p>
                    <a:p>
                      <a:pPr marL="457200" algn="ctr">
                        <a:lnSpc>
                          <a:spcPct val="107000"/>
                        </a:lnSpc>
                        <a:spcAft>
                          <a:spcPts val="0"/>
                        </a:spcAft>
                      </a:pPr>
                      <a:r>
                        <a:rPr lang="fr-FR" sz="1600" dirty="0" smtClean="0">
                          <a:effectLst/>
                        </a:rPr>
                        <a:t>2015</a:t>
                      </a:r>
                      <a:endParaRPr lang="fr-FR" sz="1600" dirty="0" smtClean="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endParaRPr lang="fr-FR" sz="1600" dirty="0" smtClean="0">
                        <a:effectLst/>
                      </a:endParaRPr>
                    </a:p>
                    <a:p>
                      <a:pPr marL="457200" algn="ctr">
                        <a:lnSpc>
                          <a:spcPct val="107000"/>
                        </a:lnSpc>
                        <a:spcAft>
                          <a:spcPts val="0"/>
                        </a:spcAft>
                      </a:pPr>
                      <a:r>
                        <a:rPr lang="fr-FR" sz="1600" dirty="0" smtClean="0">
                          <a:effectLst/>
                        </a:rPr>
                        <a:t>325</a:t>
                      </a:r>
                      <a:endParaRPr lang="fr-FR" sz="1600" dirty="0" smtClean="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tc>
                  <a:txBody>
                    <a:bodyPr/>
                    <a:lstStyle/>
                    <a:p>
                      <a:pPr marL="457200" algn="ctr">
                        <a:lnSpc>
                          <a:spcPct val="107000"/>
                        </a:lnSpc>
                        <a:spcAft>
                          <a:spcPts val="0"/>
                        </a:spcAft>
                      </a:pPr>
                      <a:endParaRPr lang="fr-FR" sz="1600" dirty="0" smtClean="0">
                        <a:effectLst/>
                      </a:endParaRPr>
                    </a:p>
                    <a:p>
                      <a:pPr marL="457200" algn="ctr">
                        <a:lnSpc>
                          <a:spcPct val="107000"/>
                        </a:lnSpc>
                        <a:spcAft>
                          <a:spcPts val="0"/>
                        </a:spcAft>
                      </a:pPr>
                      <a:r>
                        <a:rPr lang="fr-FR" sz="1600" dirty="0" smtClean="0">
                          <a:effectLst/>
                        </a:rPr>
                        <a:t>47%</a:t>
                      </a:r>
                      <a:endParaRPr lang="fr-FR" sz="1600" dirty="0" smtClean="0">
                        <a:effectLst/>
                        <a:latin typeface="Calibri" panose="020F0502020204030204" pitchFamily="34" charset="0"/>
                        <a:ea typeface="Calibri" panose="020F0502020204030204" pitchFamily="34" charset="0"/>
                        <a:cs typeface="Arial" panose="020B0604020202020204" pitchFamily="34" charset="0"/>
                      </a:endParaRPr>
                    </a:p>
                  </a:txBody>
                  <a:tcPr marL="15843" marR="15843" marT="0" marB="0"/>
                </a:tc>
                <a:extLst>
                  <a:ext uri="{0D108BD9-81ED-4DB2-BD59-A6C34878D82A}">
                    <a16:rowId xmlns:a16="http://schemas.microsoft.com/office/drawing/2014/main" val="3150275462"/>
                  </a:ext>
                </a:extLst>
              </a:tr>
            </a:tbl>
          </a:graphicData>
        </a:graphic>
      </p:graphicFrame>
      <p:sp>
        <p:nvSpPr>
          <p:cNvPr id="5" name="Rectangle 4"/>
          <p:cNvSpPr/>
          <p:nvPr/>
        </p:nvSpPr>
        <p:spPr>
          <a:xfrm>
            <a:off x="591671" y="4912658"/>
            <a:ext cx="10912941" cy="1945341"/>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7" name="Flèche droite 6"/>
          <p:cNvSpPr/>
          <p:nvPr/>
        </p:nvSpPr>
        <p:spPr>
          <a:xfrm>
            <a:off x="0" y="5422232"/>
            <a:ext cx="609600" cy="27271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799269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0260" y="0"/>
            <a:ext cx="11241740" cy="1280890"/>
          </a:xfrm>
          <a:solidFill>
            <a:schemeClr val="accent1">
              <a:lumMod val="20000"/>
              <a:lumOff val="80000"/>
            </a:schemeClr>
          </a:solidFill>
          <a:ln>
            <a:solidFill>
              <a:schemeClr val="accent1"/>
            </a:solidFill>
          </a:ln>
        </p:spPr>
        <p:txBody>
          <a:bodyPr>
            <a:normAutofit/>
          </a:bodyPr>
          <a:lstStyle/>
          <a:p>
            <a:r>
              <a:rPr lang="fr-FR" sz="3200" b="1" dirty="0" smtClean="0">
                <a:solidFill>
                  <a:srgbClr val="C00000"/>
                </a:solidFill>
              </a:rPr>
              <a:t>Caractéristiques cliniques et radiologiques de la </a:t>
            </a:r>
            <a:r>
              <a:rPr lang="fr-FR" sz="3200" b="1" dirty="0" err="1" smtClean="0">
                <a:solidFill>
                  <a:srgbClr val="C00000"/>
                </a:solidFill>
              </a:rPr>
              <a:t>coxite</a:t>
            </a:r>
            <a:endParaRPr lang="fr-FR" sz="3200" b="1" dirty="0">
              <a:solidFill>
                <a:srgbClr val="C00000"/>
              </a:solidFill>
            </a:endParaRPr>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3179135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0260" y="0"/>
            <a:ext cx="11241740" cy="1280890"/>
          </a:xfrm>
        </p:spPr>
        <p:txBody>
          <a:bodyPr>
            <a:normAutofit/>
          </a:bodyPr>
          <a:lstStyle/>
          <a:p>
            <a:r>
              <a:rPr lang="fr-FR" sz="3200" b="1" dirty="0" smtClean="0"/>
              <a:t>Caractéristiques cliniques et radiologiques de la </a:t>
            </a:r>
            <a:r>
              <a:rPr lang="fr-FR" sz="3200" b="1" dirty="0" err="1" smtClean="0"/>
              <a:t>coxite</a:t>
            </a:r>
            <a:endParaRPr lang="fr-FR" sz="3200" b="1" dirty="0"/>
          </a:p>
        </p:txBody>
      </p:sp>
      <p:graphicFrame>
        <p:nvGraphicFramePr>
          <p:cNvPr id="5" name="Espace réservé du contenu 4"/>
          <p:cNvGraphicFramePr>
            <a:graphicFrameLocks noGrp="1"/>
          </p:cNvGraphicFramePr>
          <p:nvPr>
            <p:ph idx="1"/>
            <p:extLst/>
          </p:nvPr>
        </p:nvGraphicFramePr>
        <p:xfrm>
          <a:off x="591671" y="1280890"/>
          <a:ext cx="11403105" cy="1789196"/>
        </p:xfrm>
        <a:graphic>
          <a:graphicData uri="http://schemas.openxmlformats.org/drawingml/2006/table">
            <a:tbl>
              <a:tblPr firstRow="1" firstCol="1" bandRow="1">
                <a:tableStyleId>{F5AB1C69-6EDB-4FF4-983F-18BD219EF322}</a:tableStyleId>
              </a:tblPr>
              <a:tblGrid>
                <a:gridCol w="5952564">
                  <a:extLst>
                    <a:ext uri="{9D8B030D-6E8A-4147-A177-3AD203B41FA5}">
                      <a16:colId xmlns:a16="http://schemas.microsoft.com/office/drawing/2014/main" val="2894909717"/>
                    </a:ext>
                  </a:extLst>
                </a:gridCol>
                <a:gridCol w="5450541">
                  <a:extLst>
                    <a:ext uri="{9D8B030D-6E8A-4147-A177-3AD203B41FA5}">
                      <a16:colId xmlns:a16="http://schemas.microsoft.com/office/drawing/2014/main" val="1041094723"/>
                    </a:ext>
                  </a:extLst>
                </a:gridCol>
              </a:tblGrid>
              <a:tr h="604329">
                <a:tc>
                  <a:txBody>
                    <a:bodyPr/>
                    <a:lstStyle/>
                    <a:p>
                      <a:pPr marL="457200">
                        <a:lnSpc>
                          <a:spcPct val="107000"/>
                        </a:lnSpc>
                        <a:spcAft>
                          <a:spcPts val="0"/>
                        </a:spcAft>
                      </a:pPr>
                      <a:r>
                        <a:rPr lang="fr-FR" sz="2000" dirty="0">
                          <a:effectLst/>
                        </a:rPr>
                        <a:t>Caractéristiques de la </a:t>
                      </a:r>
                      <a:r>
                        <a:rPr lang="fr-FR" sz="2000" dirty="0" err="1">
                          <a:effectLst/>
                        </a:rPr>
                        <a:t>coxite</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tc>
                  <a:txBody>
                    <a:bodyPr/>
                    <a:lstStyle/>
                    <a:p>
                      <a:pPr marL="457200">
                        <a:lnSpc>
                          <a:spcPct val="107000"/>
                        </a:lnSpc>
                        <a:spcAft>
                          <a:spcPts val="0"/>
                        </a:spcAft>
                      </a:pPr>
                      <a:r>
                        <a:rPr lang="fr-FR" sz="2000" dirty="0">
                          <a:effectLst/>
                        </a:rPr>
                        <a:t>Moyenne ± écart-type ou effectif n(%)</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extLst>
                  <a:ext uri="{0D108BD9-81ED-4DB2-BD59-A6C34878D82A}">
                    <a16:rowId xmlns:a16="http://schemas.microsoft.com/office/drawing/2014/main" val="3373052761"/>
                  </a:ext>
                </a:extLst>
              </a:tr>
              <a:tr h="304376">
                <a:tc>
                  <a:txBody>
                    <a:bodyPr/>
                    <a:lstStyle/>
                    <a:p>
                      <a:pPr marL="457200">
                        <a:lnSpc>
                          <a:spcPct val="107000"/>
                        </a:lnSpc>
                        <a:spcAft>
                          <a:spcPts val="0"/>
                        </a:spcAft>
                      </a:pPr>
                      <a:r>
                        <a:rPr lang="fr-FR" sz="1800" dirty="0">
                          <a:solidFill>
                            <a:schemeClr val="accent2">
                              <a:lumMod val="60000"/>
                              <a:lumOff val="40000"/>
                            </a:schemeClr>
                          </a:solidFill>
                          <a:effectLst/>
                        </a:rPr>
                        <a:t>Les caractéristiques cliniques des coxites</a:t>
                      </a:r>
                      <a:endParaRPr lang="fr-FR" sz="2000" dirty="0">
                        <a:solidFill>
                          <a:schemeClr val="accent2">
                            <a:lumMod val="60000"/>
                            <a:lumOff val="4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tc>
                  <a:txBody>
                    <a:bodyPr/>
                    <a:lstStyle/>
                    <a:p>
                      <a:pPr marL="457200" algn="ctr">
                        <a:lnSpc>
                          <a:spcPct val="107000"/>
                        </a:lnSpc>
                        <a:spcAft>
                          <a:spcPts val="0"/>
                        </a:spcAft>
                      </a:pPr>
                      <a:r>
                        <a:rPr lang="fr-FR" sz="1800">
                          <a:effectLst/>
                        </a:rPr>
                        <a:t> </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extLst>
                  <a:ext uri="{0D108BD9-81ED-4DB2-BD59-A6C34878D82A}">
                    <a16:rowId xmlns:a16="http://schemas.microsoft.com/office/drawing/2014/main" val="1889254182"/>
                  </a:ext>
                </a:extLst>
              </a:tr>
              <a:tr h="304376">
                <a:tc>
                  <a:txBody>
                    <a:bodyPr/>
                    <a:lstStyle/>
                    <a:p>
                      <a:pPr marL="457200">
                        <a:lnSpc>
                          <a:spcPct val="107000"/>
                        </a:lnSpc>
                        <a:spcAft>
                          <a:spcPts val="0"/>
                        </a:spcAft>
                      </a:pPr>
                      <a:r>
                        <a:rPr lang="fr-FR" sz="1800" dirty="0">
                          <a:effectLst/>
                        </a:rPr>
                        <a:t>Siege :</a:t>
                      </a:r>
                      <a:endParaRPr lang="fr-FR" sz="2000" dirty="0">
                        <a:effectLst/>
                      </a:endParaRPr>
                    </a:p>
                    <a:p>
                      <a:pPr marL="457200">
                        <a:lnSpc>
                          <a:spcPct val="107000"/>
                        </a:lnSpc>
                        <a:spcAft>
                          <a:spcPts val="0"/>
                        </a:spcAft>
                      </a:pPr>
                      <a:r>
                        <a:rPr lang="fr-FR" sz="1800" dirty="0">
                          <a:effectLst/>
                        </a:rPr>
                        <a:t>Unilatéral</a:t>
                      </a:r>
                      <a:endParaRPr lang="fr-FR" sz="2000" dirty="0">
                        <a:effectLst/>
                      </a:endParaRPr>
                    </a:p>
                    <a:p>
                      <a:pPr marL="457200">
                        <a:lnSpc>
                          <a:spcPct val="107000"/>
                        </a:lnSpc>
                        <a:spcAft>
                          <a:spcPts val="0"/>
                        </a:spcAft>
                      </a:pPr>
                      <a:r>
                        <a:rPr lang="fr-FR" sz="1800" dirty="0">
                          <a:effectLst/>
                        </a:rPr>
                        <a:t>bilatéral</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tc>
                  <a:txBody>
                    <a:bodyPr/>
                    <a:lstStyle/>
                    <a:p>
                      <a:pPr marL="457200" algn="ctr">
                        <a:lnSpc>
                          <a:spcPct val="107000"/>
                        </a:lnSpc>
                        <a:spcAft>
                          <a:spcPts val="0"/>
                        </a:spcAft>
                      </a:pPr>
                      <a:r>
                        <a:rPr lang="fr-FR" sz="1800" dirty="0">
                          <a:effectLst/>
                        </a:rPr>
                        <a:t> </a:t>
                      </a:r>
                      <a:endParaRPr lang="fr-FR" sz="2000" dirty="0">
                        <a:effectLst/>
                      </a:endParaRPr>
                    </a:p>
                    <a:p>
                      <a:pPr marL="457200" algn="ctr">
                        <a:lnSpc>
                          <a:spcPct val="107000"/>
                        </a:lnSpc>
                        <a:spcAft>
                          <a:spcPts val="0"/>
                        </a:spcAft>
                      </a:pPr>
                      <a:r>
                        <a:rPr lang="fr-FR" sz="1800" dirty="0">
                          <a:effectLst/>
                        </a:rPr>
                        <a:t>15(18,3)</a:t>
                      </a:r>
                      <a:endParaRPr lang="fr-FR" sz="2000" dirty="0">
                        <a:effectLst/>
                      </a:endParaRPr>
                    </a:p>
                    <a:p>
                      <a:pPr marL="457200" algn="ctr">
                        <a:lnSpc>
                          <a:spcPct val="107000"/>
                        </a:lnSpc>
                        <a:spcAft>
                          <a:spcPts val="0"/>
                        </a:spcAft>
                      </a:pPr>
                      <a:r>
                        <a:rPr lang="fr-FR" sz="1800" dirty="0">
                          <a:effectLst/>
                        </a:rPr>
                        <a:t>67(81,7)</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extLst>
                  <a:ext uri="{0D108BD9-81ED-4DB2-BD59-A6C34878D82A}">
                    <a16:rowId xmlns:a16="http://schemas.microsoft.com/office/drawing/2014/main" val="928236143"/>
                  </a:ext>
                </a:extLst>
              </a:tr>
            </a:tbl>
          </a:graphicData>
        </a:graphic>
      </p:graphicFrame>
    </p:spTree>
    <p:extLst>
      <p:ext uri="{BB962C8B-B14F-4D97-AF65-F5344CB8AC3E}">
        <p14:creationId xmlns:p14="http://schemas.microsoft.com/office/powerpoint/2010/main" val="3486725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Introduction</a:t>
            </a:r>
            <a:endParaRPr lang="fr-FR" b="1" dirty="0"/>
          </a:p>
        </p:txBody>
      </p:sp>
      <p:sp>
        <p:nvSpPr>
          <p:cNvPr id="3" name="Espace réservé du contenu 2"/>
          <p:cNvSpPr>
            <a:spLocks noGrp="1"/>
          </p:cNvSpPr>
          <p:nvPr>
            <p:ph idx="1"/>
          </p:nvPr>
        </p:nvSpPr>
        <p:spPr>
          <a:xfrm>
            <a:off x="1744133" y="1337733"/>
            <a:ext cx="9760478" cy="4573489"/>
          </a:xfrm>
        </p:spPr>
        <p:txBody>
          <a:bodyPr>
            <a:normAutofit/>
          </a:bodyPr>
          <a:lstStyle/>
          <a:p>
            <a:pPr marL="0" indent="0">
              <a:buNone/>
            </a:pPr>
            <a:r>
              <a:rPr lang="fr-FR" sz="2400" b="1" u="sng" dirty="0" smtClean="0">
                <a:solidFill>
                  <a:schemeClr val="accent1"/>
                </a:solidFill>
              </a:rPr>
              <a:t>La </a:t>
            </a:r>
            <a:r>
              <a:rPr lang="fr-FR" sz="2400" b="1" u="sng" dirty="0" err="1" smtClean="0">
                <a:solidFill>
                  <a:schemeClr val="accent1"/>
                </a:solidFill>
              </a:rPr>
              <a:t>Coxite</a:t>
            </a:r>
            <a:r>
              <a:rPr lang="fr-FR" sz="2400" b="1" u="sng" dirty="0" smtClean="0">
                <a:solidFill>
                  <a:schemeClr val="accent1"/>
                </a:solidFill>
              </a:rPr>
              <a:t> </a:t>
            </a:r>
            <a:r>
              <a:rPr lang="fr-FR" sz="2400" b="1" dirty="0" smtClean="0"/>
              <a:t>dans la Spondylarthrite Ankylosante</a:t>
            </a:r>
            <a:endParaRPr lang="fr-FR" sz="2000" b="1" dirty="0" smtClean="0"/>
          </a:p>
          <a:p>
            <a:pPr>
              <a:lnSpc>
                <a:spcPct val="100000"/>
              </a:lnSpc>
            </a:pPr>
            <a:r>
              <a:rPr lang="fr-FR" sz="2000" dirty="0"/>
              <a:t>L’atteinte articulaire </a:t>
            </a:r>
            <a:r>
              <a:rPr lang="fr-FR" sz="2000" b="1" dirty="0"/>
              <a:t>la plus redoutable et la plus fréquente </a:t>
            </a:r>
            <a:endParaRPr lang="fr-FR" sz="2000" dirty="0"/>
          </a:p>
          <a:p>
            <a:pPr>
              <a:lnSpc>
                <a:spcPct val="100000"/>
              </a:lnSpc>
            </a:pPr>
            <a:r>
              <a:rPr lang="fr-FR" sz="2000" dirty="0"/>
              <a:t>La prévalence varie selon </a:t>
            </a:r>
            <a:r>
              <a:rPr lang="fr-FR" sz="2000" b="1" dirty="0"/>
              <a:t>la répartition géographique</a:t>
            </a:r>
          </a:p>
          <a:p>
            <a:pPr marL="0" indent="0">
              <a:buNone/>
            </a:pPr>
            <a:endParaRPr lang="fr-FR" dirty="0" smtClean="0"/>
          </a:p>
          <a:p>
            <a:endParaRPr lang="fr-FR" dirty="0"/>
          </a:p>
        </p:txBody>
      </p:sp>
      <p:graphicFrame>
        <p:nvGraphicFramePr>
          <p:cNvPr id="5" name="Graphique 4"/>
          <p:cNvGraphicFramePr/>
          <p:nvPr>
            <p:extLst>
              <p:ext uri="{D42A27DB-BD31-4B8C-83A1-F6EECF244321}">
                <p14:modId xmlns:p14="http://schemas.microsoft.com/office/powerpoint/2010/main" val="2568557958"/>
              </p:ext>
            </p:extLst>
          </p:nvPr>
        </p:nvGraphicFramePr>
        <p:xfrm>
          <a:off x="1588168" y="2771023"/>
          <a:ext cx="8502316" cy="3731377"/>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1588168" y="6502400"/>
            <a:ext cx="10417565" cy="35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dirty="0">
                <a:solidFill>
                  <a:schemeClr val="tx1"/>
                </a:solidFill>
              </a:rPr>
              <a:t>Ziadé N, El Hajj J, </a:t>
            </a:r>
            <a:r>
              <a:rPr lang="fr-FR" sz="900" dirty="0" err="1">
                <a:solidFill>
                  <a:schemeClr val="tx1"/>
                </a:solidFill>
              </a:rPr>
              <a:t>Rassi</a:t>
            </a:r>
            <a:r>
              <a:rPr lang="fr-FR" sz="900" dirty="0">
                <a:solidFill>
                  <a:schemeClr val="tx1"/>
                </a:solidFill>
              </a:rPr>
              <a:t> J, </a:t>
            </a:r>
            <a:r>
              <a:rPr lang="fr-FR" sz="900" dirty="0" err="1">
                <a:solidFill>
                  <a:schemeClr val="tx1"/>
                </a:solidFill>
              </a:rPr>
              <a:t>Hlais</a:t>
            </a:r>
            <a:r>
              <a:rPr lang="fr-FR" sz="900" dirty="0">
                <a:solidFill>
                  <a:schemeClr val="tx1"/>
                </a:solidFill>
              </a:rPr>
              <a:t> S, </a:t>
            </a:r>
            <a:r>
              <a:rPr lang="fr-FR" sz="900" dirty="0" err="1">
                <a:solidFill>
                  <a:schemeClr val="tx1"/>
                </a:solidFill>
              </a:rPr>
              <a:t>López</a:t>
            </a:r>
            <a:r>
              <a:rPr lang="fr-FR" sz="900" dirty="0">
                <a:solidFill>
                  <a:schemeClr val="tx1"/>
                </a:solidFill>
              </a:rPr>
              <a:t>-Medina C, Gamal SM, et al. </a:t>
            </a:r>
            <a:r>
              <a:rPr lang="fr-FR" sz="900" dirty="0" err="1">
                <a:solidFill>
                  <a:schemeClr val="tx1"/>
                </a:solidFill>
              </a:rPr>
              <a:t>Root</a:t>
            </a:r>
            <a:r>
              <a:rPr lang="fr-FR" sz="900" dirty="0">
                <a:solidFill>
                  <a:schemeClr val="tx1"/>
                </a:solidFill>
              </a:rPr>
              <a:t> joint </a:t>
            </a:r>
            <a:r>
              <a:rPr lang="fr-FR" sz="900" dirty="0" err="1">
                <a:solidFill>
                  <a:schemeClr val="tx1"/>
                </a:solidFill>
              </a:rPr>
              <a:t>involvement</a:t>
            </a:r>
            <a:r>
              <a:rPr lang="fr-FR" sz="900" dirty="0">
                <a:solidFill>
                  <a:schemeClr val="tx1"/>
                </a:solidFill>
              </a:rPr>
              <a:t> in </a:t>
            </a:r>
            <a:r>
              <a:rPr lang="fr-FR" sz="900" dirty="0" err="1">
                <a:solidFill>
                  <a:schemeClr val="tx1"/>
                </a:solidFill>
              </a:rPr>
              <a:t>spondyloarthritis</a:t>
            </a:r>
            <a:r>
              <a:rPr lang="fr-FR" sz="900" dirty="0">
                <a:solidFill>
                  <a:schemeClr val="tx1"/>
                </a:solidFill>
              </a:rPr>
              <a:t>: a post hoc </a:t>
            </a:r>
            <a:r>
              <a:rPr lang="fr-FR" sz="900" dirty="0" err="1">
                <a:solidFill>
                  <a:schemeClr val="tx1"/>
                </a:solidFill>
              </a:rPr>
              <a:t>analysis</a:t>
            </a:r>
            <a:r>
              <a:rPr lang="fr-FR" sz="900" dirty="0">
                <a:solidFill>
                  <a:schemeClr val="tx1"/>
                </a:solidFill>
              </a:rPr>
              <a:t> </a:t>
            </a:r>
            <a:r>
              <a:rPr lang="fr-FR" sz="900" dirty="0" err="1">
                <a:solidFill>
                  <a:schemeClr val="tx1"/>
                </a:solidFill>
              </a:rPr>
              <a:t>from</a:t>
            </a:r>
            <a:r>
              <a:rPr lang="fr-FR" sz="900" dirty="0">
                <a:solidFill>
                  <a:schemeClr val="tx1"/>
                </a:solidFill>
              </a:rPr>
              <a:t> the international ASAS-</a:t>
            </a:r>
            <a:r>
              <a:rPr lang="fr-FR" sz="900" dirty="0" err="1">
                <a:solidFill>
                  <a:schemeClr val="tx1"/>
                </a:solidFill>
              </a:rPr>
              <a:t>PerSpA</a:t>
            </a:r>
            <a:r>
              <a:rPr lang="fr-FR" sz="900" dirty="0">
                <a:solidFill>
                  <a:schemeClr val="tx1"/>
                </a:solidFill>
              </a:rPr>
              <a:t> </a:t>
            </a:r>
            <a:r>
              <a:rPr lang="fr-FR" sz="900" dirty="0" err="1">
                <a:solidFill>
                  <a:schemeClr val="tx1"/>
                </a:solidFill>
              </a:rPr>
              <a:t>study</a:t>
            </a:r>
            <a:r>
              <a:rPr lang="fr-FR" sz="900" dirty="0">
                <a:solidFill>
                  <a:schemeClr val="tx1"/>
                </a:solidFill>
              </a:rPr>
              <a:t>. </a:t>
            </a:r>
            <a:r>
              <a:rPr lang="fr-FR" sz="900" dirty="0" err="1">
                <a:solidFill>
                  <a:schemeClr val="tx1"/>
                </a:solidFill>
              </a:rPr>
              <a:t>Rheumatology</a:t>
            </a:r>
            <a:r>
              <a:rPr lang="fr-FR" sz="900" dirty="0">
                <a:solidFill>
                  <a:schemeClr val="tx1"/>
                </a:solidFill>
              </a:rPr>
              <a:t>. 2022;61(2):667-78.</a:t>
            </a:r>
          </a:p>
        </p:txBody>
      </p:sp>
    </p:spTree>
    <p:extLst>
      <p:ext uri="{BB962C8B-B14F-4D97-AF65-F5344CB8AC3E}">
        <p14:creationId xmlns:p14="http://schemas.microsoft.com/office/powerpoint/2010/main" val="49772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0260" y="0"/>
            <a:ext cx="11241740" cy="1280890"/>
          </a:xfrm>
        </p:spPr>
        <p:txBody>
          <a:bodyPr>
            <a:normAutofit/>
          </a:bodyPr>
          <a:lstStyle/>
          <a:p>
            <a:r>
              <a:rPr lang="fr-FR" sz="3200" b="1" dirty="0" smtClean="0"/>
              <a:t>Caractéristiques cliniques et radiologiques de la </a:t>
            </a:r>
            <a:r>
              <a:rPr lang="fr-FR" sz="3200" b="1" dirty="0" err="1" smtClean="0"/>
              <a:t>coxite</a:t>
            </a:r>
            <a:endParaRPr lang="fr-FR" sz="3200" b="1" dirty="0"/>
          </a:p>
        </p:txBody>
      </p:sp>
      <p:graphicFrame>
        <p:nvGraphicFramePr>
          <p:cNvPr id="5" name="Espace réservé du contenu 4"/>
          <p:cNvGraphicFramePr>
            <a:graphicFrameLocks noGrp="1"/>
          </p:cNvGraphicFramePr>
          <p:nvPr>
            <p:ph idx="1"/>
            <p:extLst/>
          </p:nvPr>
        </p:nvGraphicFramePr>
        <p:xfrm>
          <a:off x="591671" y="1280890"/>
          <a:ext cx="11403105" cy="2093572"/>
        </p:xfrm>
        <a:graphic>
          <a:graphicData uri="http://schemas.openxmlformats.org/drawingml/2006/table">
            <a:tbl>
              <a:tblPr firstRow="1" firstCol="1" bandRow="1">
                <a:tableStyleId>{F5AB1C69-6EDB-4FF4-983F-18BD219EF322}</a:tableStyleId>
              </a:tblPr>
              <a:tblGrid>
                <a:gridCol w="5952564">
                  <a:extLst>
                    <a:ext uri="{9D8B030D-6E8A-4147-A177-3AD203B41FA5}">
                      <a16:colId xmlns:a16="http://schemas.microsoft.com/office/drawing/2014/main" val="2894909717"/>
                    </a:ext>
                  </a:extLst>
                </a:gridCol>
                <a:gridCol w="5450541">
                  <a:extLst>
                    <a:ext uri="{9D8B030D-6E8A-4147-A177-3AD203B41FA5}">
                      <a16:colId xmlns:a16="http://schemas.microsoft.com/office/drawing/2014/main" val="1041094723"/>
                    </a:ext>
                  </a:extLst>
                </a:gridCol>
              </a:tblGrid>
              <a:tr h="604329">
                <a:tc>
                  <a:txBody>
                    <a:bodyPr/>
                    <a:lstStyle/>
                    <a:p>
                      <a:pPr marL="457200">
                        <a:lnSpc>
                          <a:spcPct val="107000"/>
                        </a:lnSpc>
                        <a:spcAft>
                          <a:spcPts val="0"/>
                        </a:spcAft>
                      </a:pPr>
                      <a:r>
                        <a:rPr lang="fr-FR" sz="2000" dirty="0">
                          <a:effectLst/>
                        </a:rPr>
                        <a:t>Caractéristiques de la </a:t>
                      </a:r>
                      <a:r>
                        <a:rPr lang="fr-FR" sz="2000" dirty="0" err="1">
                          <a:effectLst/>
                        </a:rPr>
                        <a:t>coxite</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tc>
                  <a:txBody>
                    <a:bodyPr/>
                    <a:lstStyle/>
                    <a:p>
                      <a:pPr marL="457200">
                        <a:lnSpc>
                          <a:spcPct val="107000"/>
                        </a:lnSpc>
                        <a:spcAft>
                          <a:spcPts val="0"/>
                        </a:spcAft>
                      </a:pPr>
                      <a:r>
                        <a:rPr lang="fr-FR" sz="2000" dirty="0">
                          <a:effectLst/>
                        </a:rPr>
                        <a:t>Moyenne ± écart-type ou effectif n(%)</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extLst>
                  <a:ext uri="{0D108BD9-81ED-4DB2-BD59-A6C34878D82A}">
                    <a16:rowId xmlns:a16="http://schemas.microsoft.com/office/drawing/2014/main" val="3373052761"/>
                  </a:ext>
                </a:extLst>
              </a:tr>
              <a:tr h="304376">
                <a:tc>
                  <a:txBody>
                    <a:bodyPr/>
                    <a:lstStyle/>
                    <a:p>
                      <a:pPr marL="457200">
                        <a:lnSpc>
                          <a:spcPct val="107000"/>
                        </a:lnSpc>
                        <a:spcAft>
                          <a:spcPts val="0"/>
                        </a:spcAft>
                      </a:pPr>
                      <a:r>
                        <a:rPr lang="fr-FR" sz="1800" dirty="0">
                          <a:solidFill>
                            <a:schemeClr val="accent2">
                              <a:lumMod val="60000"/>
                              <a:lumOff val="40000"/>
                            </a:schemeClr>
                          </a:solidFill>
                          <a:effectLst/>
                        </a:rPr>
                        <a:t>Les caractéristiques cliniques des coxites</a:t>
                      </a:r>
                      <a:endParaRPr lang="fr-FR" sz="2000" dirty="0">
                        <a:solidFill>
                          <a:schemeClr val="accent2">
                            <a:lumMod val="60000"/>
                            <a:lumOff val="4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tc>
                  <a:txBody>
                    <a:bodyPr/>
                    <a:lstStyle/>
                    <a:p>
                      <a:pPr marL="457200" algn="ctr">
                        <a:lnSpc>
                          <a:spcPct val="107000"/>
                        </a:lnSpc>
                        <a:spcAft>
                          <a:spcPts val="0"/>
                        </a:spcAft>
                      </a:pPr>
                      <a:r>
                        <a:rPr lang="fr-FR" sz="1800">
                          <a:effectLst/>
                        </a:rPr>
                        <a:t> </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extLst>
                  <a:ext uri="{0D108BD9-81ED-4DB2-BD59-A6C34878D82A}">
                    <a16:rowId xmlns:a16="http://schemas.microsoft.com/office/drawing/2014/main" val="1889254182"/>
                  </a:ext>
                </a:extLst>
              </a:tr>
              <a:tr h="304376">
                <a:tc>
                  <a:txBody>
                    <a:bodyPr/>
                    <a:lstStyle/>
                    <a:p>
                      <a:pPr marL="457200">
                        <a:lnSpc>
                          <a:spcPct val="107000"/>
                        </a:lnSpc>
                        <a:spcAft>
                          <a:spcPts val="0"/>
                        </a:spcAft>
                      </a:pPr>
                      <a:r>
                        <a:rPr lang="fr-FR" sz="1800" dirty="0">
                          <a:effectLst/>
                        </a:rPr>
                        <a:t>Siege :</a:t>
                      </a:r>
                      <a:endParaRPr lang="fr-FR" sz="2000" dirty="0">
                        <a:effectLst/>
                      </a:endParaRPr>
                    </a:p>
                    <a:p>
                      <a:pPr marL="457200">
                        <a:lnSpc>
                          <a:spcPct val="107000"/>
                        </a:lnSpc>
                        <a:spcAft>
                          <a:spcPts val="0"/>
                        </a:spcAft>
                      </a:pPr>
                      <a:r>
                        <a:rPr lang="fr-FR" sz="1800" dirty="0">
                          <a:effectLst/>
                        </a:rPr>
                        <a:t>Unilatéral</a:t>
                      </a:r>
                      <a:endParaRPr lang="fr-FR" sz="2000" dirty="0">
                        <a:effectLst/>
                      </a:endParaRPr>
                    </a:p>
                    <a:p>
                      <a:pPr marL="457200">
                        <a:lnSpc>
                          <a:spcPct val="107000"/>
                        </a:lnSpc>
                        <a:spcAft>
                          <a:spcPts val="0"/>
                        </a:spcAft>
                      </a:pPr>
                      <a:r>
                        <a:rPr lang="fr-FR" sz="1800" dirty="0">
                          <a:effectLst/>
                        </a:rPr>
                        <a:t>bilatéral</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tc>
                  <a:txBody>
                    <a:bodyPr/>
                    <a:lstStyle/>
                    <a:p>
                      <a:pPr marL="457200" algn="ctr">
                        <a:lnSpc>
                          <a:spcPct val="107000"/>
                        </a:lnSpc>
                        <a:spcAft>
                          <a:spcPts val="0"/>
                        </a:spcAft>
                      </a:pPr>
                      <a:r>
                        <a:rPr lang="fr-FR" sz="1800" dirty="0">
                          <a:effectLst/>
                        </a:rPr>
                        <a:t> </a:t>
                      </a:r>
                      <a:endParaRPr lang="fr-FR" sz="2000" dirty="0">
                        <a:effectLst/>
                      </a:endParaRPr>
                    </a:p>
                    <a:p>
                      <a:pPr marL="457200" algn="ctr">
                        <a:lnSpc>
                          <a:spcPct val="107000"/>
                        </a:lnSpc>
                        <a:spcAft>
                          <a:spcPts val="0"/>
                        </a:spcAft>
                      </a:pPr>
                      <a:r>
                        <a:rPr lang="fr-FR" sz="1800" dirty="0">
                          <a:effectLst/>
                        </a:rPr>
                        <a:t>15(18,3)</a:t>
                      </a:r>
                      <a:endParaRPr lang="fr-FR" sz="2000" dirty="0">
                        <a:effectLst/>
                      </a:endParaRPr>
                    </a:p>
                    <a:p>
                      <a:pPr marL="457200" algn="ctr">
                        <a:lnSpc>
                          <a:spcPct val="107000"/>
                        </a:lnSpc>
                        <a:spcAft>
                          <a:spcPts val="0"/>
                        </a:spcAft>
                      </a:pPr>
                      <a:r>
                        <a:rPr lang="fr-FR" sz="1800" dirty="0">
                          <a:effectLst/>
                        </a:rPr>
                        <a:t>67(81,7)</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extLst>
                  <a:ext uri="{0D108BD9-81ED-4DB2-BD59-A6C34878D82A}">
                    <a16:rowId xmlns:a16="http://schemas.microsoft.com/office/drawing/2014/main" val="928236143"/>
                  </a:ext>
                </a:extLst>
              </a:tr>
              <a:tr h="304376">
                <a:tc>
                  <a:txBody>
                    <a:bodyPr/>
                    <a:lstStyle/>
                    <a:p>
                      <a:pPr marL="457200">
                        <a:lnSpc>
                          <a:spcPct val="107000"/>
                        </a:lnSpc>
                        <a:spcAft>
                          <a:spcPts val="0"/>
                        </a:spcAft>
                      </a:pPr>
                      <a:r>
                        <a:rPr lang="fr-FR" sz="1800" dirty="0">
                          <a:effectLst/>
                        </a:rPr>
                        <a:t>Délai d’apparition de la </a:t>
                      </a:r>
                      <a:r>
                        <a:rPr lang="fr-FR" sz="1800" dirty="0" err="1">
                          <a:effectLst/>
                        </a:rPr>
                        <a:t>coxite</a:t>
                      </a:r>
                      <a:r>
                        <a:rPr lang="fr-FR" sz="1800" dirty="0">
                          <a:effectLst/>
                        </a:rPr>
                        <a:t> :</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tc>
                  <a:txBody>
                    <a:bodyPr/>
                    <a:lstStyle/>
                    <a:p>
                      <a:pPr marL="457200" algn="ctr">
                        <a:lnSpc>
                          <a:spcPct val="107000"/>
                        </a:lnSpc>
                        <a:spcAft>
                          <a:spcPts val="0"/>
                        </a:spcAft>
                      </a:pPr>
                      <a:r>
                        <a:rPr lang="fr-FR" sz="1800" dirty="0">
                          <a:effectLst/>
                        </a:rPr>
                        <a:t>6,07±6,31</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extLst>
                  <a:ext uri="{0D108BD9-81ED-4DB2-BD59-A6C34878D82A}">
                    <a16:rowId xmlns:a16="http://schemas.microsoft.com/office/drawing/2014/main" val="564507096"/>
                  </a:ext>
                </a:extLst>
              </a:tr>
            </a:tbl>
          </a:graphicData>
        </a:graphic>
      </p:graphicFrame>
      <p:graphicFrame>
        <p:nvGraphicFramePr>
          <p:cNvPr id="4" name="Graphique 3"/>
          <p:cNvGraphicFramePr/>
          <p:nvPr>
            <p:extLst/>
          </p:nvPr>
        </p:nvGraphicFramePr>
        <p:xfrm>
          <a:off x="2584666" y="3773036"/>
          <a:ext cx="7972928" cy="17646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1214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0260" y="0"/>
            <a:ext cx="11241740" cy="1280890"/>
          </a:xfrm>
        </p:spPr>
        <p:txBody>
          <a:bodyPr>
            <a:normAutofit/>
          </a:bodyPr>
          <a:lstStyle/>
          <a:p>
            <a:r>
              <a:rPr lang="fr-FR" sz="3200" b="1" dirty="0" smtClean="0"/>
              <a:t>Caractéristiques cliniques et radiologiques de la </a:t>
            </a:r>
            <a:r>
              <a:rPr lang="fr-FR" sz="3200" b="1" dirty="0" err="1" smtClean="0"/>
              <a:t>coxite</a:t>
            </a:r>
            <a:endParaRPr lang="fr-FR" sz="3200" b="1" dirty="0"/>
          </a:p>
        </p:txBody>
      </p:sp>
      <p:graphicFrame>
        <p:nvGraphicFramePr>
          <p:cNvPr id="5" name="Espace réservé du contenu 4"/>
          <p:cNvGraphicFramePr>
            <a:graphicFrameLocks noGrp="1"/>
          </p:cNvGraphicFramePr>
          <p:nvPr>
            <p:ph idx="1"/>
            <p:extLst/>
          </p:nvPr>
        </p:nvGraphicFramePr>
        <p:xfrm>
          <a:off x="591671" y="1280890"/>
          <a:ext cx="11403105" cy="2702323"/>
        </p:xfrm>
        <a:graphic>
          <a:graphicData uri="http://schemas.openxmlformats.org/drawingml/2006/table">
            <a:tbl>
              <a:tblPr firstRow="1" firstCol="1" bandRow="1">
                <a:tableStyleId>{F5AB1C69-6EDB-4FF4-983F-18BD219EF322}</a:tableStyleId>
              </a:tblPr>
              <a:tblGrid>
                <a:gridCol w="5952564">
                  <a:extLst>
                    <a:ext uri="{9D8B030D-6E8A-4147-A177-3AD203B41FA5}">
                      <a16:colId xmlns:a16="http://schemas.microsoft.com/office/drawing/2014/main" val="2894909717"/>
                    </a:ext>
                  </a:extLst>
                </a:gridCol>
                <a:gridCol w="5450541">
                  <a:extLst>
                    <a:ext uri="{9D8B030D-6E8A-4147-A177-3AD203B41FA5}">
                      <a16:colId xmlns:a16="http://schemas.microsoft.com/office/drawing/2014/main" val="1041094723"/>
                    </a:ext>
                  </a:extLst>
                </a:gridCol>
              </a:tblGrid>
              <a:tr h="604329">
                <a:tc>
                  <a:txBody>
                    <a:bodyPr/>
                    <a:lstStyle/>
                    <a:p>
                      <a:pPr marL="457200">
                        <a:lnSpc>
                          <a:spcPct val="107000"/>
                        </a:lnSpc>
                        <a:spcAft>
                          <a:spcPts val="0"/>
                        </a:spcAft>
                      </a:pPr>
                      <a:r>
                        <a:rPr lang="fr-FR" sz="2000" dirty="0">
                          <a:effectLst/>
                        </a:rPr>
                        <a:t>Caractéristiques de la </a:t>
                      </a:r>
                      <a:r>
                        <a:rPr lang="fr-FR" sz="2000" dirty="0" err="1">
                          <a:effectLst/>
                        </a:rPr>
                        <a:t>coxite</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tc>
                  <a:txBody>
                    <a:bodyPr/>
                    <a:lstStyle/>
                    <a:p>
                      <a:pPr marL="457200">
                        <a:lnSpc>
                          <a:spcPct val="107000"/>
                        </a:lnSpc>
                        <a:spcAft>
                          <a:spcPts val="0"/>
                        </a:spcAft>
                      </a:pPr>
                      <a:r>
                        <a:rPr lang="fr-FR" sz="2000" dirty="0">
                          <a:effectLst/>
                        </a:rPr>
                        <a:t>Moyenne ± écart-type ou effectif n(%)</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extLst>
                  <a:ext uri="{0D108BD9-81ED-4DB2-BD59-A6C34878D82A}">
                    <a16:rowId xmlns:a16="http://schemas.microsoft.com/office/drawing/2014/main" val="3373052761"/>
                  </a:ext>
                </a:extLst>
              </a:tr>
              <a:tr h="304376">
                <a:tc>
                  <a:txBody>
                    <a:bodyPr/>
                    <a:lstStyle/>
                    <a:p>
                      <a:pPr marL="457200">
                        <a:lnSpc>
                          <a:spcPct val="107000"/>
                        </a:lnSpc>
                        <a:spcAft>
                          <a:spcPts val="0"/>
                        </a:spcAft>
                      </a:pPr>
                      <a:r>
                        <a:rPr lang="fr-FR" sz="1800" dirty="0">
                          <a:solidFill>
                            <a:schemeClr val="accent2">
                              <a:lumMod val="60000"/>
                              <a:lumOff val="40000"/>
                            </a:schemeClr>
                          </a:solidFill>
                          <a:effectLst/>
                        </a:rPr>
                        <a:t>Les caractéristiques cliniques des coxites</a:t>
                      </a:r>
                      <a:endParaRPr lang="fr-FR" sz="2000" dirty="0">
                        <a:solidFill>
                          <a:schemeClr val="accent2">
                            <a:lumMod val="60000"/>
                            <a:lumOff val="4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tc>
                  <a:txBody>
                    <a:bodyPr/>
                    <a:lstStyle/>
                    <a:p>
                      <a:pPr marL="457200" algn="ctr">
                        <a:lnSpc>
                          <a:spcPct val="107000"/>
                        </a:lnSpc>
                        <a:spcAft>
                          <a:spcPts val="0"/>
                        </a:spcAft>
                      </a:pPr>
                      <a:r>
                        <a:rPr lang="fr-FR" sz="1800">
                          <a:effectLst/>
                        </a:rPr>
                        <a:t> </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extLst>
                  <a:ext uri="{0D108BD9-81ED-4DB2-BD59-A6C34878D82A}">
                    <a16:rowId xmlns:a16="http://schemas.microsoft.com/office/drawing/2014/main" val="1889254182"/>
                  </a:ext>
                </a:extLst>
              </a:tr>
              <a:tr h="304376">
                <a:tc>
                  <a:txBody>
                    <a:bodyPr/>
                    <a:lstStyle/>
                    <a:p>
                      <a:pPr marL="457200">
                        <a:lnSpc>
                          <a:spcPct val="107000"/>
                        </a:lnSpc>
                        <a:spcAft>
                          <a:spcPts val="0"/>
                        </a:spcAft>
                      </a:pPr>
                      <a:r>
                        <a:rPr lang="fr-FR" sz="1800" dirty="0">
                          <a:effectLst/>
                        </a:rPr>
                        <a:t>Siege :</a:t>
                      </a:r>
                      <a:endParaRPr lang="fr-FR" sz="2000" dirty="0">
                        <a:effectLst/>
                      </a:endParaRPr>
                    </a:p>
                    <a:p>
                      <a:pPr marL="457200">
                        <a:lnSpc>
                          <a:spcPct val="107000"/>
                        </a:lnSpc>
                        <a:spcAft>
                          <a:spcPts val="0"/>
                        </a:spcAft>
                      </a:pPr>
                      <a:r>
                        <a:rPr lang="fr-FR" sz="1800" dirty="0">
                          <a:effectLst/>
                        </a:rPr>
                        <a:t>Unilatéral</a:t>
                      </a:r>
                      <a:endParaRPr lang="fr-FR" sz="2000" dirty="0">
                        <a:effectLst/>
                      </a:endParaRPr>
                    </a:p>
                    <a:p>
                      <a:pPr marL="457200">
                        <a:lnSpc>
                          <a:spcPct val="107000"/>
                        </a:lnSpc>
                        <a:spcAft>
                          <a:spcPts val="0"/>
                        </a:spcAft>
                      </a:pPr>
                      <a:r>
                        <a:rPr lang="fr-FR" sz="1800" dirty="0">
                          <a:effectLst/>
                        </a:rPr>
                        <a:t>bilatéral</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tc>
                  <a:txBody>
                    <a:bodyPr/>
                    <a:lstStyle/>
                    <a:p>
                      <a:pPr marL="457200" algn="ctr">
                        <a:lnSpc>
                          <a:spcPct val="107000"/>
                        </a:lnSpc>
                        <a:spcAft>
                          <a:spcPts val="0"/>
                        </a:spcAft>
                      </a:pPr>
                      <a:r>
                        <a:rPr lang="fr-FR" sz="1800" dirty="0">
                          <a:effectLst/>
                        </a:rPr>
                        <a:t> </a:t>
                      </a:r>
                      <a:endParaRPr lang="fr-FR" sz="2000" dirty="0">
                        <a:effectLst/>
                      </a:endParaRPr>
                    </a:p>
                    <a:p>
                      <a:pPr marL="457200" algn="ctr">
                        <a:lnSpc>
                          <a:spcPct val="107000"/>
                        </a:lnSpc>
                        <a:spcAft>
                          <a:spcPts val="0"/>
                        </a:spcAft>
                      </a:pPr>
                      <a:r>
                        <a:rPr lang="fr-FR" sz="1800" dirty="0">
                          <a:effectLst/>
                        </a:rPr>
                        <a:t>15(18,3)</a:t>
                      </a:r>
                      <a:endParaRPr lang="fr-FR" sz="2000" dirty="0">
                        <a:effectLst/>
                      </a:endParaRPr>
                    </a:p>
                    <a:p>
                      <a:pPr marL="457200" algn="ctr">
                        <a:lnSpc>
                          <a:spcPct val="107000"/>
                        </a:lnSpc>
                        <a:spcAft>
                          <a:spcPts val="0"/>
                        </a:spcAft>
                      </a:pPr>
                      <a:r>
                        <a:rPr lang="fr-FR" sz="1800" dirty="0">
                          <a:effectLst/>
                        </a:rPr>
                        <a:t>67(81,7)</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extLst>
                  <a:ext uri="{0D108BD9-81ED-4DB2-BD59-A6C34878D82A}">
                    <a16:rowId xmlns:a16="http://schemas.microsoft.com/office/drawing/2014/main" val="928236143"/>
                  </a:ext>
                </a:extLst>
              </a:tr>
              <a:tr h="304376">
                <a:tc>
                  <a:txBody>
                    <a:bodyPr/>
                    <a:lstStyle/>
                    <a:p>
                      <a:pPr marL="457200">
                        <a:lnSpc>
                          <a:spcPct val="107000"/>
                        </a:lnSpc>
                        <a:spcAft>
                          <a:spcPts val="0"/>
                        </a:spcAft>
                      </a:pPr>
                      <a:r>
                        <a:rPr lang="fr-FR" sz="1800" dirty="0">
                          <a:effectLst/>
                        </a:rPr>
                        <a:t>Délai d’apparition de la </a:t>
                      </a:r>
                      <a:r>
                        <a:rPr lang="fr-FR" sz="1800" dirty="0" err="1">
                          <a:effectLst/>
                        </a:rPr>
                        <a:t>coxite</a:t>
                      </a:r>
                      <a:r>
                        <a:rPr lang="fr-FR" sz="1800" dirty="0">
                          <a:effectLst/>
                        </a:rPr>
                        <a:t> :</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tc>
                  <a:txBody>
                    <a:bodyPr/>
                    <a:lstStyle/>
                    <a:p>
                      <a:pPr marL="457200" algn="ctr">
                        <a:lnSpc>
                          <a:spcPct val="107000"/>
                        </a:lnSpc>
                        <a:spcAft>
                          <a:spcPts val="0"/>
                        </a:spcAft>
                      </a:pPr>
                      <a:r>
                        <a:rPr lang="fr-FR" sz="1800">
                          <a:effectLst/>
                        </a:rPr>
                        <a:t>6,07±6,31</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extLst>
                  <a:ext uri="{0D108BD9-81ED-4DB2-BD59-A6C34878D82A}">
                    <a16:rowId xmlns:a16="http://schemas.microsoft.com/office/drawing/2014/main" val="564507096"/>
                  </a:ext>
                </a:extLst>
              </a:tr>
              <a:tr h="608751">
                <a:tc>
                  <a:txBody>
                    <a:bodyPr/>
                    <a:lstStyle/>
                    <a:p>
                      <a:pPr marL="457200">
                        <a:lnSpc>
                          <a:spcPct val="107000"/>
                        </a:lnSpc>
                        <a:spcAft>
                          <a:spcPts val="0"/>
                        </a:spcAft>
                      </a:pPr>
                      <a:r>
                        <a:rPr lang="fr-FR" sz="1800" dirty="0">
                          <a:effectLst/>
                        </a:rPr>
                        <a:t>Evaluation fonctionnelle de la hanche :</a:t>
                      </a:r>
                      <a:endParaRPr lang="fr-FR" sz="2000" dirty="0">
                        <a:effectLst/>
                      </a:endParaRPr>
                    </a:p>
                    <a:p>
                      <a:pPr marL="457200">
                        <a:lnSpc>
                          <a:spcPct val="107000"/>
                        </a:lnSpc>
                        <a:spcAft>
                          <a:spcPts val="0"/>
                        </a:spcAft>
                      </a:pPr>
                      <a:r>
                        <a:rPr lang="fr-FR" sz="1800" dirty="0">
                          <a:effectLst/>
                        </a:rPr>
                        <a:t>Harris Hip score</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tc>
                  <a:txBody>
                    <a:bodyPr/>
                    <a:lstStyle/>
                    <a:p>
                      <a:pPr marL="457200" algn="ctr">
                        <a:lnSpc>
                          <a:spcPct val="107000"/>
                        </a:lnSpc>
                        <a:spcAft>
                          <a:spcPts val="0"/>
                        </a:spcAft>
                      </a:pPr>
                      <a:r>
                        <a:rPr lang="fr-FR" sz="1800" dirty="0">
                          <a:effectLst/>
                        </a:rPr>
                        <a:t> </a:t>
                      </a:r>
                      <a:endParaRPr lang="fr-FR" sz="2000" dirty="0">
                        <a:effectLst/>
                      </a:endParaRPr>
                    </a:p>
                    <a:p>
                      <a:pPr marL="457200" algn="ctr">
                        <a:lnSpc>
                          <a:spcPct val="107000"/>
                        </a:lnSpc>
                        <a:spcAft>
                          <a:spcPts val="0"/>
                        </a:spcAft>
                      </a:pPr>
                      <a:r>
                        <a:rPr lang="fr-FR" sz="1800" dirty="0">
                          <a:effectLst/>
                        </a:rPr>
                        <a:t>55,77±19,21 </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extLst>
                  <a:ext uri="{0D108BD9-81ED-4DB2-BD59-A6C34878D82A}">
                    <a16:rowId xmlns:a16="http://schemas.microsoft.com/office/drawing/2014/main" val="2931270568"/>
                  </a:ext>
                </a:extLst>
              </a:tr>
            </a:tbl>
          </a:graphicData>
        </a:graphic>
      </p:graphicFrame>
      <p:graphicFrame>
        <p:nvGraphicFramePr>
          <p:cNvPr id="4" name="Graphique 3"/>
          <p:cNvGraphicFramePr/>
          <p:nvPr>
            <p:extLst>
              <p:ext uri="{D42A27DB-BD31-4B8C-83A1-F6EECF244321}">
                <p14:modId xmlns:p14="http://schemas.microsoft.com/office/powerpoint/2010/main" val="3793946521"/>
              </p:ext>
            </p:extLst>
          </p:nvPr>
        </p:nvGraphicFramePr>
        <p:xfrm>
          <a:off x="3137647" y="3983213"/>
          <a:ext cx="6974541" cy="26506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78167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0260" y="0"/>
            <a:ext cx="11241740" cy="1280890"/>
          </a:xfrm>
        </p:spPr>
        <p:txBody>
          <a:bodyPr>
            <a:normAutofit/>
          </a:bodyPr>
          <a:lstStyle/>
          <a:p>
            <a:r>
              <a:rPr lang="fr-FR" sz="3200" b="1" dirty="0" smtClean="0"/>
              <a:t>Caractéristiques cliniques et radiologiques de la </a:t>
            </a:r>
            <a:r>
              <a:rPr lang="fr-FR" sz="3200" b="1" dirty="0" err="1" smtClean="0"/>
              <a:t>coxite</a:t>
            </a:r>
            <a:endParaRPr lang="fr-FR" sz="3200"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89677303"/>
              </p:ext>
            </p:extLst>
          </p:nvPr>
        </p:nvGraphicFramePr>
        <p:xfrm>
          <a:off x="591671" y="1280890"/>
          <a:ext cx="11403105" cy="4224200"/>
        </p:xfrm>
        <a:graphic>
          <a:graphicData uri="http://schemas.openxmlformats.org/drawingml/2006/table">
            <a:tbl>
              <a:tblPr firstRow="1" firstCol="1" bandRow="1">
                <a:tableStyleId>{F5AB1C69-6EDB-4FF4-983F-18BD219EF322}</a:tableStyleId>
              </a:tblPr>
              <a:tblGrid>
                <a:gridCol w="5952564">
                  <a:extLst>
                    <a:ext uri="{9D8B030D-6E8A-4147-A177-3AD203B41FA5}">
                      <a16:colId xmlns:a16="http://schemas.microsoft.com/office/drawing/2014/main" val="2894909717"/>
                    </a:ext>
                  </a:extLst>
                </a:gridCol>
                <a:gridCol w="5450541">
                  <a:extLst>
                    <a:ext uri="{9D8B030D-6E8A-4147-A177-3AD203B41FA5}">
                      <a16:colId xmlns:a16="http://schemas.microsoft.com/office/drawing/2014/main" val="1041094723"/>
                    </a:ext>
                  </a:extLst>
                </a:gridCol>
              </a:tblGrid>
              <a:tr h="604329">
                <a:tc>
                  <a:txBody>
                    <a:bodyPr/>
                    <a:lstStyle/>
                    <a:p>
                      <a:pPr marL="457200">
                        <a:lnSpc>
                          <a:spcPct val="107000"/>
                        </a:lnSpc>
                        <a:spcAft>
                          <a:spcPts val="0"/>
                        </a:spcAft>
                      </a:pPr>
                      <a:r>
                        <a:rPr lang="fr-FR" sz="2000" dirty="0">
                          <a:effectLst/>
                        </a:rPr>
                        <a:t>Caractéristiques de la </a:t>
                      </a:r>
                      <a:r>
                        <a:rPr lang="fr-FR" sz="2000" dirty="0" err="1">
                          <a:effectLst/>
                        </a:rPr>
                        <a:t>coxite</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tc>
                  <a:txBody>
                    <a:bodyPr/>
                    <a:lstStyle/>
                    <a:p>
                      <a:pPr marL="457200">
                        <a:lnSpc>
                          <a:spcPct val="107000"/>
                        </a:lnSpc>
                        <a:spcAft>
                          <a:spcPts val="0"/>
                        </a:spcAft>
                      </a:pPr>
                      <a:r>
                        <a:rPr lang="fr-FR" sz="2000" dirty="0">
                          <a:effectLst/>
                        </a:rPr>
                        <a:t>Moyenne ± écart-type ou effectif n(%)</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extLst>
                  <a:ext uri="{0D108BD9-81ED-4DB2-BD59-A6C34878D82A}">
                    <a16:rowId xmlns:a16="http://schemas.microsoft.com/office/drawing/2014/main" val="3373052761"/>
                  </a:ext>
                </a:extLst>
              </a:tr>
              <a:tr h="304376">
                <a:tc>
                  <a:txBody>
                    <a:bodyPr/>
                    <a:lstStyle/>
                    <a:p>
                      <a:pPr marL="457200">
                        <a:lnSpc>
                          <a:spcPct val="107000"/>
                        </a:lnSpc>
                        <a:spcAft>
                          <a:spcPts val="0"/>
                        </a:spcAft>
                      </a:pPr>
                      <a:r>
                        <a:rPr lang="fr-FR" sz="1800" dirty="0">
                          <a:solidFill>
                            <a:schemeClr val="accent2">
                              <a:lumMod val="60000"/>
                              <a:lumOff val="40000"/>
                            </a:schemeClr>
                          </a:solidFill>
                          <a:effectLst/>
                        </a:rPr>
                        <a:t>Les caractéristiques cliniques des coxites</a:t>
                      </a:r>
                      <a:endParaRPr lang="fr-FR" sz="2000" dirty="0">
                        <a:solidFill>
                          <a:schemeClr val="accent2">
                            <a:lumMod val="60000"/>
                            <a:lumOff val="4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tc>
                  <a:txBody>
                    <a:bodyPr/>
                    <a:lstStyle/>
                    <a:p>
                      <a:pPr marL="457200" algn="ctr">
                        <a:lnSpc>
                          <a:spcPct val="107000"/>
                        </a:lnSpc>
                        <a:spcAft>
                          <a:spcPts val="0"/>
                        </a:spcAft>
                      </a:pPr>
                      <a:r>
                        <a:rPr lang="fr-FR" sz="1800">
                          <a:effectLst/>
                        </a:rPr>
                        <a:t> </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extLst>
                  <a:ext uri="{0D108BD9-81ED-4DB2-BD59-A6C34878D82A}">
                    <a16:rowId xmlns:a16="http://schemas.microsoft.com/office/drawing/2014/main" val="1889254182"/>
                  </a:ext>
                </a:extLst>
              </a:tr>
              <a:tr h="304376">
                <a:tc>
                  <a:txBody>
                    <a:bodyPr/>
                    <a:lstStyle/>
                    <a:p>
                      <a:pPr marL="457200">
                        <a:lnSpc>
                          <a:spcPct val="107000"/>
                        </a:lnSpc>
                        <a:spcAft>
                          <a:spcPts val="0"/>
                        </a:spcAft>
                      </a:pPr>
                      <a:r>
                        <a:rPr lang="fr-FR" sz="1800" dirty="0">
                          <a:effectLst/>
                        </a:rPr>
                        <a:t>Siege :</a:t>
                      </a:r>
                      <a:endParaRPr lang="fr-FR" sz="2000" dirty="0">
                        <a:effectLst/>
                      </a:endParaRPr>
                    </a:p>
                    <a:p>
                      <a:pPr marL="457200">
                        <a:lnSpc>
                          <a:spcPct val="107000"/>
                        </a:lnSpc>
                        <a:spcAft>
                          <a:spcPts val="0"/>
                        </a:spcAft>
                      </a:pPr>
                      <a:r>
                        <a:rPr lang="fr-FR" sz="1800" dirty="0">
                          <a:effectLst/>
                        </a:rPr>
                        <a:t>Unilatéral</a:t>
                      </a:r>
                      <a:endParaRPr lang="fr-FR" sz="2000" dirty="0">
                        <a:effectLst/>
                      </a:endParaRPr>
                    </a:p>
                    <a:p>
                      <a:pPr marL="457200">
                        <a:lnSpc>
                          <a:spcPct val="107000"/>
                        </a:lnSpc>
                        <a:spcAft>
                          <a:spcPts val="0"/>
                        </a:spcAft>
                      </a:pPr>
                      <a:r>
                        <a:rPr lang="fr-FR" sz="1800" dirty="0">
                          <a:effectLst/>
                        </a:rPr>
                        <a:t>bilatéral</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tc>
                  <a:txBody>
                    <a:bodyPr/>
                    <a:lstStyle/>
                    <a:p>
                      <a:pPr marL="457200" algn="ctr">
                        <a:lnSpc>
                          <a:spcPct val="107000"/>
                        </a:lnSpc>
                        <a:spcAft>
                          <a:spcPts val="0"/>
                        </a:spcAft>
                      </a:pPr>
                      <a:r>
                        <a:rPr lang="fr-FR" sz="1800" dirty="0">
                          <a:effectLst/>
                        </a:rPr>
                        <a:t> </a:t>
                      </a:r>
                      <a:endParaRPr lang="fr-FR" sz="2000" dirty="0">
                        <a:effectLst/>
                      </a:endParaRPr>
                    </a:p>
                    <a:p>
                      <a:pPr marL="457200" algn="ctr">
                        <a:lnSpc>
                          <a:spcPct val="107000"/>
                        </a:lnSpc>
                        <a:spcAft>
                          <a:spcPts val="0"/>
                        </a:spcAft>
                      </a:pPr>
                      <a:r>
                        <a:rPr lang="fr-FR" sz="1800" dirty="0">
                          <a:effectLst/>
                        </a:rPr>
                        <a:t>15(18,3)</a:t>
                      </a:r>
                      <a:endParaRPr lang="fr-FR" sz="2000" dirty="0">
                        <a:effectLst/>
                      </a:endParaRPr>
                    </a:p>
                    <a:p>
                      <a:pPr marL="457200" algn="ctr">
                        <a:lnSpc>
                          <a:spcPct val="107000"/>
                        </a:lnSpc>
                        <a:spcAft>
                          <a:spcPts val="0"/>
                        </a:spcAft>
                      </a:pPr>
                      <a:r>
                        <a:rPr lang="fr-FR" sz="1800" dirty="0">
                          <a:effectLst/>
                        </a:rPr>
                        <a:t>67(81,7)</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extLst>
                  <a:ext uri="{0D108BD9-81ED-4DB2-BD59-A6C34878D82A}">
                    <a16:rowId xmlns:a16="http://schemas.microsoft.com/office/drawing/2014/main" val="928236143"/>
                  </a:ext>
                </a:extLst>
              </a:tr>
              <a:tr h="304376">
                <a:tc>
                  <a:txBody>
                    <a:bodyPr/>
                    <a:lstStyle/>
                    <a:p>
                      <a:pPr marL="457200">
                        <a:lnSpc>
                          <a:spcPct val="107000"/>
                        </a:lnSpc>
                        <a:spcAft>
                          <a:spcPts val="0"/>
                        </a:spcAft>
                      </a:pPr>
                      <a:r>
                        <a:rPr lang="fr-FR" sz="1800" dirty="0">
                          <a:effectLst/>
                        </a:rPr>
                        <a:t>Délai d’apparition de la </a:t>
                      </a:r>
                      <a:r>
                        <a:rPr lang="fr-FR" sz="1800" dirty="0" err="1">
                          <a:effectLst/>
                        </a:rPr>
                        <a:t>coxite</a:t>
                      </a:r>
                      <a:r>
                        <a:rPr lang="fr-FR" sz="1800" dirty="0">
                          <a:effectLst/>
                        </a:rPr>
                        <a:t> :</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tc>
                  <a:txBody>
                    <a:bodyPr/>
                    <a:lstStyle/>
                    <a:p>
                      <a:pPr marL="457200" algn="ctr">
                        <a:lnSpc>
                          <a:spcPct val="107000"/>
                        </a:lnSpc>
                        <a:spcAft>
                          <a:spcPts val="0"/>
                        </a:spcAft>
                      </a:pPr>
                      <a:r>
                        <a:rPr lang="fr-FR" sz="1800">
                          <a:effectLst/>
                        </a:rPr>
                        <a:t>6,07±6,31</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extLst>
                  <a:ext uri="{0D108BD9-81ED-4DB2-BD59-A6C34878D82A}">
                    <a16:rowId xmlns:a16="http://schemas.microsoft.com/office/drawing/2014/main" val="564507096"/>
                  </a:ext>
                </a:extLst>
              </a:tr>
              <a:tr h="608751">
                <a:tc>
                  <a:txBody>
                    <a:bodyPr/>
                    <a:lstStyle/>
                    <a:p>
                      <a:pPr marL="457200">
                        <a:lnSpc>
                          <a:spcPct val="107000"/>
                        </a:lnSpc>
                        <a:spcAft>
                          <a:spcPts val="0"/>
                        </a:spcAft>
                      </a:pPr>
                      <a:r>
                        <a:rPr lang="fr-FR" sz="1800" dirty="0">
                          <a:effectLst/>
                        </a:rPr>
                        <a:t>Evaluation fonctionnelle de la hanche :</a:t>
                      </a:r>
                      <a:endParaRPr lang="fr-FR" sz="2000" dirty="0">
                        <a:effectLst/>
                      </a:endParaRPr>
                    </a:p>
                    <a:p>
                      <a:pPr marL="457200">
                        <a:lnSpc>
                          <a:spcPct val="107000"/>
                        </a:lnSpc>
                        <a:spcAft>
                          <a:spcPts val="0"/>
                        </a:spcAft>
                      </a:pPr>
                      <a:r>
                        <a:rPr lang="fr-FR" sz="1800" dirty="0">
                          <a:effectLst/>
                        </a:rPr>
                        <a:t>Harris Hip score</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tc>
                  <a:txBody>
                    <a:bodyPr/>
                    <a:lstStyle/>
                    <a:p>
                      <a:pPr marL="457200" algn="ctr">
                        <a:lnSpc>
                          <a:spcPct val="107000"/>
                        </a:lnSpc>
                        <a:spcAft>
                          <a:spcPts val="0"/>
                        </a:spcAft>
                      </a:pPr>
                      <a:r>
                        <a:rPr lang="fr-FR" sz="1800">
                          <a:effectLst/>
                        </a:rPr>
                        <a:t> </a:t>
                      </a:r>
                      <a:endParaRPr lang="fr-FR" sz="2000">
                        <a:effectLst/>
                      </a:endParaRPr>
                    </a:p>
                    <a:p>
                      <a:pPr marL="457200" algn="ctr">
                        <a:lnSpc>
                          <a:spcPct val="107000"/>
                        </a:lnSpc>
                        <a:spcAft>
                          <a:spcPts val="0"/>
                        </a:spcAft>
                      </a:pPr>
                      <a:r>
                        <a:rPr lang="fr-FR" sz="1800">
                          <a:effectLst/>
                        </a:rPr>
                        <a:t>55,77±19,21 </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extLst>
                  <a:ext uri="{0D108BD9-81ED-4DB2-BD59-A6C34878D82A}">
                    <a16:rowId xmlns:a16="http://schemas.microsoft.com/office/drawing/2014/main" val="2931270568"/>
                  </a:ext>
                </a:extLst>
              </a:tr>
              <a:tr h="304376">
                <a:tc>
                  <a:txBody>
                    <a:bodyPr/>
                    <a:lstStyle/>
                    <a:p>
                      <a:pPr marL="457200">
                        <a:lnSpc>
                          <a:spcPct val="107000"/>
                        </a:lnSpc>
                        <a:spcAft>
                          <a:spcPts val="0"/>
                        </a:spcAft>
                      </a:pPr>
                      <a:r>
                        <a:rPr lang="fr-FR" sz="1800" dirty="0">
                          <a:solidFill>
                            <a:schemeClr val="accent2">
                              <a:lumMod val="60000"/>
                              <a:lumOff val="40000"/>
                            </a:schemeClr>
                          </a:solidFill>
                          <a:effectLst/>
                        </a:rPr>
                        <a:t>Les caractéristiques radiologiques des coxites</a:t>
                      </a:r>
                      <a:endParaRPr lang="fr-FR" sz="2000" dirty="0">
                        <a:solidFill>
                          <a:schemeClr val="accent2">
                            <a:lumMod val="60000"/>
                            <a:lumOff val="4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tc>
                  <a:txBody>
                    <a:bodyPr/>
                    <a:lstStyle/>
                    <a:p>
                      <a:pPr marL="457200" algn="ctr">
                        <a:lnSpc>
                          <a:spcPct val="107000"/>
                        </a:lnSpc>
                        <a:spcAft>
                          <a:spcPts val="0"/>
                        </a:spcAft>
                      </a:pPr>
                      <a:r>
                        <a:rPr lang="fr-FR" sz="1800">
                          <a:effectLst/>
                        </a:rPr>
                        <a:t> </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extLst>
                  <a:ext uri="{0D108BD9-81ED-4DB2-BD59-A6C34878D82A}">
                    <a16:rowId xmlns:a16="http://schemas.microsoft.com/office/drawing/2014/main" val="2465568786"/>
                  </a:ext>
                </a:extLst>
              </a:tr>
              <a:tr h="1217501">
                <a:tc>
                  <a:txBody>
                    <a:bodyPr/>
                    <a:lstStyle/>
                    <a:p>
                      <a:pPr marL="457200">
                        <a:lnSpc>
                          <a:spcPct val="107000"/>
                        </a:lnSpc>
                        <a:spcAft>
                          <a:spcPts val="0"/>
                        </a:spcAft>
                      </a:pPr>
                      <a:r>
                        <a:rPr lang="fr-FR" sz="1800">
                          <a:effectLst/>
                        </a:rPr>
                        <a:t>BASRI hip moyen</a:t>
                      </a:r>
                      <a:endParaRPr lang="fr-FR" sz="2000">
                        <a:effectLst/>
                      </a:endParaRPr>
                    </a:p>
                    <a:p>
                      <a:pPr marL="457200">
                        <a:lnSpc>
                          <a:spcPct val="107000"/>
                        </a:lnSpc>
                        <a:spcAft>
                          <a:spcPts val="0"/>
                        </a:spcAft>
                      </a:pPr>
                      <a:r>
                        <a:rPr lang="fr-FR" sz="1800">
                          <a:effectLst/>
                        </a:rPr>
                        <a:t>Coxite débutante BASRI hip ≥1</a:t>
                      </a:r>
                      <a:endParaRPr lang="fr-FR" sz="2000">
                        <a:effectLst/>
                      </a:endParaRPr>
                    </a:p>
                    <a:p>
                      <a:pPr marL="457200">
                        <a:lnSpc>
                          <a:spcPct val="107000"/>
                        </a:lnSpc>
                        <a:spcAft>
                          <a:spcPts val="0"/>
                        </a:spcAft>
                      </a:pPr>
                      <a:r>
                        <a:rPr lang="fr-FR" sz="1800">
                          <a:effectLst/>
                        </a:rPr>
                        <a:t>Coxite modérée BASRI hip =3</a:t>
                      </a:r>
                      <a:endParaRPr lang="fr-FR" sz="2000">
                        <a:effectLst/>
                      </a:endParaRPr>
                    </a:p>
                    <a:p>
                      <a:pPr marL="457200">
                        <a:lnSpc>
                          <a:spcPct val="107000"/>
                        </a:lnSpc>
                        <a:spcAft>
                          <a:spcPts val="0"/>
                        </a:spcAft>
                      </a:pPr>
                      <a:r>
                        <a:rPr lang="fr-FR" sz="1800">
                          <a:effectLst/>
                        </a:rPr>
                        <a:t>Coxite sévère BASRI hip=4</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tc>
                  <a:txBody>
                    <a:bodyPr/>
                    <a:lstStyle/>
                    <a:p>
                      <a:pPr marL="457200" algn="ctr">
                        <a:lnSpc>
                          <a:spcPct val="107000"/>
                        </a:lnSpc>
                        <a:spcAft>
                          <a:spcPts val="0"/>
                        </a:spcAft>
                      </a:pPr>
                      <a:r>
                        <a:rPr lang="fr-FR" sz="1800" dirty="0">
                          <a:effectLst/>
                        </a:rPr>
                        <a:t>2,76±1,025</a:t>
                      </a:r>
                      <a:endParaRPr lang="fr-FR" sz="2000" dirty="0">
                        <a:effectLst/>
                      </a:endParaRPr>
                    </a:p>
                    <a:p>
                      <a:pPr marL="457200" algn="ctr">
                        <a:lnSpc>
                          <a:spcPct val="107000"/>
                        </a:lnSpc>
                        <a:spcAft>
                          <a:spcPts val="0"/>
                        </a:spcAft>
                      </a:pPr>
                      <a:r>
                        <a:rPr lang="fr-FR" sz="1800" dirty="0">
                          <a:effectLst/>
                        </a:rPr>
                        <a:t>39(47,6)</a:t>
                      </a:r>
                      <a:endParaRPr lang="fr-FR" sz="2000" dirty="0">
                        <a:effectLst/>
                      </a:endParaRPr>
                    </a:p>
                    <a:p>
                      <a:pPr marL="457200" algn="ctr">
                        <a:lnSpc>
                          <a:spcPct val="107000"/>
                        </a:lnSpc>
                        <a:spcAft>
                          <a:spcPts val="0"/>
                        </a:spcAft>
                      </a:pPr>
                      <a:r>
                        <a:rPr lang="fr-FR" sz="1800" dirty="0">
                          <a:effectLst/>
                        </a:rPr>
                        <a:t>16(19,5)</a:t>
                      </a:r>
                      <a:endParaRPr lang="fr-FR" sz="2000" dirty="0">
                        <a:effectLst/>
                      </a:endParaRPr>
                    </a:p>
                    <a:p>
                      <a:pPr marL="457200" algn="ctr">
                        <a:lnSpc>
                          <a:spcPct val="107000"/>
                        </a:lnSpc>
                        <a:spcAft>
                          <a:spcPts val="0"/>
                        </a:spcAft>
                      </a:pPr>
                      <a:r>
                        <a:rPr lang="fr-FR" sz="1800" dirty="0">
                          <a:effectLst/>
                        </a:rPr>
                        <a:t>27(32,9)</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extLst>
                  <a:ext uri="{0D108BD9-81ED-4DB2-BD59-A6C34878D82A}">
                    <a16:rowId xmlns:a16="http://schemas.microsoft.com/office/drawing/2014/main" val="1326835155"/>
                  </a:ext>
                </a:extLst>
              </a:tr>
            </a:tbl>
          </a:graphicData>
        </a:graphic>
      </p:graphicFrame>
    </p:spTree>
    <p:extLst>
      <p:ext uri="{BB962C8B-B14F-4D97-AF65-F5344CB8AC3E}">
        <p14:creationId xmlns:p14="http://schemas.microsoft.com/office/powerpoint/2010/main" val="42627333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0260" y="0"/>
            <a:ext cx="11241740" cy="1280890"/>
          </a:xfrm>
        </p:spPr>
        <p:txBody>
          <a:bodyPr>
            <a:normAutofit/>
          </a:bodyPr>
          <a:lstStyle/>
          <a:p>
            <a:r>
              <a:rPr lang="fr-FR" sz="3200" b="1" dirty="0" smtClean="0"/>
              <a:t>Caractéristiques cliniques et radiologiques de la </a:t>
            </a:r>
            <a:r>
              <a:rPr lang="fr-FR" sz="3200" b="1" dirty="0" err="1" smtClean="0"/>
              <a:t>coxite</a:t>
            </a:r>
            <a:endParaRPr lang="fr-FR" sz="3200" b="1" dirty="0"/>
          </a:p>
        </p:txBody>
      </p:sp>
      <p:graphicFrame>
        <p:nvGraphicFramePr>
          <p:cNvPr id="5" name="Espace réservé du contenu 4"/>
          <p:cNvGraphicFramePr>
            <a:graphicFrameLocks noGrp="1"/>
          </p:cNvGraphicFramePr>
          <p:nvPr>
            <p:ph idx="1"/>
            <p:extLst/>
          </p:nvPr>
        </p:nvGraphicFramePr>
        <p:xfrm>
          <a:off x="591671" y="1280890"/>
          <a:ext cx="11403105" cy="5441701"/>
        </p:xfrm>
        <a:graphic>
          <a:graphicData uri="http://schemas.openxmlformats.org/drawingml/2006/table">
            <a:tbl>
              <a:tblPr firstRow="1" firstCol="1" bandRow="1">
                <a:tableStyleId>{F5AB1C69-6EDB-4FF4-983F-18BD219EF322}</a:tableStyleId>
              </a:tblPr>
              <a:tblGrid>
                <a:gridCol w="5952564">
                  <a:extLst>
                    <a:ext uri="{9D8B030D-6E8A-4147-A177-3AD203B41FA5}">
                      <a16:colId xmlns:a16="http://schemas.microsoft.com/office/drawing/2014/main" val="2894909717"/>
                    </a:ext>
                  </a:extLst>
                </a:gridCol>
                <a:gridCol w="5450541">
                  <a:extLst>
                    <a:ext uri="{9D8B030D-6E8A-4147-A177-3AD203B41FA5}">
                      <a16:colId xmlns:a16="http://schemas.microsoft.com/office/drawing/2014/main" val="1041094723"/>
                    </a:ext>
                  </a:extLst>
                </a:gridCol>
              </a:tblGrid>
              <a:tr h="604329">
                <a:tc>
                  <a:txBody>
                    <a:bodyPr/>
                    <a:lstStyle/>
                    <a:p>
                      <a:pPr marL="457200">
                        <a:lnSpc>
                          <a:spcPct val="107000"/>
                        </a:lnSpc>
                        <a:spcAft>
                          <a:spcPts val="0"/>
                        </a:spcAft>
                      </a:pPr>
                      <a:r>
                        <a:rPr lang="fr-FR" sz="2000" dirty="0">
                          <a:effectLst/>
                        </a:rPr>
                        <a:t>Caractéristiques de la </a:t>
                      </a:r>
                      <a:r>
                        <a:rPr lang="fr-FR" sz="2000" dirty="0" err="1">
                          <a:effectLst/>
                        </a:rPr>
                        <a:t>coxite</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tc>
                  <a:txBody>
                    <a:bodyPr/>
                    <a:lstStyle/>
                    <a:p>
                      <a:pPr marL="457200">
                        <a:lnSpc>
                          <a:spcPct val="107000"/>
                        </a:lnSpc>
                        <a:spcAft>
                          <a:spcPts val="0"/>
                        </a:spcAft>
                      </a:pPr>
                      <a:r>
                        <a:rPr lang="fr-FR" sz="2000" dirty="0">
                          <a:effectLst/>
                        </a:rPr>
                        <a:t>Moyenne ± écart-type ou effectif n(%)</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extLst>
                  <a:ext uri="{0D108BD9-81ED-4DB2-BD59-A6C34878D82A}">
                    <a16:rowId xmlns:a16="http://schemas.microsoft.com/office/drawing/2014/main" val="3373052761"/>
                  </a:ext>
                </a:extLst>
              </a:tr>
              <a:tr h="304376">
                <a:tc>
                  <a:txBody>
                    <a:bodyPr/>
                    <a:lstStyle/>
                    <a:p>
                      <a:pPr marL="457200">
                        <a:lnSpc>
                          <a:spcPct val="107000"/>
                        </a:lnSpc>
                        <a:spcAft>
                          <a:spcPts val="0"/>
                        </a:spcAft>
                      </a:pPr>
                      <a:r>
                        <a:rPr lang="fr-FR" sz="1800" dirty="0">
                          <a:solidFill>
                            <a:schemeClr val="accent2">
                              <a:lumMod val="60000"/>
                              <a:lumOff val="40000"/>
                            </a:schemeClr>
                          </a:solidFill>
                          <a:effectLst/>
                        </a:rPr>
                        <a:t>Les caractéristiques cliniques des coxites</a:t>
                      </a:r>
                      <a:endParaRPr lang="fr-FR" sz="2000" dirty="0">
                        <a:solidFill>
                          <a:schemeClr val="accent2">
                            <a:lumMod val="60000"/>
                            <a:lumOff val="4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tc>
                  <a:txBody>
                    <a:bodyPr/>
                    <a:lstStyle/>
                    <a:p>
                      <a:pPr marL="457200" algn="ctr">
                        <a:lnSpc>
                          <a:spcPct val="107000"/>
                        </a:lnSpc>
                        <a:spcAft>
                          <a:spcPts val="0"/>
                        </a:spcAft>
                      </a:pPr>
                      <a:r>
                        <a:rPr lang="fr-FR" sz="1800">
                          <a:effectLst/>
                        </a:rPr>
                        <a:t> </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extLst>
                  <a:ext uri="{0D108BD9-81ED-4DB2-BD59-A6C34878D82A}">
                    <a16:rowId xmlns:a16="http://schemas.microsoft.com/office/drawing/2014/main" val="1889254182"/>
                  </a:ext>
                </a:extLst>
              </a:tr>
              <a:tr h="304376">
                <a:tc>
                  <a:txBody>
                    <a:bodyPr/>
                    <a:lstStyle/>
                    <a:p>
                      <a:pPr marL="457200">
                        <a:lnSpc>
                          <a:spcPct val="107000"/>
                        </a:lnSpc>
                        <a:spcAft>
                          <a:spcPts val="0"/>
                        </a:spcAft>
                      </a:pPr>
                      <a:r>
                        <a:rPr lang="fr-FR" sz="1800" dirty="0">
                          <a:effectLst/>
                        </a:rPr>
                        <a:t>Siege :</a:t>
                      </a:r>
                      <a:endParaRPr lang="fr-FR" sz="2000" dirty="0">
                        <a:effectLst/>
                      </a:endParaRPr>
                    </a:p>
                    <a:p>
                      <a:pPr marL="457200">
                        <a:lnSpc>
                          <a:spcPct val="107000"/>
                        </a:lnSpc>
                        <a:spcAft>
                          <a:spcPts val="0"/>
                        </a:spcAft>
                      </a:pPr>
                      <a:r>
                        <a:rPr lang="fr-FR" sz="1800" dirty="0">
                          <a:effectLst/>
                        </a:rPr>
                        <a:t>Unilatéral</a:t>
                      </a:r>
                      <a:endParaRPr lang="fr-FR" sz="2000" dirty="0">
                        <a:effectLst/>
                      </a:endParaRPr>
                    </a:p>
                    <a:p>
                      <a:pPr marL="457200">
                        <a:lnSpc>
                          <a:spcPct val="107000"/>
                        </a:lnSpc>
                        <a:spcAft>
                          <a:spcPts val="0"/>
                        </a:spcAft>
                      </a:pPr>
                      <a:r>
                        <a:rPr lang="fr-FR" sz="1800" dirty="0">
                          <a:effectLst/>
                        </a:rPr>
                        <a:t>bilatéral</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tc>
                  <a:txBody>
                    <a:bodyPr/>
                    <a:lstStyle/>
                    <a:p>
                      <a:pPr marL="457200" algn="ctr">
                        <a:lnSpc>
                          <a:spcPct val="107000"/>
                        </a:lnSpc>
                        <a:spcAft>
                          <a:spcPts val="0"/>
                        </a:spcAft>
                      </a:pPr>
                      <a:r>
                        <a:rPr lang="fr-FR" sz="1800" dirty="0">
                          <a:effectLst/>
                        </a:rPr>
                        <a:t> </a:t>
                      </a:r>
                      <a:endParaRPr lang="fr-FR" sz="2000" dirty="0">
                        <a:effectLst/>
                      </a:endParaRPr>
                    </a:p>
                    <a:p>
                      <a:pPr marL="457200" algn="ctr">
                        <a:lnSpc>
                          <a:spcPct val="107000"/>
                        </a:lnSpc>
                        <a:spcAft>
                          <a:spcPts val="0"/>
                        </a:spcAft>
                      </a:pPr>
                      <a:r>
                        <a:rPr lang="fr-FR" sz="1800" dirty="0">
                          <a:effectLst/>
                        </a:rPr>
                        <a:t>15(18,3)</a:t>
                      </a:r>
                      <a:endParaRPr lang="fr-FR" sz="2000" dirty="0">
                        <a:effectLst/>
                      </a:endParaRPr>
                    </a:p>
                    <a:p>
                      <a:pPr marL="457200" algn="ctr">
                        <a:lnSpc>
                          <a:spcPct val="107000"/>
                        </a:lnSpc>
                        <a:spcAft>
                          <a:spcPts val="0"/>
                        </a:spcAft>
                      </a:pPr>
                      <a:r>
                        <a:rPr lang="fr-FR" sz="1800" dirty="0">
                          <a:effectLst/>
                        </a:rPr>
                        <a:t>67(81,7)</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extLst>
                  <a:ext uri="{0D108BD9-81ED-4DB2-BD59-A6C34878D82A}">
                    <a16:rowId xmlns:a16="http://schemas.microsoft.com/office/drawing/2014/main" val="928236143"/>
                  </a:ext>
                </a:extLst>
              </a:tr>
              <a:tr h="304376">
                <a:tc>
                  <a:txBody>
                    <a:bodyPr/>
                    <a:lstStyle/>
                    <a:p>
                      <a:pPr marL="457200">
                        <a:lnSpc>
                          <a:spcPct val="107000"/>
                        </a:lnSpc>
                        <a:spcAft>
                          <a:spcPts val="0"/>
                        </a:spcAft>
                      </a:pPr>
                      <a:r>
                        <a:rPr lang="fr-FR" sz="1800" dirty="0">
                          <a:effectLst/>
                        </a:rPr>
                        <a:t>Délai d’apparition de la </a:t>
                      </a:r>
                      <a:r>
                        <a:rPr lang="fr-FR" sz="1800" dirty="0" err="1">
                          <a:effectLst/>
                        </a:rPr>
                        <a:t>coxite</a:t>
                      </a:r>
                      <a:r>
                        <a:rPr lang="fr-FR" sz="1800" dirty="0">
                          <a:effectLst/>
                        </a:rPr>
                        <a:t> :</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tc>
                  <a:txBody>
                    <a:bodyPr/>
                    <a:lstStyle/>
                    <a:p>
                      <a:pPr marL="457200" algn="ctr">
                        <a:lnSpc>
                          <a:spcPct val="107000"/>
                        </a:lnSpc>
                        <a:spcAft>
                          <a:spcPts val="0"/>
                        </a:spcAft>
                      </a:pPr>
                      <a:r>
                        <a:rPr lang="fr-FR" sz="1800">
                          <a:effectLst/>
                        </a:rPr>
                        <a:t>6,07±6,31</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extLst>
                  <a:ext uri="{0D108BD9-81ED-4DB2-BD59-A6C34878D82A}">
                    <a16:rowId xmlns:a16="http://schemas.microsoft.com/office/drawing/2014/main" val="564507096"/>
                  </a:ext>
                </a:extLst>
              </a:tr>
              <a:tr h="608751">
                <a:tc>
                  <a:txBody>
                    <a:bodyPr/>
                    <a:lstStyle/>
                    <a:p>
                      <a:pPr marL="457200">
                        <a:lnSpc>
                          <a:spcPct val="107000"/>
                        </a:lnSpc>
                        <a:spcAft>
                          <a:spcPts val="0"/>
                        </a:spcAft>
                      </a:pPr>
                      <a:r>
                        <a:rPr lang="fr-FR" sz="1800" dirty="0">
                          <a:effectLst/>
                        </a:rPr>
                        <a:t>Evaluation fonctionnelle de la hanche :</a:t>
                      </a:r>
                      <a:endParaRPr lang="fr-FR" sz="2000" dirty="0">
                        <a:effectLst/>
                      </a:endParaRPr>
                    </a:p>
                    <a:p>
                      <a:pPr marL="457200">
                        <a:lnSpc>
                          <a:spcPct val="107000"/>
                        </a:lnSpc>
                        <a:spcAft>
                          <a:spcPts val="0"/>
                        </a:spcAft>
                      </a:pPr>
                      <a:r>
                        <a:rPr lang="fr-FR" sz="1800" dirty="0">
                          <a:effectLst/>
                        </a:rPr>
                        <a:t>Harris Hip score</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tc>
                  <a:txBody>
                    <a:bodyPr/>
                    <a:lstStyle/>
                    <a:p>
                      <a:pPr marL="457200" algn="ctr">
                        <a:lnSpc>
                          <a:spcPct val="107000"/>
                        </a:lnSpc>
                        <a:spcAft>
                          <a:spcPts val="0"/>
                        </a:spcAft>
                      </a:pPr>
                      <a:r>
                        <a:rPr lang="fr-FR" sz="1800">
                          <a:effectLst/>
                        </a:rPr>
                        <a:t> </a:t>
                      </a:r>
                      <a:endParaRPr lang="fr-FR" sz="2000">
                        <a:effectLst/>
                      </a:endParaRPr>
                    </a:p>
                    <a:p>
                      <a:pPr marL="457200" algn="ctr">
                        <a:lnSpc>
                          <a:spcPct val="107000"/>
                        </a:lnSpc>
                        <a:spcAft>
                          <a:spcPts val="0"/>
                        </a:spcAft>
                      </a:pPr>
                      <a:r>
                        <a:rPr lang="fr-FR" sz="1800">
                          <a:effectLst/>
                        </a:rPr>
                        <a:t>55,77±19,21 </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extLst>
                  <a:ext uri="{0D108BD9-81ED-4DB2-BD59-A6C34878D82A}">
                    <a16:rowId xmlns:a16="http://schemas.microsoft.com/office/drawing/2014/main" val="2931270568"/>
                  </a:ext>
                </a:extLst>
              </a:tr>
              <a:tr h="304376">
                <a:tc>
                  <a:txBody>
                    <a:bodyPr/>
                    <a:lstStyle/>
                    <a:p>
                      <a:pPr marL="457200">
                        <a:lnSpc>
                          <a:spcPct val="107000"/>
                        </a:lnSpc>
                        <a:spcAft>
                          <a:spcPts val="0"/>
                        </a:spcAft>
                      </a:pPr>
                      <a:r>
                        <a:rPr lang="fr-FR" sz="1800" dirty="0">
                          <a:solidFill>
                            <a:schemeClr val="accent2">
                              <a:lumMod val="60000"/>
                              <a:lumOff val="40000"/>
                            </a:schemeClr>
                          </a:solidFill>
                          <a:effectLst/>
                        </a:rPr>
                        <a:t>Les caractéristiques radiologiques des coxites</a:t>
                      </a:r>
                      <a:endParaRPr lang="fr-FR" sz="2000" dirty="0">
                        <a:solidFill>
                          <a:schemeClr val="accent2">
                            <a:lumMod val="60000"/>
                            <a:lumOff val="4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tc>
                  <a:txBody>
                    <a:bodyPr/>
                    <a:lstStyle/>
                    <a:p>
                      <a:pPr marL="457200" algn="ctr">
                        <a:lnSpc>
                          <a:spcPct val="107000"/>
                        </a:lnSpc>
                        <a:spcAft>
                          <a:spcPts val="0"/>
                        </a:spcAft>
                      </a:pPr>
                      <a:r>
                        <a:rPr lang="fr-FR" sz="1800">
                          <a:effectLst/>
                        </a:rPr>
                        <a:t> </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extLst>
                  <a:ext uri="{0D108BD9-81ED-4DB2-BD59-A6C34878D82A}">
                    <a16:rowId xmlns:a16="http://schemas.microsoft.com/office/drawing/2014/main" val="2465568786"/>
                  </a:ext>
                </a:extLst>
              </a:tr>
              <a:tr h="1217501">
                <a:tc>
                  <a:txBody>
                    <a:bodyPr/>
                    <a:lstStyle/>
                    <a:p>
                      <a:pPr marL="457200">
                        <a:lnSpc>
                          <a:spcPct val="107000"/>
                        </a:lnSpc>
                        <a:spcAft>
                          <a:spcPts val="0"/>
                        </a:spcAft>
                      </a:pPr>
                      <a:r>
                        <a:rPr lang="fr-FR" sz="1800">
                          <a:effectLst/>
                        </a:rPr>
                        <a:t>BASRI hip moyen</a:t>
                      </a:r>
                      <a:endParaRPr lang="fr-FR" sz="2000">
                        <a:effectLst/>
                      </a:endParaRPr>
                    </a:p>
                    <a:p>
                      <a:pPr marL="457200">
                        <a:lnSpc>
                          <a:spcPct val="107000"/>
                        </a:lnSpc>
                        <a:spcAft>
                          <a:spcPts val="0"/>
                        </a:spcAft>
                      </a:pPr>
                      <a:r>
                        <a:rPr lang="fr-FR" sz="1800">
                          <a:effectLst/>
                        </a:rPr>
                        <a:t>Coxite débutante BASRI hip ≥1</a:t>
                      </a:r>
                      <a:endParaRPr lang="fr-FR" sz="2000">
                        <a:effectLst/>
                      </a:endParaRPr>
                    </a:p>
                    <a:p>
                      <a:pPr marL="457200">
                        <a:lnSpc>
                          <a:spcPct val="107000"/>
                        </a:lnSpc>
                        <a:spcAft>
                          <a:spcPts val="0"/>
                        </a:spcAft>
                      </a:pPr>
                      <a:r>
                        <a:rPr lang="fr-FR" sz="1800">
                          <a:effectLst/>
                        </a:rPr>
                        <a:t>Coxite modérée BASRI hip =3</a:t>
                      </a:r>
                      <a:endParaRPr lang="fr-FR" sz="2000">
                        <a:effectLst/>
                      </a:endParaRPr>
                    </a:p>
                    <a:p>
                      <a:pPr marL="457200">
                        <a:lnSpc>
                          <a:spcPct val="107000"/>
                        </a:lnSpc>
                        <a:spcAft>
                          <a:spcPts val="0"/>
                        </a:spcAft>
                      </a:pPr>
                      <a:r>
                        <a:rPr lang="fr-FR" sz="1800">
                          <a:effectLst/>
                        </a:rPr>
                        <a:t>Coxite sévère BASRI hip=4</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tc>
                  <a:txBody>
                    <a:bodyPr/>
                    <a:lstStyle/>
                    <a:p>
                      <a:pPr marL="457200" algn="ctr">
                        <a:lnSpc>
                          <a:spcPct val="107000"/>
                        </a:lnSpc>
                        <a:spcAft>
                          <a:spcPts val="0"/>
                        </a:spcAft>
                      </a:pPr>
                      <a:r>
                        <a:rPr lang="fr-FR" sz="1800">
                          <a:effectLst/>
                        </a:rPr>
                        <a:t>2,76±1,025</a:t>
                      </a:r>
                      <a:endParaRPr lang="fr-FR" sz="2000">
                        <a:effectLst/>
                      </a:endParaRPr>
                    </a:p>
                    <a:p>
                      <a:pPr marL="457200" algn="ctr">
                        <a:lnSpc>
                          <a:spcPct val="107000"/>
                        </a:lnSpc>
                        <a:spcAft>
                          <a:spcPts val="0"/>
                        </a:spcAft>
                      </a:pPr>
                      <a:r>
                        <a:rPr lang="fr-FR" sz="1800">
                          <a:effectLst/>
                        </a:rPr>
                        <a:t>39(47,6)</a:t>
                      </a:r>
                      <a:endParaRPr lang="fr-FR" sz="2000">
                        <a:effectLst/>
                      </a:endParaRPr>
                    </a:p>
                    <a:p>
                      <a:pPr marL="457200" algn="ctr">
                        <a:lnSpc>
                          <a:spcPct val="107000"/>
                        </a:lnSpc>
                        <a:spcAft>
                          <a:spcPts val="0"/>
                        </a:spcAft>
                      </a:pPr>
                      <a:r>
                        <a:rPr lang="fr-FR" sz="1800">
                          <a:effectLst/>
                        </a:rPr>
                        <a:t>16(19,5)</a:t>
                      </a:r>
                      <a:endParaRPr lang="fr-FR" sz="2000">
                        <a:effectLst/>
                      </a:endParaRPr>
                    </a:p>
                    <a:p>
                      <a:pPr marL="457200" algn="ctr">
                        <a:lnSpc>
                          <a:spcPct val="107000"/>
                        </a:lnSpc>
                        <a:spcAft>
                          <a:spcPts val="0"/>
                        </a:spcAft>
                      </a:pPr>
                      <a:r>
                        <a:rPr lang="fr-FR" sz="1800">
                          <a:effectLst/>
                        </a:rPr>
                        <a:t>27(32,9)</a:t>
                      </a:r>
                      <a:endParaRPr lang="fr-FR" sz="2000">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extLst>
                  <a:ext uri="{0D108BD9-81ED-4DB2-BD59-A6C34878D82A}">
                    <a16:rowId xmlns:a16="http://schemas.microsoft.com/office/drawing/2014/main" val="1326835155"/>
                  </a:ext>
                </a:extLst>
              </a:tr>
              <a:tr h="1217501">
                <a:tc>
                  <a:txBody>
                    <a:bodyPr/>
                    <a:lstStyle/>
                    <a:p>
                      <a:pPr marL="457200">
                        <a:lnSpc>
                          <a:spcPct val="107000"/>
                        </a:lnSpc>
                        <a:spcAft>
                          <a:spcPts val="0"/>
                        </a:spcAft>
                      </a:pPr>
                      <a:r>
                        <a:rPr lang="fr-FR" sz="1800" dirty="0">
                          <a:effectLst/>
                        </a:rPr>
                        <a:t>Aspects radiologiques de coxites</a:t>
                      </a:r>
                      <a:endParaRPr lang="fr-FR" sz="2000" dirty="0">
                        <a:effectLst/>
                      </a:endParaRPr>
                    </a:p>
                    <a:p>
                      <a:pPr marL="457200">
                        <a:lnSpc>
                          <a:spcPct val="107000"/>
                        </a:lnSpc>
                        <a:spcAft>
                          <a:spcPts val="0"/>
                        </a:spcAft>
                      </a:pPr>
                      <a:r>
                        <a:rPr lang="fr-FR" sz="1800" dirty="0">
                          <a:effectLst/>
                        </a:rPr>
                        <a:t>Erosif</a:t>
                      </a:r>
                      <a:endParaRPr lang="fr-FR" sz="2000" dirty="0">
                        <a:effectLst/>
                      </a:endParaRPr>
                    </a:p>
                    <a:p>
                      <a:pPr marL="457200">
                        <a:lnSpc>
                          <a:spcPct val="107000"/>
                        </a:lnSpc>
                        <a:spcAft>
                          <a:spcPts val="0"/>
                        </a:spcAft>
                      </a:pPr>
                      <a:r>
                        <a:rPr lang="fr-FR" sz="1800" dirty="0" smtClean="0">
                          <a:effectLst/>
                        </a:rPr>
                        <a:t>Densifiant</a:t>
                      </a:r>
                      <a:endParaRPr lang="fr-FR" sz="2000" dirty="0">
                        <a:effectLst/>
                      </a:endParaRPr>
                    </a:p>
                    <a:p>
                      <a:pPr marL="457200">
                        <a:lnSpc>
                          <a:spcPct val="107000"/>
                        </a:lnSpc>
                        <a:spcAft>
                          <a:spcPts val="0"/>
                        </a:spcAft>
                      </a:pPr>
                      <a:r>
                        <a:rPr lang="fr-FR" sz="1800" dirty="0">
                          <a:effectLst/>
                        </a:rPr>
                        <a:t>engainant</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tc>
                  <a:txBody>
                    <a:bodyPr/>
                    <a:lstStyle/>
                    <a:p>
                      <a:pPr marL="457200" algn="ctr">
                        <a:lnSpc>
                          <a:spcPct val="107000"/>
                        </a:lnSpc>
                        <a:spcAft>
                          <a:spcPts val="0"/>
                        </a:spcAft>
                      </a:pPr>
                      <a:r>
                        <a:rPr lang="fr-FR" sz="1800" dirty="0">
                          <a:effectLst/>
                        </a:rPr>
                        <a:t> </a:t>
                      </a:r>
                      <a:endParaRPr lang="fr-FR" sz="2000" dirty="0">
                        <a:effectLst/>
                      </a:endParaRPr>
                    </a:p>
                    <a:p>
                      <a:pPr marL="457200" algn="ctr">
                        <a:lnSpc>
                          <a:spcPct val="107000"/>
                        </a:lnSpc>
                        <a:spcAft>
                          <a:spcPts val="0"/>
                        </a:spcAft>
                      </a:pPr>
                      <a:r>
                        <a:rPr lang="fr-FR" sz="1800" dirty="0">
                          <a:effectLst/>
                        </a:rPr>
                        <a:t>102(68,4)</a:t>
                      </a:r>
                      <a:endParaRPr lang="fr-FR" sz="2000" dirty="0">
                        <a:effectLst/>
                      </a:endParaRPr>
                    </a:p>
                    <a:p>
                      <a:pPr marL="457200" algn="ctr">
                        <a:lnSpc>
                          <a:spcPct val="107000"/>
                        </a:lnSpc>
                        <a:spcAft>
                          <a:spcPts val="0"/>
                        </a:spcAft>
                      </a:pPr>
                      <a:r>
                        <a:rPr lang="fr-FR" sz="1800" dirty="0">
                          <a:effectLst/>
                        </a:rPr>
                        <a:t>32(21,5)</a:t>
                      </a:r>
                      <a:endParaRPr lang="fr-FR" sz="2000" dirty="0">
                        <a:effectLst/>
                      </a:endParaRPr>
                    </a:p>
                    <a:p>
                      <a:pPr marL="457200" algn="ctr">
                        <a:lnSpc>
                          <a:spcPct val="107000"/>
                        </a:lnSpc>
                        <a:spcAft>
                          <a:spcPts val="0"/>
                        </a:spcAft>
                      </a:pPr>
                      <a:r>
                        <a:rPr lang="fr-FR" sz="1800" dirty="0">
                          <a:effectLst/>
                        </a:rPr>
                        <a:t>12(8,05)</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54417" marR="54417" marT="0" marB="0"/>
                </a:tc>
                <a:extLst>
                  <a:ext uri="{0D108BD9-81ED-4DB2-BD59-A6C34878D82A}">
                    <a16:rowId xmlns:a16="http://schemas.microsoft.com/office/drawing/2014/main" val="2480722111"/>
                  </a:ext>
                </a:extLst>
              </a:tr>
            </a:tbl>
          </a:graphicData>
        </a:graphic>
      </p:graphicFrame>
    </p:spTree>
    <p:extLst>
      <p:ext uri="{BB962C8B-B14F-4D97-AF65-F5344CB8AC3E}">
        <p14:creationId xmlns:p14="http://schemas.microsoft.com/office/powerpoint/2010/main" val="41791054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28800" y="27539"/>
            <a:ext cx="9932894" cy="1280890"/>
          </a:xfrm>
        </p:spPr>
        <p:txBody>
          <a:bodyPr/>
          <a:lstStyle/>
          <a:p>
            <a:r>
              <a:rPr lang="fr-FR" b="1" dirty="0" smtClean="0"/>
              <a:t>Caractéristiques radiologiques de la </a:t>
            </a:r>
            <a:r>
              <a:rPr lang="fr-FR" b="1" dirty="0" err="1" smtClean="0"/>
              <a:t>coxite</a:t>
            </a:r>
            <a:endParaRPr lang="fr-FR" b="1" dirty="0"/>
          </a:p>
        </p:txBody>
      </p:sp>
      <p:sp>
        <p:nvSpPr>
          <p:cNvPr id="3" name="Espace réservé du contenu 2"/>
          <p:cNvSpPr>
            <a:spLocks noGrp="1"/>
          </p:cNvSpPr>
          <p:nvPr>
            <p:ph idx="1"/>
          </p:nvPr>
        </p:nvSpPr>
        <p:spPr>
          <a:xfrm>
            <a:off x="2043953" y="1775012"/>
            <a:ext cx="9460659" cy="4443680"/>
          </a:xfrm>
        </p:spPr>
        <p:txBody>
          <a:bodyPr/>
          <a:lstStyle/>
          <a:p>
            <a:r>
              <a:rPr lang="fr-FR" sz="2400" dirty="0" err="1" smtClean="0"/>
              <a:t>Coxite</a:t>
            </a:r>
            <a:r>
              <a:rPr lang="fr-FR" sz="2400" dirty="0" smtClean="0"/>
              <a:t> érosive </a:t>
            </a:r>
          </a:p>
          <a:p>
            <a:endParaRPr lang="fr-FR" dirty="0"/>
          </a:p>
          <a:p>
            <a:endParaRPr lang="fr-FR" dirty="0" smtClean="0"/>
          </a:p>
          <a:p>
            <a:r>
              <a:rPr lang="fr-FR" sz="2400" dirty="0" err="1" smtClean="0"/>
              <a:t>Coxite</a:t>
            </a:r>
            <a:r>
              <a:rPr lang="fr-FR" sz="2400" dirty="0" smtClean="0"/>
              <a:t> </a:t>
            </a:r>
            <a:r>
              <a:rPr lang="fr-FR" sz="2400" dirty="0" err="1" smtClean="0"/>
              <a:t>densifiante</a:t>
            </a:r>
            <a:endParaRPr lang="fr-FR" sz="2400" dirty="0" smtClean="0"/>
          </a:p>
          <a:p>
            <a:endParaRPr lang="fr-FR" dirty="0"/>
          </a:p>
          <a:p>
            <a:endParaRPr lang="fr-FR" dirty="0" smtClean="0"/>
          </a:p>
          <a:p>
            <a:r>
              <a:rPr lang="fr-FR" sz="2400" dirty="0" err="1" smtClean="0"/>
              <a:t>Coxite</a:t>
            </a:r>
            <a:r>
              <a:rPr lang="fr-FR" sz="2400" dirty="0" smtClean="0"/>
              <a:t> ankylosante</a:t>
            </a:r>
            <a:endParaRPr lang="fr-FR" sz="2400" dirty="0"/>
          </a:p>
        </p:txBody>
      </p:sp>
      <p:pic>
        <p:nvPicPr>
          <p:cNvPr id="5" name="Image 4"/>
          <p:cNvPicPr>
            <a:picLocks noChangeAspect="1"/>
          </p:cNvPicPr>
          <p:nvPr/>
        </p:nvPicPr>
        <p:blipFill>
          <a:blip r:embed="rId2"/>
          <a:stretch>
            <a:fillRect/>
          </a:stretch>
        </p:blipFill>
        <p:spPr>
          <a:xfrm>
            <a:off x="8269490" y="1540934"/>
            <a:ext cx="3235122" cy="3609473"/>
          </a:xfrm>
          <a:prstGeom prst="rect">
            <a:avLst/>
          </a:prstGeom>
        </p:spPr>
      </p:pic>
      <p:pic>
        <p:nvPicPr>
          <p:cNvPr id="6" name="Image 5"/>
          <p:cNvPicPr>
            <a:picLocks noChangeAspect="1"/>
          </p:cNvPicPr>
          <p:nvPr/>
        </p:nvPicPr>
        <p:blipFill>
          <a:blip r:embed="rId3"/>
          <a:stretch>
            <a:fillRect/>
          </a:stretch>
        </p:blipFill>
        <p:spPr>
          <a:xfrm>
            <a:off x="6871368" y="2244411"/>
            <a:ext cx="3497179" cy="3740639"/>
          </a:xfrm>
          <a:prstGeom prst="rect">
            <a:avLst/>
          </a:prstGeom>
        </p:spPr>
      </p:pic>
      <p:pic>
        <p:nvPicPr>
          <p:cNvPr id="7" name="Image 6"/>
          <p:cNvPicPr>
            <a:picLocks noChangeAspect="1"/>
          </p:cNvPicPr>
          <p:nvPr/>
        </p:nvPicPr>
        <p:blipFill>
          <a:blip r:embed="rId4"/>
          <a:stretch>
            <a:fillRect/>
          </a:stretch>
        </p:blipFill>
        <p:spPr>
          <a:xfrm>
            <a:off x="6141342" y="3312696"/>
            <a:ext cx="3196825" cy="3545304"/>
          </a:xfrm>
          <a:prstGeom prst="rect">
            <a:avLst/>
          </a:prstGeom>
        </p:spPr>
      </p:pic>
      <p:sp>
        <p:nvSpPr>
          <p:cNvPr id="8" name="Rectangle 7"/>
          <p:cNvSpPr/>
          <p:nvPr/>
        </p:nvSpPr>
        <p:spPr>
          <a:xfrm>
            <a:off x="0" y="6253570"/>
            <a:ext cx="8195733" cy="378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0000"/>
                </a:solidFill>
              </a:rPr>
              <a:t>(Série personnelle)</a:t>
            </a:r>
            <a:endParaRPr lang="fr-FR" b="1" dirty="0">
              <a:solidFill>
                <a:srgbClr val="000000"/>
              </a:solidFill>
            </a:endParaRPr>
          </a:p>
        </p:txBody>
      </p:sp>
    </p:spTree>
    <p:extLst>
      <p:ext uri="{BB962C8B-B14F-4D97-AF65-F5344CB8AC3E}">
        <p14:creationId xmlns:p14="http://schemas.microsoft.com/office/powerpoint/2010/main" val="348344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Caractéristiques radiologiques des </a:t>
            </a:r>
            <a:r>
              <a:rPr lang="fr-FR" dirty="0" err="1" smtClean="0"/>
              <a:t>coxites</a:t>
            </a:r>
            <a:endParaRPr lang="fr-FR" dirty="0"/>
          </a:p>
        </p:txBody>
      </p:sp>
      <p:sp>
        <p:nvSpPr>
          <p:cNvPr id="3" name="Espace réservé du contenu 2"/>
          <p:cNvSpPr>
            <a:spLocks noGrp="1"/>
          </p:cNvSpPr>
          <p:nvPr>
            <p:ph idx="1"/>
          </p:nvPr>
        </p:nvSpPr>
        <p:spPr>
          <a:xfrm>
            <a:off x="677333" y="2133600"/>
            <a:ext cx="11514666" cy="3777622"/>
          </a:xfrm>
        </p:spPr>
        <p:txBody>
          <a:bodyPr/>
          <a:lstStyle/>
          <a:p>
            <a:pPr marL="0" indent="0">
              <a:buNone/>
            </a:pPr>
            <a:r>
              <a:rPr lang="fr-FR" b="1" dirty="0"/>
              <a:t>La moyenne BASRI Hip:  2,76±1,025,</a:t>
            </a:r>
            <a:r>
              <a:rPr lang="fr-FR" dirty="0"/>
              <a:t> </a:t>
            </a:r>
          </a:p>
          <a:p>
            <a:pPr marL="0" indent="0">
              <a:buNone/>
            </a:pPr>
            <a:r>
              <a:rPr lang="fr-FR" dirty="0"/>
              <a:t>Selon le degré d’atteinte de hanche : </a:t>
            </a:r>
            <a:r>
              <a:rPr lang="fr-FR" b="1" dirty="0"/>
              <a:t>(Stade 1 : 9,7%, stade 2 : 37,8%, stade 3 : 19,5%, stade 4 : 32,9%)</a:t>
            </a:r>
          </a:p>
          <a:p>
            <a:endParaRPr lang="fr-FR" dirty="0"/>
          </a:p>
        </p:txBody>
      </p:sp>
      <p:pic>
        <p:nvPicPr>
          <p:cNvPr id="4" name="Image 3"/>
          <p:cNvPicPr>
            <a:picLocks noChangeAspect="1"/>
          </p:cNvPicPr>
          <p:nvPr/>
        </p:nvPicPr>
        <p:blipFill>
          <a:blip r:embed="rId2"/>
          <a:stretch>
            <a:fillRect/>
          </a:stretch>
        </p:blipFill>
        <p:spPr>
          <a:xfrm>
            <a:off x="1368465" y="3096442"/>
            <a:ext cx="9827604" cy="3761558"/>
          </a:xfrm>
          <a:prstGeom prst="rect">
            <a:avLst/>
          </a:prstGeom>
        </p:spPr>
      </p:pic>
    </p:spTree>
    <p:extLst>
      <p:ext uri="{BB962C8B-B14F-4D97-AF65-F5344CB8AC3E}">
        <p14:creationId xmlns:p14="http://schemas.microsoft.com/office/powerpoint/2010/main" val="25971153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Caractéristiques radiologiques des </a:t>
            </a:r>
            <a:r>
              <a:rPr lang="fr-FR" dirty="0" err="1" smtClean="0"/>
              <a:t>coxites</a:t>
            </a:r>
            <a:endParaRPr lang="fr-FR" dirty="0"/>
          </a:p>
        </p:txBody>
      </p:sp>
      <p:sp>
        <p:nvSpPr>
          <p:cNvPr id="3" name="Espace réservé du contenu 2"/>
          <p:cNvSpPr>
            <a:spLocks noGrp="1"/>
          </p:cNvSpPr>
          <p:nvPr>
            <p:ph idx="1"/>
          </p:nvPr>
        </p:nvSpPr>
        <p:spPr>
          <a:xfrm>
            <a:off x="677333" y="2133600"/>
            <a:ext cx="11514666" cy="3777622"/>
          </a:xfrm>
        </p:spPr>
        <p:txBody>
          <a:bodyPr/>
          <a:lstStyle/>
          <a:p>
            <a:pPr marL="0" indent="0">
              <a:buNone/>
            </a:pPr>
            <a:r>
              <a:rPr lang="fr-FR" b="1" dirty="0">
                <a:solidFill>
                  <a:srgbClr val="FF0000"/>
                </a:solidFill>
              </a:rPr>
              <a:t>La moyenne BASRI Hip:  2,76±1,025</a:t>
            </a:r>
            <a:r>
              <a:rPr lang="fr-FR" b="1" dirty="0"/>
              <a:t>,</a:t>
            </a:r>
            <a:r>
              <a:rPr lang="fr-FR" dirty="0"/>
              <a:t> </a:t>
            </a:r>
          </a:p>
          <a:p>
            <a:pPr marL="0" indent="0">
              <a:buNone/>
            </a:pPr>
            <a:r>
              <a:rPr lang="fr-FR" dirty="0"/>
              <a:t>Selon le degré d’atteinte de hanche : </a:t>
            </a:r>
            <a:r>
              <a:rPr lang="fr-FR" b="1" dirty="0"/>
              <a:t>(Stade 1 : 9,7%, stade 2 : 37,8%, stade 3 : 19,5%, stade 4 : 32,9%)</a:t>
            </a:r>
          </a:p>
          <a:p>
            <a:endParaRPr lang="fr-FR" dirty="0"/>
          </a:p>
        </p:txBody>
      </p:sp>
      <p:pic>
        <p:nvPicPr>
          <p:cNvPr id="4" name="Image 3"/>
          <p:cNvPicPr>
            <a:picLocks noChangeAspect="1"/>
          </p:cNvPicPr>
          <p:nvPr/>
        </p:nvPicPr>
        <p:blipFill>
          <a:blip r:embed="rId2"/>
          <a:stretch>
            <a:fillRect/>
          </a:stretch>
        </p:blipFill>
        <p:spPr>
          <a:xfrm>
            <a:off x="1368465" y="3096442"/>
            <a:ext cx="9827604" cy="3761558"/>
          </a:xfrm>
          <a:prstGeom prst="rect">
            <a:avLst/>
          </a:prstGeom>
        </p:spPr>
      </p:pic>
      <p:sp>
        <p:nvSpPr>
          <p:cNvPr id="5" name="Rectangle 4"/>
          <p:cNvSpPr/>
          <p:nvPr/>
        </p:nvSpPr>
        <p:spPr>
          <a:xfrm>
            <a:off x="1368465" y="5975535"/>
            <a:ext cx="6727658" cy="272717"/>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Flèche droite 5"/>
          <p:cNvSpPr/>
          <p:nvPr/>
        </p:nvSpPr>
        <p:spPr>
          <a:xfrm>
            <a:off x="606465" y="5977843"/>
            <a:ext cx="609600" cy="27271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276295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Caractéristiques radiologiques des </a:t>
            </a:r>
            <a:r>
              <a:rPr lang="fr-FR" dirty="0" err="1" smtClean="0"/>
              <a:t>coxites</a:t>
            </a:r>
            <a:endParaRPr lang="fr-FR" dirty="0"/>
          </a:p>
        </p:txBody>
      </p:sp>
      <p:sp>
        <p:nvSpPr>
          <p:cNvPr id="3" name="Espace réservé du contenu 2"/>
          <p:cNvSpPr>
            <a:spLocks noGrp="1"/>
          </p:cNvSpPr>
          <p:nvPr>
            <p:ph idx="1"/>
          </p:nvPr>
        </p:nvSpPr>
        <p:spPr>
          <a:xfrm>
            <a:off x="677333" y="2133600"/>
            <a:ext cx="11514666" cy="3777622"/>
          </a:xfrm>
        </p:spPr>
        <p:txBody>
          <a:bodyPr/>
          <a:lstStyle/>
          <a:p>
            <a:pPr marL="0" indent="0">
              <a:buNone/>
            </a:pPr>
            <a:r>
              <a:rPr lang="fr-FR" b="1" dirty="0">
                <a:solidFill>
                  <a:schemeClr val="tx1"/>
                </a:solidFill>
              </a:rPr>
              <a:t>La moyenne BASRI Hip:  2,76±1,025,</a:t>
            </a:r>
            <a:r>
              <a:rPr lang="fr-FR" dirty="0">
                <a:solidFill>
                  <a:schemeClr val="tx1"/>
                </a:solidFill>
              </a:rPr>
              <a:t> </a:t>
            </a:r>
          </a:p>
          <a:p>
            <a:pPr marL="0" indent="0">
              <a:buNone/>
            </a:pPr>
            <a:r>
              <a:rPr lang="fr-FR" dirty="0"/>
              <a:t>Selon le degré d’atteinte de hanche : </a:t>
            </a:r>
            <a:r>
              <a:rPr lang="fr-FR" b="1" dirty="0"/>
              <a:t>(</a:t>
            </a:r>
            <a:r>
              <a:rPr lang="fr-FR" b="1" dirty="0">
                <a:solidFill>
                  <a:srgbClr val="FF0000"/>
                </a:solidFill>
              </a:rPr>
              <a:t>Stade 1 : 9,7%, </a:t>
            </a:r>
            <a:r>
              <a:rPr lang="fr-FR" b="1" dirty="0"/>
              <a:t>stade 2 : 37,8%, stade 3 : 19,5%, </a:t>
            </a:r>
            <a:r>
              <a:rPr lang="fr-FR" b="1" dirty="0">
                <a:solidFill>
                  <a:srgbClr val="FF0000"/>
                </a:solidFill>
              </a:rPr>
              <a:t>stade 4 : 32,9%)</a:t>
            </a:r>
          </a:p>
          <a:p>
            <a:endParaRPr lang="fr-FR" dirty="0"/>
          </a:p>
        </p:txBody>
      </p:sp>
      <p:pic>
        <p:nvPicPr>
          <p:cNvPr id="7" name="Image 6"/>
          <p:cNvPicPr>
            <a:picLocks noChangeAspect="1"/>
          </p:cNvPicPr>
          <p:nvPr/>
        </p:nvPicPr>
        <p:blipFill>
          <a:blip r:embed="rId3"/>
          <a:stretch>
            <a:fillRect/>
          </a:stretch>
        </p:blipFill>
        <p:spPr>
          <a:xfrm>
            <a:off x="1317664" y="3096442"/>
            <a:ext cx="9827604" cy="3761558"/>
          </a:xfrm>
          <a:prstGeom prst="rect">
            <a:avLst/>
          </a:prstGeom>
        </p:spPr>
      </p:pic>
    </p:spTree>
    <p:extLst>
      <p:ext uri="{BB962C8B-B14F-4D97-AF65-F5344CB8AC3E}">
        <p14:creationId xmlns:p14="http://schemas.microsoft.com/office/powerpoint/2010/main" val="27203413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19200" y="706220"/>
            <a:ext cx="10249553" cy="4810555"/>
          </a:xfrm>
        </p:spPr>
        <p:txBody>
          <a:bodyPr/>
          <a:lstStyle/>
          <a:p>
            <a:pPr marL="0" indent="0" algn="ctr">
              <a:buNone/>
            </a:pPr>
            <a:endParaRPr lang="fr-FR" dirty="0" smtClean="0"/>
          </a:p>
          <a:p>
            <a:pPr marL="0" indent="0" algn="ctr">
              <a:buNone/>
            </a:pPr>
            <a:endParaRPr lang="fr-FR" dirty="0"/>
          </a:p>
          <a:p>
            <a:pPr marL="0" indent="0" algn="ctr">
              <a:buNone/>
            </a:pPr>
            <a:endParaRPr lang="fr-FR" dirty="0" smtClean="0"/>
          </a:p>
          <a:p>
            <a:pPr marL="0" indent="0" algn="ctr">
              <a:buNone/>
            </a:pPr>
            <a:endParaRPr lang="fr-FR" dirty="0"/>
          </a:p>
          <a:p>
            <a:pPr marL="0" indent="0" algn="ctr">
              <a:buNone/>
            </a:pPr>
            <a:endParaRPr lang="fr-FR" dirty="0" smtClean="0"/>
          </a:p>
          <a:p>
            <a:pPr marL="0" indent="0" algn="ctr">
              <a:buNone/>
            </a:pPr>
            <a:r>
              <a:rPr lang="fr-FR" sz="4000" b="1" dirty="0" smtClean="0"/>
              <a:t>Etude Analytique</a:t>
            </a:r>
            <a:endParaRPr lang="fr-FR" sz="4000" b="1" dirty="0"/>
          </a:p>
        </p:txBody>
      </p:sp>
    </p:spTree>
    <p:extLst>
      <p:ext uri="{BB962C8B-B14F-4D97-AF65-F5344CB8AC3E}">
        <p14:creationId xmlns:p14="http://schemas.microsoft.com/office/powerpoint/2010/main" val="6711447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
            <a:ext cx="10515600" cy="863599"/>
          </a:xfrm>
        </p:spPr>
        <p:txBody>
          <a:bodyPr/>
          <a:lstStyle/>
          <a:p>
            <a:pPr algn="ctr"/>
            <a:r>
              <a:rPr lang="fr-FR" b="1" u="sng" dirty="0"/>
              <a:t>Caractéristiques générales des patients</a:t>
            </a:r>
            <a:r>
              <a:rPr lang="fr-FR" dirty="0"/>
              <a:t> </a:t>
            </a:r>
          </a:p>
        </p:txBody>
      </p:sp>
      <p:graphicFrame>
        <p:nvGraphicFramePr>
          <p:cNvPr id="9" name="Espace réservé du contenu 8"/>
          <p:cNvGraphicFramePr>
            <a:graphicFrameLocks noGrp="1"/>
          </p:cNvGraphicFramePr>
          <p:nvPr>
            <p:ph idx="1"/>
            <p:extLst>
              <p:ext uri="{D42A27DB-BD31-4B8C-83A1-F6EECF244321}">
                <p14:modId xmlns:p14="http://schemas.microsoft.com/office/powerpoint/2010/main" val="1005230395"/>
              </p:ext>
            </p:extLst>
          </p:nvPr>
        </p:nvGraphicFramePr>
        <p:xfrm>
          <a:off x="838201" y="863598"/>
          <a:ext cx="10515600" cy="5994402"/>
        </p:xfrm>
        <a:graphic>
          <a:graphicData uri="http://schemas.openxmlformats.org/drawingml/2006/table">
            <a:tbl>
              <a:tblPr firstRow="1" firstCol="1" bandRow="1">
                <a:tableStyleId>{69012ECD-51FC-41F1-AA8D-1B2483CD663E}</a:tableStyleId>
              </a:tblPr>
              <a:tblGrid>
                <a:gridCol w="3348208">
                  <a:extLst>
                    <a:ext uri="{9D8B030D-6E8A-4147-A177-3AD203B41FA5}">
                      <a16:colId xmlns:a16="http://schemas.microsoft.com/office/drawing/2014/main" val="71555987"/>
                    </a:ext>
                  </a:extLst>
                </a:gridCol>
                <a:gridCol w="2603210">
                  <a:extLst>
                    <a:ext uri="{9D8B030D-6E8A-4147-A177-3AD203B41FA5}">
                      <a16:colId xmlns:a16="http://schemas.microsoft.com/office/drawing/2014/main" val="229572617"/>
                    </a:ext>
                  </a:extLst>
                </a:gridCol>
                <a:gridCol w="2500452">
                  <a:extLst>
                    <a:ext uri="{9D8B030D-6E8A-4147-A177-3AD203B41FA5}">
                      <a16:colId xmlns:a16="http://schemas.microsoft.com/office/drawing/2014/main" val="3456452929"/>
                    </a:ext>
                  </a:extLst>
                </a:gridCol>
                <a:gridCol w="2063730">
                  <a:extLst>
                    <a:ext uri="{9D8B030D-6E8A-4147-A177-3AD203B41FA5}">
                      <a16:colId xmlns:a16="http://schemas.microsoft.com/office/drawing/2014/main" val="586233346"/>
                    </a:ext>
                  </a:extLst>
                </a:gridCol>
              </a:tblGrid>
              <a:tr h="307110">
                <a:tc>
                  <a:txBody>
                    <a:bodyPr/>
                    <a:lstStyle/>
                    <a:p>
                      <a:pPr marL="457200">
                        <a:lnSpc>
                          <a:spcPct val="107000"/>
                        </a:lnSpc>
                        <a:spcAft>
                          <a:spcPts val="0"/>
                        </a:spcAft>
                        <a:tabLst>
                          <a:tab pos="825500" algn="l"/>
                          <a:tab pos="4200525" algn="l"/>
                        </a:tabLst>
                      </a:pPr>
                      <a:r>
                        <a:rPr lang="fr-FR" sz="1800" dirty="0">
                          <a:effectLst/>
                        </a:rPr>
                        <a:t>Variables</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25170" marR="25170" marT="0" marB="0"/>
                </a:tc>
                <a:tc>
                  <a:txBody>
                    <a:bodyPr/>
                    <a:lstStyle/>
                    <a:p>
                      <a:pPr marL="457200">
                        <a:lnSpc>
                          <a:spcPct val="107000"/>
                        </a:lnSpc>
                        <a:spcAft>
                          <a:spcPts val="0"/>
                        </a:spcAft>
                        <a:tabLst>
                          <a:tab pos="825500" algn="l"/>
                          <a:tab pos="4200525" algn="l"/>
                        </a:tabLst>
                      </a:pPr>
                      <a:r>
                        <a:rPr lang="fr-FR" sz="1800" dirty="0" smtClean="0">
                          <a:effectLst/>
                        </a:rPr>
                        <a:t>Avec coxite</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25170" marR="25170" marT="0" marB="0"/>
                </a:tc>
                <a:tc>
                  <a:txBody>
                    <a:bodyPr/>
                    <a:lstStyle/>
                    <a:p>
                      <a:pPr marL="457200">
                        <a:lnSpc>
                          <a:spcPct val="107000"/>
                        </a:lnSpc>
                        <a:spcAft>
                          <a:spcPts val="0"/>
                        </a:spcAft>
                        <a:tabLst>
                          <a:tab pos="825500" algn="l"/>
                          <a:tab pos="4200525" algn="l"/>
                        </a:tabLst>
                      </a:pPr>
                      <a:r>
                        <a:rPr lang="fr-FR" sz="1800" dirty="0" smtClean="0">
                          <a:effectLst/>
                        </a:rPr>
                        <a:t>Sans coxite</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25170" marR="25170" marT="0" marB="0"/>
                </a:tc>
                <a:tc>
                  <a:txBody>
                    <a:bodyPr/>
                    <a:lstStyle/>
                    <a:p>
                      <a:pPr marL="457200">
                        <a:lnSpc>
                          <a:spcPct val="107000"/>
                        </a:lnSpc>
                        <a:spcAft>
                          <a:spcPts val="0"/>
                        </a:spcAft>
                        <a:tabLst>
                          <a:tab pos="825500" algn="l"/>
                          <a:tab pos="4200525" algn="l"/>
                        </a:tabLst>
                      </a:pPr>
                      <a:r>
                        <a:rPr lang="fr-FR" sz="1800" dirty="0">
                          <a:effectLst/>
                        </a:rPr>
                        <a:t>P</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25170" marR="25170" marT="0" marB="0"/>
                </a:tc>
                <a:extLst>
                  <a:ext uri="{0D108BD9-81ED-4DB2-BD59-A6C34878D82A}">
                    <a16:rowId xmlns:a16="http://schemas.microsoft.com/office/drawing/2014/main" val="1868105824"/>
                  </a:ext>
                </a:extLst>
              </a:tr>
              <a:tr h="656647">
                <a:tc>
                  <a:txBody>
                    <a:bodyPr/>
                    <a:lstStyle/>
                    <a:p>
                      <a:pPr marL="457200">
                        <a:lnSpc>
                          <a:spcPct val="107000"/>
                        </a:lnSpc>
                        <a:spcAft>
                          <a:spcPts val="0"/>
                        </a:spcAft>
                        <a:tabLst>
                          <a:tab pos="825500" algn="l"/>
                          <a:tab pos="4200525" algn="l"/>
                        </a:tabLst>
                      </a:pPr>
                      <a:r>
                        <a:rPr lang="fr-FR" sz="1600" dirty="0">
                          <a:effectLst/>
                        </a:rPr>
                        <a:t>Caractéristiques socio démographiques</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25170" marR="25170" marT="0" marB="0">
                    <a:solidFill>
                      <a:schemeClr val="accent5">
                        <a:lumMod val="20000"/>
                        <a:lumOff val="80000"/>
                      </a:schemeClr>
                    </a:solidFill>
                  </a:tcPr>
                </a:tc>
                <a:tc>
                  <a:txBody>
                    <a:bodyPr/>
                    <a:lstStyle/>
                    <a:p>
                      <a:pPr marL="457200">
                        <a:lnSpc>
                          <a:spcPct val="107000"/>
                        </a:lnSpc>
                        <a:spcAft>
                          <a:spcPts val="0"/>
                        </a:spcAft>
                        <a:tabLst>
                          <a:tab pos="825500" algn="l"/>
                          <a:tab pos="4200525" algn="l"/>
                        </a:tabLst>
                      </a:pPr>
                      <a:r>
                        <a:rPr lang="fr-FR" sz="1400" dirty="0">
                          <a:effectLst/>
                        </a:rPr>
                        <a:t> </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25170" marR="25170" marT="0" marB="0">
                    <a:solidFill>
                      <a:schemeClr val="accent5">
                        <a:lumMod val="20000"/>
                        <a:lumOff val="80000"/>
                      </a:schemeClr>
                    </a:solidFill>
                  </a:tcPr>
                </a:tc>
                <a:tc>
                  <a:txBody>
                    <a:bodyPr/>
                    <a:lstStyle/>
                    <a:p>
                      <a:pPr marL="457200">
                        <a:lnSpc>
                          <a:spcPct val="107000"/>
                        </a:lnSpc>
                        <a:spcAft>
                          <a:spcPts val="0"/>
                        </a:spcAft>
                        <a:tabLst>
                          <a:tab pos="825500" algn="l"/>
                          <a:tab pos="4200525" algn="l"/>
                        </a:tabLst>
                      </a:pPr>
                      <a:r>
                        <a:rPr lang="fr-FR" sz="1400" dirty="0">
                          <a:effectLst/>
                        </a:rPr>
                        <a:t> </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25170" marR="25170" marT="0" marB="0">
                    <a:solidFill>
                      <a:schemeClr val="accent5">
                        <a:lumMod val="20000"/>
                        <a:lumOff val="80000"/>
                      </a:schemeClr>
                    </a:solidFill>
                  </a:tcPr>
                </a:tc>
                <a:tc>
                  <a:txBody>
                    <a:bodyPr/>
                    <a:lstStyle/>
                    <a:p>
                      <a:pPr marL="457200">
                        <a:lnSpc>
                          <a:spcPct val="107000"/>
                        </a:lnSpc>
                        <a:spcAft>
                          <a:spcPts val="0"/>
                        </a:spcAft>
                        <a:tabLst>
                          <a:tab pos="825500" algn="l"/>
                          <a:tab pos="4200525" algn="l"/>
                        </a:tabLst>
                      </a:pPr>
                      <a:r>
                        <a:rPr lang="fr-FR" sz="1400" dirty="0">
                          <a:effectLst/>
                        </a:rPr>
                        <a:t> </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25170" marR="25170" marT="0" marB="0">
                    <a:solidFill>
                      <a:schemeClr val="accent5">
                        <a:lumMod val="20000"/>
                        <a:lumOff val="80000"/>
                      </a:schemeClr>
                    </a:solidFill>
                  </a:tcPr>
                </a:tc>
                <a:extLst>
                  <a:ext uri="{0D108BD9-81ED-4DB2-BD59-A6C34878D82A}">
                    <a16:rowId xmlns:a16="http://schemas.microsoft.com/office/drawing/2014/main" val="1743013684"/>
                  </a:ext>
                </a:extLst>
              </a:tr>
              <a:tr h="5030645">
                <a:tc>
                  <a:txBody>
                    <a:bodyPr/>
                    <a:lstStyle/>
                    <a:p>
                      <a:pPr marL="742950" indent="-285750">
                        <a:lnSpc>
                          <a:spcPct val="107000"/>
                        </a:lnSpc>
                        <a:spcAft>
                          <a:spcPts val="0"/>
                        </a:spcAft>
                        <a:buFont typeface="Arial" panose="020B0604020202020204" pitchFamily="34" charset="0"/>
                        <a:buChar char="•"/>
                        <a:tabLst>
                          <a:tab pos="825500" algn="l"/>
                          <a:tab pos="4200525" algn="l"/>
                        </a:tabLst>
                      </a:pPr>
                      <a:r>
                        <a:rPr lang="fr-FR" sz="1400" dirty="0">
                          <a:solidFill>
                            <a:schemeClr val="tx1"/>
                          </a:solidFill>
                          <a:effectLst/>
                        </a:rPr>
                        <a:t>Age</a:t>
                      </a:r>
                    </a:p>
                    <a:p>
                      <a:pPr marL="742950" indent="-285750">
                        <a:lnSpc>
                          <a:spcPct val="107000"/>
                        </a:lnSpc>
                        <a:spcAft>
                          <a:spcPts val="0"/>
                        </a:spcAft>
                        <a:buFont typeface="Arial" panose="020B0604020202020204" pitchFamily="34" charset="0"/>
                        <a:buChar char="•"/>
                        <a:tabLst>
                          <a:tab pos="825500" algn="l"/>
                          <a:tab pos="4200525" algn="l"/>
                        </a:tabLst>
                      </a:pPr>
                      <a:r>
                        <a:rPr lang="fr-FR" sz="1400" dirty="0">
                          <a:solidFill>
                            <a:schemeClr val="tx1"/>
                          </a:solidFill>
                          <a:effectLst/>
                        </a:rPr>
                        <a:t>Sexe</a:t>
                      </a:r>
                    </a:p>
                    <a:p>
                      <a:pPr marL="457200">
                        <a:lnSpc>
                          <a:spcPct val="107000"/>
                        </a:lnSpc>
                        <a:spcAft>
                          <a:spcPts val="0"/>
                        </a:spcAft>
                        <a:tabLst>
                          <a:tab pos="825500" algn="l"/>
                          <a:tab pos="4200525" algn="l"/>
                        </a:tabLst>
                      </a:pPr>
                      <a:r>
                        <a:rPr lang="fr-FR" sz="1400" dirty="0" smtClean="0">
                          <a:solidFill>
                            <a:schemeClr val="tx1"/>
                          </a:solidFill>
                          <a:effectLst/>
                        </a:rPr>
                        <a:t>    </a:t>
                      </a:r>
                      <a:r>
                        <a:rPr lang="fr-FR" sz="1400" b="1" dirty="0" smtClean="0">
                          <a:solidFill>
                            <a:schemeClr val="tx1"/>
                          </a:solidFill>
                          <a:effectLst/>
                        </a:rPr>
                        <a:t>Homme</a:t>
                      </a:r>
                      <a:endParaRPr lang="fr-FR" sz="1400" b="1" dirty="0">
                        <a:solidFill>
                          <a:schemeClr val="tx1"/>
                        </a:solidFill>
                        <a:effectLst/>
                      </a:endParaRPr>
                    </a:p>
                    <a:p>
                      <a:pPr marL="457200">
                        <a:lnSpc>
                          <a:spcPct val="107000"/>
                        </a:lnSpc>
                        <a:spcAft>
                          <a:spcPts val="0"/>
                        </a:spcAft>
                        <a:tabLst>
                          <a:tab pos="825500" algn="l"/>
                          <a:tab pos="4200525" algn="l"/>
                        </a:tabLst>
                      </a:pPr>
                      <a:r>
                        <a:rPr lang="fr-FR" sz="1400" dirty="0" smtClean="0">
                          <a:solidFill>
                            <a:schemeClr val="tx1"/>
                          </a:solidFill>
                          <a:effectLst/>
                        </a:rPr>
                        <a:t>    Femme</a:t>
                      </a:r>
                      <a:endParaRPr lang="fr-FR" sz="1400" dirty="0">
                        <a:solidFill>
                          <a:schemeClr val="tx1"/>
                        </a:solidFill>
                        <a:effectLst/>
                      </a:endParaRPr>
                    </a:p>
                    <a:p>
                      <a:pPr marL="742950" indent="-285750">
                        <a:lnSpc>
                          <a:spcPct val="107000"/>
                        </a:lnSpc>
                        <a:spcAft>
                          <a:spcPts val="0"/>
                        </a:spcAft>
                        <a:buFont typeface="Arial" panose="020B0604020202020204" pitchFamily="34" charset="0"/>
                        <a:buChar char="•"/>
                        <a:tabLst>
                          <a:tab pos="825500" algn="l"/>
                          <a:tab pos="4200525" algn="l"/>
                        </a:tabLst>
                      </a:pPr>
                      <a:r>
                        <a:rPr lang="fr-FR" sz="1400" dirty="0">
                          <a:solidFill>
                            <a:schemeClr val="tx1"/>
                          </a:solidFill>
                          <a:effectLst/>
                        </a:rPr>
                        <a:t>Lieu de résidence</a:t>
                      </a:r>
                    </a:p>
                    <a:p>
                      <a:pPr marL="457200">
                        <a:lnSpc>
                          <a:spcPct val="107000"/>
                        </a:lnSpc>
                        <a:spcAft>
                          <a:spcPts val="0"/>
                        </a:spcAft>
                        <a:tabLst>
                          <a:tab pos="825500" algn="l"/>
                          <a:tab pos="4200525" algn="l"/>
                        </a:tabLst>
                      </a:pPr>
                      <a:r>
                        <a:rPr lang="fr-FR" sz="1400" dirty="0" smtClean="0">
                          <a:solidFill>
                            <a:schemeClr val="tx1"/>
                          </a:solidFill>
                          <a:effectLst/>
                        </a:rPr>
                        <a:t>    Tlemcen </a:t>
                      </a:r>
                      <a:r>
                        <a:rPr lang="fr-FR" sz="1400" dirty="0">
                          <a:solidFill>
                            <a:schemeClr val="tx1"/>
                          </a:solidFill>
                          <a:effectLst/>
                        </a:rPr>
                        <a:t>ville</a:t>
                      </a:r>
                    </a:p>
                    <a:p>
                      <a:pPr marL="457200">
                        <a:lnSpc>
                          <a:spcPct val="107000"/>
                        </a:lnSpc>
                        <a:spcAft>
                          <a:spcPts val="0"/>
                        </a:spcAft>
                        <a:tabLst>
                          <a:tab pos="825500" algn="l"/>
                          <a:tab pos="4200525" algn="l"/>
                        </a:tabLst>
                      </a:pPr>
                      <a:r>
                        <a:rPr lang="fr-FR" sz="1400" dirty="0" smtClean="0">
                          <a:solidFill>
                            <a:schemeClr val="tx1"/>
                          </a:solidFill>
                          <a:effectLst/>
                        </a:rPr>
                        <a:t>    Hors </a:t>
                      </a:r>
                      <a:r>
                        <a:rPr lang="fr-FR" sz="1400" dirty="0">
                          <a:solidFill>
                            <a:schemeClr val="tx1"/>
                          </a:solidFill>
                          <a:effectLst/>
                        </a:rPr>
                        <a:t>Tlemcen</a:t>
                      </a:r>
                    </a:p>
                    <a:p>
                      <a:pPr marL="742950" indent="-285750">
                        <a:lnSpc>
                          <a:spcPct val="107000"/>
                        </a:lnSpc>
                        <a:spcAft>
                          <a:spcPts val="0"/>
                        </a:spcAft>
                        <a:buFont typeface="Arial" panose="020B0604020202020204" pitchFamily="34" charset="0"/>
                        <a:buChar char="•"/>
                        <a:tabLst>
                          <a:tab pos="825500" algn="l"/>
                          <a:tab pos="4200525" algn="l"/>
                        </a:tabLst>
                      </a:pPr>
                      <a:r>
                        <a:rPr lang="fr-FR" sz="1400" b="1" dirty="0" smtClean="0">
                          <a:solidFill>
                            <a:schemeClr val="tx1"/>
                          </a:solidFill>
                          <a:effectLst/>
                        </a:rPr>
                        <a:t>Mode d’habitat</a:t>
                      </a:r>
                    </a:p>
                    <a:p>
                      <a:pPr marL="457200" indent="0">
                        <a:lnSpc>
                          <a:spcPct val="107000"/>
                        </a:lnSpc>
                        <a:spcAft>
                          <a:spcPts val="0"/>
                        </a:spcAft>
                        <a:buFont typeface="Arial" panose="020B0604020202020204" pitchFamily="34" charset="0"/>
                        <a:buNone/>
                        <a:tabLst>
                          <a:tab pos="825500" algn="l"/>
                          <a:tab pos="4200525" algn="l"/>
                        </a:tabLst>
                      </a:pPr>
                      <a:r>
                        <a:rPr lang="fr-FR" sz="1400" b="1" dirty="0" smtClean="0">
                          <a:solidFill>
                            <a:schemeClr val="tx1"/>
                          </a:solidFill>
                          <a:effectLst/>
                        </a:rPr>
                        <a:t>    Rural</a:t>
                      </a:r>
                      <a:endParaRPr lang="fr-FR" sz="1400" b="1" dirty="0">
                        <a:solidFill>
                          <a:schemeClr val="tx1"/>
                        </a:solidFill>
                        <a:effectLst/>
                      </a:endParaRPr>
                    </a:p>
                    <a:p>
                      <a:pPr marL="457200">
                        <a:lnSpc>
                          <a:spcPct val="107000"/>
                        </a:lnSpc>
                        <a:spcAft>
                          <a:spcPts val="0"/>
                        </a:spcAft>
                        <a:tabLst>
                          <a:tab pos="825500" algn="l"/>
                          <a:tab pos="4200525" algn="l"/>
                        </a:tabLst>
                      </a:pPr>
                      <a:r>
                        <a:rPr lang="fr-FR" sz="1400" dirty="0" smtClean="0">
                          <a:solidFill>
                            <a:schemeClr val="tx1"/>
                          </a:solidFill>
                          <a:effectLst/>
                        </a:rPr>
                        <a:t>    Urbain</a:t>
                      </a:r>
                      <a:endParaRPr lang="fr-FR" sz="1400" dirty="0">
                        <a:solidFill>
                          <a:schemeClr val="tx1"/>
                        </a:solidFill>
                        <a:effectLst/>
                      </a:endParaRPr>
                    </a:p>
                    <a:p>
                      <a:pPr marL="742950" indent="-285750">
                        <a:lnSpc>
                          <a:spcPct val="107000"/>
                        </a:lnSpc>
                        <a:spcAft>
                          <a:spcPts val="0"/>
                        </a:spcAft>
                        <a:buFont typeface="Arial" panose="020B0604020202020204" pitchFamily="34" charset="0"/>
                        <a:buChar char="•"/>
                        <a:tabLst>
                          <a:tab pos="825500" algn="l"/>
                          <a:tab pos="4200525" algn="l"/>
                        </a:tabLst>
                      </a:pPr>
                      <a:r>
                        <a:rPr lang="fr-FR" sz="1400" dirty="0">
                          <a:solidFill>
                            <a:schemeClr val="tx1"/>
                          </a:solidFill>
                          <a:effectLst/>
                        </a:rPr>
                        <a:t>Statut professionnel</a:t>
                      </a:r>
                    </a:p>
                    <a:p>
                      <a:pPr marL="457200">
                        <a:lnSpc>
                          <a:spcPct val="107000"/>
                        </a:lnSpc>
                        <a:spcAft>
                          <a:spcPts val="0"/>
                        </a:spcAft>
                        <a:tabLst>
                          <a:tab pos="825500" algn="l"/>
                          <a:tab pos="4200525" algn="l"/>
                        </a:tabLst>
                      </a:pPr>
                      <a:r>
                        <a:rPr lang="fr-FR" sz="1400" dirty="0" smtClean="0">
                          <a:solidFill>
                            <a:schemeClr val="tx1"/>
                          </a:solidFill>
                          <a:effectLst/>
                        </a:rPr>
                        <a:t>    Actif</a:t>
                      </a:r>
                      <a:endParaRPr lang="fr-FR" sz="1400" dirty="0">
                        <a:solidFill>
                          <a:schemeClr val="tx1"/>
                        </a:solidFill>
                        <a:effectLst/>
                      </a:endParaRPr>
                    </a:p>
                    <a:p>
                      <a:pPr marL="457200">
                        <a:lnSpc>
                          <a:spcPct val="107000"/>
                        </a:lnSpc>
                        <a:spcAft>
                          <a:spcPts val="0"/>
                        </a:spcAft>
                        <a:tabLst>
                          <a:tab pos="825500" algn="l"/>
                          <a:tab pos="4200525" algn="l"/>
                        </a:tabLst>
                      </a:pPr>
                      <a:r>
                        <a:rPr lang="fr-FR" sz="1400" dirty="0" smtClean="0">
                          <a:solidFill>
                            <a:schemeClr val="tx1"/>
                          </a:solidFill>
                          <a:effectLst/>
                        </a:rPr>
                        <a:t>    Non actif</a:t>
                      </a:r>
                    </a:p>
                    <a:p>
                      <a:pPr marL="457200">
                        <a:lnSpc>
                          <a:spcPct val="107000"/>
                        </a:lnSpc>
                        <a:spcAft>
                          <a:spcPts val="0"/>
                        </a:spcAft>
                        <a:tabLst>
                          <a:tab pos="825500" algn="l"/>
                          <a:tab pos="4200525" algn="l"/>
                        </a:tabLst>
                      </a:pPr>
                      <a:endParaRPr lang="fr-FR" sz="1400" dirty="0">
                        <a:solidFill>
                          <a:schemeClr val="tx1"/>
                        </a:solidFill>
                        <a:effectLst/>
                      </a:endParaRPr>
                    </a:p>
                  </a:txBody>
                  <a:tcPr marL="25170" marR="25170" marT="0" marB="0"/>
                </a:tc>
                <a:tc>
                  <a:txBody>
                    <a:bodyPr/>
                    <a:lstStyle/>
                    <a:p>
                      <a:pPr marL="457200">
                        <a:lnSpc>
                          <a:spcPct val="107000"/>
                        </a:lnSpc>
                        <a:spcAft>
                          <a:spcPts val="0"/>
                        </a:spcAft>
                        <a:tabLst>
                          <a:tab pos="825500" algn="l"/>
                          <a:tab pos="4200525" algn="l"/>
                        </a:tabLst>
                      </a:pPr>
                      <a:r>
                        <a:rPr lang="fr-FR" sz="1400" b="0" dirty="0">
                          <a:solidFill>
                            <a:schemeClr val="tx1"/>
                          </a:solidFill>
                          <a:effectLst/>
                        </a:rPr>
                        <a:t>39,13±11,17</a:t>
                      </a:r>
                    </a:p>
                    <a:p>
                      <a:pPr marL="457200">
                        <a:lnSpc>
                          <a:spcPct val="107000"/>
                        </a:lnSpc>
                        <a:spcAft>
                          <a:spcPts val="0"/>
                        </a:spcAft>
                        <a:tabLst>
                          <a:tab pos="825500" algn="l"/>
                          <a:tab pos="4200525" algn="l"/>
                        </a:tabLst>
                      </a:pPr>
                      <a:r>
                        <a:rPr lang="fr-FR" sz="1400" b="0" dirty="0">
                          <a:solidFill>
                            <a:schemeClr val="tx1"/>
                          </a:solidFill>
                          <a:effectLst/>
                        </a:rPr>
                        <a:t> </a:t>
                      </a:r>
                    </a:p>
                    <a:p>
                      <a:pPr marL="457200">
                        <a:lnSpc>
                          <a:spcPct val="107000"/>
                        </a:lnSpc>
                        <a:spcAft>
                          <a:spcPts val="0"/>
                        </a:spcAft>
                        <a:tabLst>
                          <a:tab pos="825500" algn="l"/>
                          <a:tab pos="4200525" algn="l"/>
                        </a:tabLst>
                      </a:pPr>
                      <a:r>
                        <a:rPr lang="fr-FR" sz="1400" b="0" dirty="0">
                          <a:solidFill>
                            <a:schemeClr val="tx1"/>
                          </a:solidFill>
                          <a:effectLst/>
                        </a:rPr>
                        <a:t>65(42,5)</a:t>
                      </a:r>
                    </a:p>
                    <a:p>
                      <a:pPr marL="457200">
                        <a:lnSpc>
                          <a:spcPct val="107000"/>
                        </a:lnSpc>
                        <a:spcAft>
                          <a:spcPts val="0"/>
                        </a:spcAft>
                        <a:tabLst>
                          <a:tab pos="825500" algn="l"/>
                          <a:tab pos="4200525" algn="l"/>
                        </a:tabLst>
                      </a:pPr>
                      <a:r>
                        <a:rPr lang="fr-FR" sz="1400" b="0" dirty="0">
                          <a:solidFill>
                            <a:schemeClr val="tx1"/>
                          </a:solidFill>
                          <a:effectLst/>
                        </a:rPr>
                        <a:t>17(20,7)</a:t>
                      </a:r>
                    </a:p>
                    <a:p>
                      <a:pPr marL="457200">
                        <a:lnSpc>
                          <a:spcPct val="107000"/>
                        </a:lnSpc>
                        <a:spcAft>
                          <a:spcPts val="0"/>
                        </a:spcAft>
                        <a:tabLst>
                          <a:tab pos="825500" algn="l"/>
                          <a:tab pos="4200525" algn="l"/>
                        </a:tabLst>
                      </a:pPr>
                      <a:r>
                        <a:rPr lang="fr-FR" sz="1400" b="0" dirty="0">
                          <a:solidFill>
                            <a:schemeClr val="tx1"/>
                          </a:solidFill>
                          <a:effectLst/>
                        </a:rPr>
                        <a:t> </a:t>
                      </a:r>
                    </a:p>
                    <a:p>
                      <a:pPr marL="457200">
                        <a:lnSpc>
                          <a:spcPct val="107000"/>
                        </a:lnSpc>
                        <a:spcAft>
                          <a:spcPts val="0"/>
                        </a:spcAft>
                        <a:tabLst>
                          <a:tab pos="825500" algn="l"/>
                          <a:tab pos="4200525" algn="l"/>
                        </a:tabLst>
                      </a:pPr>
                      <a:r>
                        <a:rPr lang="fr-FR" sz="1400" b="0" dirty="0">
                          <a:solidFill>
                            <a:schemeClr val="tx1"/>
                          </a:solidFill>
                          <a:effectLst/>
                        </a:rPr>
                        <a:t>27(27,8)</a:t>
                      </a:r>
                    </a:p>
                    <a:p>
                      <a:pPr marL="457200">
                        <a:lnSpc>
                          <a:spcPct val="107000"/>
                        </a:lnSpc>
                        <a:spcAft>
                          <a:spcPts val="0"/>
                        </a:spcAft>
                        <a:tabLst>
                          <a:tab pos="825500" algn="l"/>
                          <a:tab pos="4200525" algn="l"/>
                        </a:tabLst>
                      </a:pPr>
                      <a:r>
                        <a:rPr lang="fr-FR" sz="1400" b="0" dirty="0">
                          <a:solidFill>
                            <a:schemeClr val="tx1"/>
                          </a:solidFill>
                          <a:effectLst/>
                        </a:rPr>
                        <a:t>55(39,9)</a:t>
                      </a:r>
                    </a:p>
                    <a:p>
                      <a:pPr marL="457200">
                        <a:lnSpc>
                          <a:spcPct val="107000"/>
                        </a:lnSpc>
                        <a:spcAft>
                          <a:spcPts val="0"/>
                        </a:spcAft>
                        <a:tabLst>
                          <a:tab pos="825500" algn="l"/>
                          <a:tab pos="4200525" algn="l"/>
                        </a:tabLst>
                      </a:pPr>
                      <a:r>
                        <a:rPr lang="fr-FR" sz="1400" b="0" dirty="0">
                          <a:solidFill>
                            <a:schemeClr val="tx1"/>
                          </a:solidFill>
                          <a:effectLst/>
                        </a:rPr>
                        <a:t> </a:t>
                      </a:r>
                    </a:p>
                    <a:p>
                      <a:pPr marL="457200">
                        <a:lnSpc>
                          <a:spcPct val="107000"/>
                        </a:lnSpc>
                        <a:spcAft>
                          <a:spcPts val="0"/>
                        </a:spcAft>
                        <a:tabLst>
                          <a:tab pos="825500" algn="l"/>
                          <a:tab pos="4200525" algn="l"/>
                        </a:tabLst>
                      </a:pPr>
                      <a:r>
                        <a:rPr lang="fr-FR" sz="1400" b="0" dirty="0">
                          <a:solidFill>
                            <a:schemeClr val="tx1"/>
                          </a:solidFill>
                          <a:effectLst/>
                        </a:rPr>
                        <a:t>38(53,5)</a:t>
                      </a:r>
                    </a:p>
                    <a:p>
                      <a:pPr marL="457200">
                        <a:lnSpc>
                          <a:spcPct val="107000"/>
                        </a:lnSpc>
                        <a:spcAft>
                          <a:spcPts val="0"/>
                        </a:spcAft>
                        <a:tabLst>
                          <a:tab pos="825500" algn="l"/>
                          <a:tab pos="4200525" algn="l"/>
                        </a:tabLst>
                      </a:pPr>
                      <a:r>
                        <a:rPr lang="fr-FR" sz="1400" b="0" dirty="0">
                          <a:solidFill>
                            <a:schemeClr val="tx1"/>
                          </a:solidFill>
                          <a:effectLst/>
                        </a:rPr>
                        <a:t>44(26,8)</a:t>
                      </a:r>
                    </a:p>
                    <a:p>
                      <a:pPr marL="457200">
                        <a:lnSpc>
                          <a:spcPct val="107000"/>
                        </a:lnSpc>
                        <a:spcAft>
                          <a:spcPts val="0"/>
                        </a:spcAft>
                        <a:tabLst>
                          <a:tab pos="825500" algn="l"/>
                          <a:tab pos="4200525" algn="l"/>
                        </a:tabLst>
                      </a:pPr>
                      <a:r>
                        <a:rPr lang="fr-FR" sz="1400" b="0" dirty="0">
                          <a:solidFill>
                            <a:schemeClr val="tx1"/>
                          </a:solidFill>
                          <a:effectLst/>
                        </a:rPr>
                        <a:t> </a:t>
                      </a:r>
                    </a:p>
                    <a:p>
                      <a:pPr marL="457200">
                        <a:lnSpc>
                          <a:spcPct val="107000"/>
                        </a:lnSpc>
                        <a:spcAft>
                          <a:spcPts val="0"/>
                        </a:spcAft>
                        <a:tabLst>
                          <a:tab pos="825500" algn="l"/>
                          <a:tab pos="4200525" algn="l"/>
                        </a:tabLst>
                      </a:pPr>
                      <a:r>
                        <a:rPr lang="fr-FR" sz="1400" b="0" dirty="0">
                          <a:solidFill>
                            <a:schemeClr val="tx1"/>
                          </a:solidFill>
                          <a:effectLst/>
                        </a:rPr>
                        <a:t>50(37)</a:t>
                      </a:r>
                    </a:p>
                    <a:p>
                      <a:pPr marL="457200">
                        <a:lnSpc>
                          <a:spcPct val="107000"/>
                        </a:lnSpc>
                        <a:spcAft>
                          <a:spcPts val="0"/>
                        </a:spcAft>
                        <a:tabLst>
                          <a:tab pos="825500" algn="l"/>
                          <a:tab pos="4200525" algn="l"/>
                        </a:tabLst>
                      </a:pPr>
                      <a:r>
                        <a:rPr lang="fr-FR" sz="1400" b="0" dirty="0">
                          <a:solidFill>
                            <a:schemeClr val="tx1"/>
                          </a:solidFill>
                          <a:effectLst/>
                        </a:rPr>
                        <a:t>32(32)</a:t>
                      </a:r>
                    </a:p>
                    <a:p>
                      <a:pPr marL="457200">
                        <a:lnSpc>
                          <a:spcPct val="107000"/>
                        </a:lnSpc>
                        <a:spcAft>
                          <a:spcPts val="0"/>
                        </a:spcAft>
                        <a:tabLst>
                          <a:tab pos="825500" algn="l"/>
                          <a:tab pos="4200525" algn="l"/>
                        </a:tabLst>
                      </a:pPr>
                      <a:r>
                        <a:rPr lang="fr-FR" sz="1400" b="0" dirty="0">
                          <a:solidFill>
                            <a:schemeClr val="tx1"/>
                          </a:solidFill>
                          <a:effectLst/>
                        </a:rPr>
                        <a:t> </a:t>
                      </a:r>
                    </a:p>
                  </a:txBody>
                  <a:tcPr marL="25170" marR="25170" marT="0" marB="0"/>
                </a:tc>
                <a:tc>
                  <a:txBody>
                    <a:bodyPr/>
                    <a:lstStyle/>
                    <a:p>
                      <a:pPr marL="457200">
                        <a:lnSpc>
                          <a:spcPct val="107000"/>
                        </a:lnSpc>
                        <a:spcAft>
                          <a:spcPts val="0"/>
                        </a:spcAft>
                        <a:tabLst>
                          <a:tab pos="825500" algn="l"/>
                          <a:tab pos="4200525" algn="l"/>
                        </a:tabLst>
                      </a:pPr>
                      <a:r>
                        <a:rPr lang="fr-FR" sz="1400" b="0" dirty="0">
                          <a:solidFill>
                            <a:schemeClr val="tx1"/>
                          </a:solidFill>
                          <a:effectLst/>
                        </a:rPr>
                        <a:t>40,20±12,02</a:t>
                      </a:r>
                    </a:p>
                    <a:p>
                      <a:pPr marL="457200">
                        <a:lnSpc>
                          <a:spcPct val="107000"/>
                        </a:lnSpc>
                        <a:spcAft>
                          <a:spcPts val="0"/>
                        </a:spcAft>
                        <a:tabLst>
                          <a:tab pos="825500" algn="l"/>
                          <a:tab pos="4200525" algn="l"/>
                        </a:tabLst>
                      </a:pPr>
                      <a:r>
                        <a:rPr lang="fr-FR" sz="1400" b="0" dirty="0">
                          <a:solidFill>
                            <a:schemeClr val="tx1"/>
                          </a:solidFill>
                          <a:effectLst/>
                        </a:rPr>
                        <a:t> </a:t>
                      </a:r>
                    </a:p>
                    <a:p>
                      <a:pPr marL="457200">
                        <a:lnSpc>
                          <a:spcPct val="107000"/>
                        </a:lnSpc>
                        <a:spcAft>
                          <a:spcPts val="0"/>
                        </a:spcAft>
                        <a:tabLst>
                          <a:tab pos="825500" algn="l"/>
                          <a:tab pos="4200525" algn="l"/>
                        </a:tabLst>
                      </a:pPr>
                      <a:r>
                        <a:rPr lang="fr-FR" sz="1400" b="0" dirty="0">
                          <a:solidFill>
                            <a:schemeClr val="tx1"/>
                          </a:solidFill>
                          <a:effectLst/>
                        </a:rPr>
                        <a:t>88(57,5)</a:t>
                      </a:r>
                    </a:p>
                    <a:p>
                      <a:pPr marL="457200">
                        <a:lnSpc>
                          <a:spcPct val="107000"/>
                        </a:lnSpc>
                        <a:spcAft>
                          <a:spcPts val="0"/>
                        </a:spcAft>
                        <a:tabLst>
                          <a:tab pos="825500" algn="l"/>
                          <a:tab pos="4200525" algn="l"/>
                        </a:tabLst>
                      </a:pPr>
                      <a:r>
                        <a:rPr lang="fr-FR" sz="1400" b="0" dirty="0">
                          <a:solidFill>
                            <a:schemeClr val="tx1"/>
                          </a:solidFill>
                          <a:effectLst/>
                        </a:rPr>
                        <a:t>65(79,3)</a:t>
                      </a:r>
                    </a:p>
                    <a:p>
                      <a:pPr marL="457200">
                        <a:lnSpc>
                          <a:spcPct val="107000"/>
                        </a:lnSpc>
                        <a:spcAft>
                          <a:spcPts val="0"/>
                        </a:spcAft>
                        <a:tabLst>
                          <a:tab pos="825500" algn="l"/>
                          <a:tab pos="4200525" algn="l"/>
                        </a:tabLst>
                      </a:pPr>
                      <a:r>
                        <a:rPr lang="fr-FR" sz="1400" b="0" dirty="0">
                          <a:solidFill>
                            <a:schemeClr val="tx1"/>
                          </a:solidFill>
                          <a:effectLst/>
                        </a:rPr>
                        <a:t> </a:t>
                      </a:r>
                    </a:p>
                    <a:p>
                      <a:pPr marL="457200">
                        <a:lnSpc>
                          <a:spcPct val="107000"/>
                        </a:lnSpc>
                        <a:spcAft>
                          <a:spcPts val="0"/>
                        </a:spcAft>
                        <a:tabLst>
                          <a:tab pos="825500" algn="l"/>
                          <a:tab pos="4200525" algn="l"/>
                        </a:tabLst>
                      </a:pPr>
                      <a:r>
                        <a:rPr lang="fr-FR" sz="1400" b="0" dirty="0">
                          <a:solidFill>
                            <a:schemeClr val="tx1"/>
                          </a:solidFill>
                          <a:effectLst/>
                        </a:rPr>
                        <a:t>70(72,2)</a:t>
                      </a:r>
                    </a:p>
                    <a:p>
                      <a:pPr marL="457200">
                        <a:lnSpc>
                          <a:spcPct val="107000"/>
                        </a:lnSpc>
                        <a:spcAft>
                          <a:spcPts val="0"/>
                        </a:spcAft>
                        <a:tabLst>
                          <a:tab pos="825500" algn="l"/>
                          <a:tab pos="4200525" algn="l"/>
                        </a:tabLst>
                      </a:pPr>
                      <a:r>
                        <a:rPr lang="fr-FR" sz="1400" b="0" dirty="0">
                          <a:solidFill>
                            <a:schemeClr val="tx1"/>
                          </a:solidFill>
                          <a:effectLst/>
                        </a:rPr>
                        <a:t>83(60,1)</a:t>
                      </a:r>
                    </a:p>
                    <a:p>
                      <a:pPr marL="457200">
                        <a:lnSpc>
                          <a:spcPct val="107000"/>
                        </a:lnSpc>
                        <a:spcAft>
                          <a:spcPts val="0"/>
                        </a:spcAft>
                        <a:tabLst>
                          <a:tab pos="825500" algn="l"/>
                          <a:tab pos="4200525" algn="l"/>
                        </a:tabLst>
                      </a:pPr>
                      <a:r>
                        <a:rPr lang="fr-FR" sz="1400" b="0" dirty="0">
                          <a:solidFill>
                            <a:schemeClr val="tx1"/>
                          </a:solidFill>
                          <a:effectLst/>
                        </a:rPr>
                        <a:t> </a:t>
                      </a:r>
                    </a:p>
                    <a:p>
                      <a:pPr marL="457200">
                        <a:lnSpc>
                          <a:spcPct val="107000"/>
                        </a:lnSpc>
                        <a:spcAft>
                          <a:spcPts val="0"/>
                        </a:spcAft>
                        <a:tabLst>
                          <a:tab pos="825500" algn="l"/>
                          <a:tab pos="4200525" algn="l"/>
                        </a:tabLst>
                      </a:pPr>
                      <a:r>
                        <a:rPr lang="fr-FR" sz="1400" b="0" dirty="0">
                          <a:solidFill>
                            <a:schemeClr val="tx1"/>
                          </a:solidFill>
                          <a:effectLst/>
                        </a:rPr>
                        <a:t>33(46,5)</a:t>
                      </a:r>
                    </a:p>
                    <a:p>
                      <a:pPr marL="457200">
                        <a:lnSpc>
                          <a:spcPct val="107000"/>
                        </a:lnSpc>
                        <a:spcAft>
                          <a:spcPts val="0"/>
                        </a:spcAft>
                        <a:tabLst>
                          <a:tab pos="825500" algn="l"/>
                          <a:tab pos="4200525" algn="l"/>
                        </a:tabLst>
                      </a:pPr>
                      <a:r>
                        <a:rPr lang="fr-FR" sz="1400" b="0" dirty="0">
                          <a:solidFill>
                            <a:schemeClr val="tx1"/>
                          </a:solidFill>
                          <a:effectLst/>
                        </a:rPr>
                        <a:t>120(73,2)</a:t>
                      </a:r>
                    </a:p>
                    <a:p>
                      <a:pPr marL="457200">
                        <a:lnSpc>
                          <a:spcPct val="107000"/>
                        </a:lnSpc>
                        <a:spcAft>
                          <a:spcPts val="0"/>
                        </a:spcAft>
                        <a:tabLst>
                          <a:tab pos="825500" algn="l"/>
                          <a:tab pos="4200525" algn="l"/>
                        </a:tabLst>
                      </a:pPr>
                      <a:r>
                        <a:rPr lang="fr-FR" sz="1400" b="0" dirty="0">
                          <a:solidFill>
                            <a:schemeClr val="tx1"/>
                          </a:solidFill>
                          <a:effectLst/>
                        </a:rPr>
                        <a:t> </a:t>
                      </a:r>
                    </a:p>
                    <a:p>
                      <a:pPr marL="457200">
                        <a:lnSpc>
                          <a:spcPct val="107000"/>
                        </a:lnSpc>
                        <a:spcAft>
                          <a:spcPts val="0"/>
                        </a:spcAft>
                        <a:tabLst>
                          <a:tab pos="825500" algn="l"/>
                          <a:tab pos="4200525" algn="l"/>
                        </a:tabLst>
                      </a:pPr>
                      <a:r>
                        <a:rPr lang="fr-FR" sz="1400" b="0" dirty="0">
                          <a:solidFill>
                            <a:schemeClr val="tx1"/>
                          </a:solidFill>
                          <a:effectLst/>
                        </a:rPr>
                        <a:t>85(63)</a:t>
                      </a:r>
                    </a:p>
                    <a:p>
                      <a:pPr marL="457200">
                        <a:lnSpc>
                          <a:spcPct val="107000"/>
                        </a:lnSpc>
                        <a:spcAft>
                          <a:spcPts val="0"/>
                        </a:spcAft>
                        <a:tabLst>
                          <a:tab pos="825500" algn="l"/>
                          <a:tab pos="4200525" algn="l"/>
                        </a:tabLst>
                      </a:pPr>
                      <a:r>
                        <a:rPr lang="fr-FR" sz="1400" b="0" dirty="0">
                          <a:solidFill>
                            <a:schemeClr val="tx1"/>
                          </a:solidFill>
                          <a:effectLst/>
                        </a:rPr>
                        <a:t>68(68)</a:t>
                      </a:r>
                    </a:p>
                    <a:p>
                      <a:pPr marL="457200">
                        <a:lnSpc>
                          <a:spcPct val="107000"/>
                        </a:lnSpc>
                        <a:spcAft>
                          <a:spcPts val="0"/>
                        </a:spcAft>
                        <a:tabLst>
                          <a:tab pos="825500" algn="l"/>
                          <a:tab pos="4200525" algn="l"/>
                        </a:tabLst>
                      </a:pPr>
                      <a:r>
                        <a:rPr lang="fr-FR" sz="1400" b="0" dirty="0">
                          <a:solidFill>
                            <a:schemeClr val="tx1"/>
                          </a:solidFill>
                          <a:effectLst/>
                        </a:rPr>
                        <a:t> </a:t>
                      </a:r>
                    </a:p>
                  </a:txBody>
                  <a:tcPr marL="25170" marR="25170" marT="0" marB="0"/>
                </a:tc>
                <a:tc>
                  <a:txBody>
                    <a:bodyPr/>
                    <a:lstStyle/>
                    <a:p>
                      <a:pPr marL="457200">
                        <a:lnSpc>
                          <a:spcPct val="107000"/>
                        </a:lnSpc>
                        <a:spcAft>
                          <a:spcPts val="0"/>
                        </a:spcAft>
                        <a:tabLst>
                          <a:tab pos="825500" algn="l"/>
                          <a:tab pos="4200525" algn="l"/>
                        </a:tabLst>
                      </a:pPr>
                      <a:r>
                        <a:rPr lang="fr-FR" sz="1400" b="0" dirty="0">
                          <a:solidFill>
                            <a:schemeClr val="tx1"/>
                          </a:solidFill>
                          <a:effectLst/>
                        </a:rPr>
                        <a:t>0,507</a:t>
                      </a:r>
                    </a:p>
                    <a:p>
                      <a:pPr marL="457200">
                        <a:lnSpc>
                          <a:spcPct val="107000"/>
                        </a:lnSpc>
                        <a:spcAft>
                          <a:spcPts val="0"/>
                        </a:spcAft>
                        <a:tabLst>
                          <a:tab pos="825500" algn="l"/>
                          <a:tab pos="4200525" algn="l"/>
                        </a:tabLst>
                      </a:pPr>
                      <a:r>
                        <a:rPr lang="fr-FR" sz="1400" b="0" dirty="0">
                          <a:solidFill>
                            <a:schemeClr val="tx1"/>
                          </a:solidFill>
                          <a:effectLst/>
                        </a:rPr>
                        <a:t> </a:t>
                      </a:r>
                    </a:p>
                    <a:p>
                      <a:pPr marL="457200">
                        <a:lnSpc>
                          <a:spcPct val="107000"/>
                        </a:lnSpc>
                        <a:spcAft>
                          <a:spcPts val="0"/>
                        </a:spcAft>
                        <a:tabLst>
                          <a:tab pos="825500" algn="l"/>
                          <a:tab pos="4200525" algn="l"/>
                        </a:tabLst>
                      </a:pPr>
                      <a:r>
                        <a:rPr lang="fr-FR" sz="1400" b="0" dirty="0">
                          <a:solidFill>
                            <a:schemeClr val="tx1"/>
                          </a:solidFill>
                          <a:effectLst/>
                        </a:rPr>
                        <a:t>0,001</a:t>
                      </a:r>
                    </a:p>
                    <a:p>
                      <a:pPr marL="457200">
                        <a:lnSpc>
                          <a:spcPct val="107000"/>
                        </a:lnSpc>
                        <a:spcAft>
                          <a:spcPts val="0"/>
                        </a:spcAft>
                        <a:tabLst>
                          <a:tab pos="825500" algn="l"/>
                          <a:tab pos="4200525" algn="l"/>
                        </a:tabLst>
                      </a:pPr>
                      <a:r>
                        <a:rPr lang="fr-FR" sz="1400" b="0" dirty="0">
                          <a:solidFill>
                            <a:schemeClr val="tx1"/>
                          </a:solidFill>
                          <a:effectLst/>
                        </a:rPr>
                        <a:t> </a:t>
                      </a:r>
                    </a:p>
                    <a:p>
                      <a:pPr marL="457200">
                        <a:lnSpc>
                          <a:spcPct val="107000"/>
                        </a:lnSpc>
                        <a:spcAft>
                          <a:spcPts val="0"/>
                        </a:spcAft>
                        <a:tabLst>
                          <a:tab pos="825500" algn="l"/>
                          <a:tab pos="4200525" algn="l"/>
                        </a:tabLst>
                      </a:pPr>
                      <a:r>
                        <a:rPr lang="fr-FR" sz="1400" b="0" dirty="0">
                          <a:solidFill>
                            <a:schemeClr val="tx1"/>
                          </a:solidFill>
                          <a:effectLst/>
                        </a:rPr>
                        <a:t> </a:t>
                      </a:r>
                    </a:p>
                    <a:p>
                      <a:pPr marL="457200">
                        <a:lnSpc>
                          <a:spcPct val="107000"/>
                        </a:lnSpc>
                        <a:spcAft>
                          <a:spcPts val="0"/>
                        </a:spcAft>
                        <a:tabLst>
                          <a:tab pos="825500" algn="l"/>
                          <a:tab pos="4200525" algn="l"/>
                        </a:tabLst>
                      </a:pPr>
                      <a:r>
                        <a:rPr lang="fr-FR" sz="1400" b="0" dirty="0">
                          <a:solidFill>
                            <a:schemeClr val="tx1"/>
                          </a:solidFill>
                          <a:effectLst/>
                        </a:rPr>
                        <a:t>0,57</a:t>
                      </a:r>
                    </a:p>
                    <a:p>
                      <a:pPr marL="457200">
                        <a:lnSpc>
                          <a:spcPct val="107000"/>
                        </a:lnSpc>
                        <a:spcAft>
                          <a:spcPts val="0"/>
                        </a:spcAft>
                        <a:tabLst>
                          <a:tab pos="825500" algn="l"/>
                          <a:tab pos="4200525" algn="l"/>
                        </a:tabLst>
                      </a:pPr>
                      <a:r>
                        <a:rPr lang="fr-FR" sz="1400" b="0" dirty="0">
                          <a:solidFill>
                            <a:schemeClr val="tx1"/>
                          </a:solidFill>
                          <a:effectLst/>
                        </a:rPr>
                        <a:t> </a:t>
                      </a:r>
                    </a:p>
                    <a:p>
                      <a:pPr marL="457200">
                        <a:lnSpc>
                          <a:spcPct val="107000"/>
                        </a:lnSpc>
                        <a:spcAft>
                          <a:spcPts val="0"/>
                        </a:spcAft>
                        <a:tabLst>
                          <a:tab pos="825500" algn="l"/>
                          <a:tab pos="4200525" algn="l"/>
                        </a:tabLst>
                      </a:pPr>
                      <a:r>
                        <a:rPr lang="fr-FR" sz="1400" b="0" dirty="0">
                          <a:solidFill>
                            <a:schemeClr val="tx1"/>
                          </a:solidFill>
                          <a:effectLst/>
                        </a:rPr>
                        <a:t> </a:t>
                      </a:r>
                    </a:p>
                    <a:p>
                      <a:pPr marL="457200">
                        <a:lnSpc>
                          <a:spcPct val="107000"/>
                        </a:lnSpc>
                        <a:spcAft>
                          <a:spcPts val="0"/>
                        </a:spcAft>
                        <a:tabLst>
                          <a:tab pos="825500" algn="l"/>
                          <a:tab pos="4200525" algn="l"/>
                        </a:tabLst>
                      </a:pPr>
                      <a:r>
                        <a:rPr lang="fr-FR" sz="1400" b="0" dirty="0">
                          <a:solidFill>
                            <a:schemeClr val="tx1"/>
                          </a:solidFill>
                          <a:effectLst/>
                        </a:rPr>
                        <a:t>0,000</a:t>
                      </a:r>
                    </a:p>
                    <a:p>
                      <a:pPr marL="457200">
                        <a:lnSpc>
                          <a:spcPct val="107000"/>
                        </a:lnSpc>
                        <a:spcAft>
                          <a:spcPts val="0"/>
                        </a:spcAft>
                        <a:tabLst>
                          <a:tab pos="825500" algn="l"/>
                          <a:tab pos="4200525" algn="l"/>
                        </a:tabLst>
                      </a:pPr>
                      <a:r>
                        <a:rPr lang="fr-FR" sz="1400" b="0" dirty="0">
                          <a:solidFill>
                            <a:schemeClr val="tx1"/>
                          </a:solidFill>
                          <a:effectLst/>
                        </a:rPr>
                        <a:t> </a:t>
                      </a:r>
                    </a:p>
                    <a:p>
                      <a:pPr marL="457200">
                        <a:lnSpc>
                          <a:spcPct val="107000"/>
                        </a:lnSpc>
                        <a:spcAft>
                          <a:spcPts val="0"/>
                        </a:spcAft>
                        <a:tabLst>
                          <a:tab pos="825500" algn="l"/>
                          <a:tab pos="4200525" algn="l"/>
                        </a:tabLst>
                      </a:pPr>
                      <a:r>
                        <a:rPr lang="fr-FR" sz="1400" b="0" dirty="0">
                          <a:solidFill>
                            <a:schemeClr val="tx1"/>
                          </a:solidFill>
                          <a:effectLst/>
                        </a:rPr>
                        <a:t> </a:t>
                      </a:r>
                    </a:p>
                    <a:p>
                      <a:pPr marL="457200">
                        <a:lnSpc>
                          <a:spcPct val="107000"/>
                        </a:lnSpc>
                        <a:spcAft>
                          <a:spcPts val="0"/>
                        </a:spcAft>
                        <a:tabLst>
                          <a:tab pos="825500" algn="l"/>
                          <a:tab pos="4200525" algn="l"/>
                        </a:tabLst>
                      </a:pPr>
                      <a:r>
                        <a:rPr lang="fr-FR" sz="1400" b="0" dirty="0">
                          <a:solidFill>
                            <a:schemeClr val="tx1"/>
                          </a:solidFill>
                          <a:effectLst/>
                        </a:rPr>
                        <a:t>0,42</a:t>
                      </a:r>
                    </a:p>
                    <a:p>
                      <a:pPr marL="457200">
                        <a:lnSpc>
                          <a:spcPct val="107000"/>
                        </a:lnSpc>
                        <a:spcAft>
                          <a:spcPts val="0"/>
                        </a:spcAft>
                        <a:tabLst>
                          <a:tab pos="825500" algn="l"/>
                          <a:tab pos="4200525" algn="l"/>
                        </a:tabLst>
                      </a:pPr>
                      <a:r>
                        <a:rPr lang="fr-FR" sz="1400" b="0" dirty="0">
                          <a:solidFill>
                            <a:schemeClr val="tx1"/>
                          </a:solidFill>
                          <a:effectLst/>
                        </a:rPr>
                        <a:t> </a:t>
                      </a:r>
                    </a:p>
                    <a:p>
                      <a:pPr marL="457200" marR="0" indent="0" algn="l" defTabSz="914400" rtl="0" eaLnBrk="1" fontAlgn="auto" latinLnBrk="0" hangingPunct="1">
                        <a:lnSpc>
                          <a:spcPct val="107000"/>
                        </a:lnSpc>
                        <a:spcBef>
                          <a:spcPts val="0"/>
                        </a:spcBef>
                        <a:spcAft>
                          <a:spcPts val="0"/>
                        </a:spcAft>
                        <a:buClrTx/>
                        <a:buSzTx/>
                        <a:buFontTx/>
                        <a:buNone/>
                        <a:tabLst>
                          <a:tab pos="825500" algn="l"/>
                          <a:tab pos="4200525" algn="l"/>
                        </a:tabLst>
                        <a:defRPr/>
                      </a:pPr>
                      <a:r>
                        <a:rPr lang="fr-FR" sz="1400" b="0" dirty="0">
                          <a:solidFill>
                            <a:schemeClr val="tx1"/>
                          </a:solidFill>
                          <a:effectLst/>
                        </a:rPr>
                        <a:t> </a:t>
                      </a:r>
                      <a:endParaRPr lang="fr-FR" sz="1400" b="0" dirty="0" smtClean="0">
                        <a:solidFill>
                          <a:schemeClr val="tx1"/>
                        </a:solidFill>
                        <a:effectLst/>
                      </a:endParaRPr>
                    </a:p>
                    <a:p>
                      <a:pPr marL="457200" marR="0" indent="0" algn="l" defTabSz="914400" rtl="0" eaLnBrk="1" fontAlgn="auto" latinLnBrk="0" hangingPunct="1">
                        <a:lnSpc>
                          <a:spcPct val="107000"/>
                        </a:lnSpc>
                        <a:spcBef>
                          <a:spcPts val="0"/>
                        </a:spcBef>
                        <a:spcAft>
                          <a:spcPts val="0"/>
                        </a:spcAft>
                        <a:buClrTx/>
                        <a:buSzTx/>
                        <a:buFontTx/>
                        <a:buNone/>
                        <a:tabLst>
                          <a:tab pos="825500" algn="l"/>
                          <a:tab pos="4200525" algn="l"/>
                        </a:tabLst>
                        <a:defRPr/>
                      </a:pPr>
                      <a:endParaRPr lang="fr-FR" sz="1400" b="0" dirty="0" smtClean="0">
                        <a:solidFill>
                          <a:schemeClr val="tx1"/>
                        </a:solidFill>
                        <a:effectLst/>
                      </a:endParaRPr>
                    </a:p>
                    <a:p>
                      <a:pPr marL="457200" marR="0" indent="0" algn="l" defTabSz="914400" rtl="0" eaLnBrk="1" fontAlgn="auto" latinLnBrk="0" hangingPunct="1">
                        <a:lnSpc>
                          <a:spcPct val="107000"/>
                        </a:lnSpc>
                        <a:spcBef>
                          <a:spcPts val="0"/>
                        </a:spcBef>
                        <a:spcAft>
                          <a:spcPts val="0"/>
                        </a:spcAft>
                        <a:buClrTx/>
                        <a:buSzTx/>
                        <a:buFontTx/>
                        <a:buNone/>
                        <a:tabLst>
                          <a:tab pos="825500" algn="l"/>
                          <a:tab pos="4200525" algn="l"/>
                        </a:tabLst>
                        <a:defRPr/>
                      </a:pPr>
                      <a:endParaRPr lang="fr-FR" sz="1400" b="0" dirty="0" smtClean="0">
                        <a:solidFill>
                          <a:schemeClr val="tx1"/>
                        </a:solidFill>
                        <a:effectLst/>
                      </a:endParaRPr>
                    </a:p>
                    <a:p>
                      <a:pPr marL="457200" marR="0" indent="0" algn="l" defTabSz="914400" rtl="0" eaLnBrk="1" fontAlgn="auto" latinLnBrk="0" hangingPunct="1">
                        <a:lnSpc>
                          <a:spcPct val="107000"/>
                        </a:lnSpc>
                        <a:spcBef>
                          <a:spcPts val="0"/>
                        </a:spcBef>
                        <a:spcAft>
                          <a:spcPts val="0"/>
                        </a:spcAft>
                        <a:buClrTx/>
                        <a:buSzTx/>
                        <a:buFontTx/>
                        <a:buNone/>
                        <a:tabLst>
                          <a:tab pos="825500" algn="l"/>
                          <a:tab pos="4200525" algn="l"/>
                        </a:tabLst>
                        <a:defRPr/>
                      </a:pPr>
                      <a:endParaRPr lang="fr-FR" sz="1400" b="0" dirty="0" smtClean="0">
                        <a:solidFill>
                          <a:schemeClr val="tx1"/>
                        </a:solidFill>
                        <a:effectLst/>
                      </a:endParaRPr>
                    </a:p>
                    <a:p>
                      <a:pPr marL="457200" marR="0" indent="0" algn="l" defTabSz="914400" rtl="0" eaLnBrk="1" fontAlgn="auto" latinLnBrk="0" hangingPunct="1">
                        <a:lnSpc>
                          <a:spcPct val="107000"/>
                        </a:lnSpc>
                        <a:spcBef>
                          <a:spcPts val="0"/>
                        </a:spcBef>
                        <a:spcAft>
                          <a:spcPts val="0"/>
                        </a:spcAft>
                        <a:buClrTx/>
                        <a:buSzTx/>
                        <a:buFontTx/>
                        <a:buNone/>
                        <a:tabLst>
                          <a:tab pos="825500" algn="l"/>
                          <a:tab pos="4200525" algn="l"/>
                        </a:tabLst>
                        <a:defRPr/>
                      </a:pPr>
                      <a:endParaRPr lang="fr-FR" sz="1400" b="0" dirty="0" smtClean="0">
                        <a:solidFill>
                          <a:schemeClr val="tx1"/>
                        </a:solidFill>
                        <a:effectLst/>
                      </a:endParaRPr>
                    </a:p>
                  </a:txBody>
                  <a:tcPr marL="25170" marR="25170" marT="0" marB="0"/>
                </a:tc>
                <a:extLst>
                  <a:ext uri="{0D108BD9-81ED-4DB2-BD59-A6C34878D82A}">
                    <a16:rowId xmlns:a16="http://schemas.microsoft.com/office/drawing/2014/main" val="2730244284"/>
                  </a:ext>
                </a:extLst>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586450278"/>
              </p:ext>
            </p:extLst>
          </p:nvPr>
        </p:nvGraphicFramePr>
        <p:xfrm>
          <a:off x="833717" y="4734647"/>
          <a:ext cx="10511118" cy="2123353"/>
        </p:xfrm>
        <a:graphic>
          <a:graphicData uri="http://schemas.openxmlformats.org/drawingml/2006/table">
            <a:tbl>
              <a:tblPr firstRow="1" firstCol="1" bandRow="1">
                <a:tableStyleId>{7E9639D4-E3E2-4D34-9284-5A2195B3D0D7}</a:tableStyleId>
              </a:tblPr>
              <a:tblGrid>
                <a:gridCol w="3393142">
                  <a:extLst>
                    <a:ext uri="{9D8B030D-6E8A-4147-A177-3AD203B41FA5}">
                      <a16:colId xmlns:a16="http://schemas.microsoft.com/office/drawing/2014/main" val="1007291949"/>
                    </a:ext>
                  </a:extLst>
                </a:gridCol>
                <a:gridCol w="2510118">
                  <a:extLst>
                    <a:ext uri="{9D8B030D-6E8A-4147-A177-3AD203B41FA5}">
                      <a16:colId xmlns:a16="http://schemas.microsoft.com/office/drawing/2014/main" val="2899388157"/>
                    </a:ext>
                  </a:extLst>
                </a:gridCol>
                <a:gridCol w="2545976">
                  <a:extLst>
                    <a:ext uri="{9D8B030D-6E8A-4147-A177-3AD203B41FA5}">
                      <a16:colId xmlns:a16="http://schemas.microsoft.com/office/drawing/2014/main" val="753515465"/>
                    </a:ext>
                  </a:extLst>
                </a:gridCol>
                <a:gridCol w="2061882">
                  <a:extLst>
                    <a:ext uri="{9D8B030D-6E8A-4147-A177-3AD203B41FA5}">
                      <a16:colId xmlns:a16="http://schemas.microsoft.com/office/drawing/2014/main" val="1750118372"/>
                    </a:ext>
                  </a:extLst>
                </a:gridCol>
              </a:tblGrid>
              <a:tr h="402134">
                <a:tc>
                  <a:txBody>
                    <a:bodyPr/>
                    <a:lstStyle/>
                    <a:p>
                      <a:pPr marL="457200">
                        <a:lnSpc>
                          <a:spcPct val="150000"/>
                        </a:lnSpc>
                        <a:spcAft>
                          <a:spcPts val="0"/>
                        </a:spcAft>
                        <a:tabLst>
                          <a:tab pos="825500" algn="l"/>
                          <a:tab pos="4200525" algn="l"/>
                        </a:tabLst>
                      </a:pPr>
                      <a:r>
                        <a:rPr lang="fr-FR" sz="1600" u="sng" dirty="0" smtClean="0">
                          <a:solidFill>
                            <a:schemeClr val="tx1"/>
                          </a:solidFill>
                          <a:effectLst/>
                        </a:rPr>
                        <a:t>Mesures anthropométriques</a:t>
                      </a:r>
                      <a:endParaRPr lang="fr-FR"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2"/>
                    </a:solidFill>
                  </a:tcPr>
                </a:tc>
                <a:tc>
                  <a:txBody>
                    <a:bodyPr/>
                    <a:lstStyle/>
                    <a:p>
                      <a:pPr marL="457200">
                        <a:lnSpc>
                          <a:spcPct val="150000"/>
                        </a:lnSpc>
                        <a:spcAft>
                          <a:spcPts val="0"/>
                        </a:spcAft>
                        <a:tabLst>
                          <a:tab pos="825500" algn="l"/>
                          <a:tab pos="4200525" algn="l"/>
                        </a:tabLst>
                      </a:pPr>
                      <a:endParaRPr lang="fr-FR"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2"/>
                    </a:solidFill>
                  </a:tcPr>
                </a:tc>
                <a:tc>
                  <a:txBody>
                    <a:bodyPr/>
                    <a:lstStyle/>
                    <a:p>
                      <a:pPr marL="457200">
                        <a:lnSpc>
                          <a:spcPct val="150000"/>
                        </a:lnSpc>
                        <a:spcAft>
                          <a:spcPts val="0"/>
                        </a:spcAft>
                        <a:tabLst>
                          <a:tab pos="825500" algn="l"/>
                          <a:tab pos="4200525" algn="l"/>
                        </a:tabLst>
                      </a:pPr>
                      <a:endParaRPr lang="fr-FR"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2"/>
                    </a:solidFill>
                  </a:tcPr>
                </a:tc>
                <a:tc>
                  <a:txBody>
                    <a:bodyPr/>
                    <a:lstStyle/>
                    <a:p>
                      <a:pPr marL="457200">
                        <a:lnSpc>
                          <a:spcPct val="150000"/>
                        </a:lnSpc>
                        <a:spcAft>
                          <a:spcPts val="0"/>
                        </a:spcAft>
                        <a:tabLst>
                          <a:tab pos="825500" algn="l"/>
                          <a:tab pos="4200525" algn="l"/>
                        </a:tabLst>
                      </a:pPr>
                      <a:endParaRPr lang="fr-FR" sz="12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2"/>
                    </a:solidFill>
                  </a:tcPr>
                </a:tc>
                <a:extLst>
                  <a:ext uri="{0D108BD9-81ED-4DB2-BD59-A6C34878D82A}">
                    <a16:rowId xmlns:a16="http://schemas.microsoft.com/office/drawing/2014/main" val="3055110633"/>
                  </a:ext>
                </a:extLst>
              </a:tr>
              <a:tr h="1721219">
                <a:tc>
                  <a:txBody>
                    <a:bodyPr/>
                    <a:lstStyle/>
                    <a:p>
                      <a:pPr marL="457200">
                        <a:lnSpc>
                          <a:spcPct val="150000"/>
                        </a:lnSpc>
                        <a:spcAft>
                          <a:spcPts val="0"/>
                        </a:spcAft>
                        <a:tabLst>
                          <a:tab pos="825500" algn="l"/>
                          <a:tab pos="4200525" algn="l"/>
                        </a:tabLst>
                      </a:pPr>
                      <a:r>
                        <a:rPr lang="fr-FR" sz="1400" dirty="0" smtClean="0">
                          <a:solidFill>
                            <a:schemeClr val="tx1"/>
                          </a:solidFill>
                          <a:effectLst/>
                        </a:rPr>
                        <a:t>IMC(Kg/m2</a:t>
                      </a:r>
                      <a:r>
                        <a:rPr lang="fr-FR" sz="1400" dirty="0">
                          <a:solidFill>
                            <a:schemeClr val="tx1"/>
                          </a:solidFill>
                          <a:effectLst/>
                        </a:rPr>
                        <a:t>)</a:t>
                      </a:r>
                    </a:p>
                    <a:p>
                      <a:pPr marL="457200">
                        <a:lnSpc>
                          <a:spcPct val="150000"/>
                        </a:lnSpc>
                        <a:spcAft>
                          <a:spcPts val="0"/>
                        </a:spcAft>
                        <a:tabLst>
                          <a:tab pos="825500" algn="l"/>
                          <a:tab pos="4200525" algn="l"/>
                        </a:tabLst>
                      </a:pPr>
                      <a:r>
                        <a:rPr lang="fr-FR" sz="1400" dirty="0">
                          <a:solidFill>
                            <a:schemeClr val="tx1"/>
                          </a:solidFill>
                          <a:effectLst/>
                        </a:rPr>
                        <a:t>Maigre&lt;18,5</a:t>
                      </a:r>
                    </a:p>
                    <a:p>
                      <a:pPr marL="457200">
                        <a:lnSpc>
                          <a:spcPct val="150000"/>
                        </a:lnSpc>
                        <a:spcAft>
                          <a:spcPts val="0"/>
                        </a:spcAft>
                        <a:tabLst>
                          <a:tab pos="825500" algn="l"/>
                          <a:tab pos="4200525" algn="l"/>
                        </a:tabLst>
                      </a:pPr>
                      <a:r>
                        <a:rPr lang="fr-FR" sz="1400" dirty="0">
                          <a:solidFill>
                            <a:schemeClr val="tx1"/>
                          </a:solidFill>
                          <a:effectLst/>
                        </a:rPr>
                        <a:t>Normale (18,5-25)</a:t>
                      </a:r>
                    </a:p>
                    <a:p>
                      <a:pPr marL="457200">
                        <a:lnSpc>
                          <a:spcPct val="150000"/>
                        </a:lnSpc>
                        <a:spcAft>
                          <a:spcPts val="0"/>
                        </a:spcAft>
                        <a:tabLst>
                          <a:tab pos="825500" algn="l"/>
                          <a:tab pos="4200525" algn="l"/>
                        </a:tabLst>
                      </a:pPr>
                      <a:r>
                        <a:rPr lang="fr-FR" sz="1400" dirty="0">
                          <a:solidFill>
                            <a:schemeClr val="tx1"/>
                          </a:solidFill>
                          <a:effectLst/>
                        </a:rPr>
                        <a:t>Surpoids (25-30)</a:t>
                      </a:r>
                    </a:p>
                    <a:p>
                      <a:pPr marL="457200">
                        <a:lnSpc>
                          <a:spcPct val="150000"/>
                        </a:lnSpc>
                        <a:spcAft>
                          <a:spcPts val="0"/>
                        </a:spcAft>
                        <a:tabLst>
                          <a:tab pos="825500" algn="l"/>
                          <a:tab pos="4200525" algn="l"/>
                        </a:tabLst>
                      </a:pPr>
                      <a:r>
                        <a:rPr lang="fr-FR" sz="1400" dirty="0">
                          <a:solidFill>
                            <a:schemeClr val="tx1"/>
                          </a:solidFill>
                          <a:effectLst/>
                        </a:rPr>
                        <a:t>Obese ≥30</a:t>
                      </a:r>
                      <a:endParaRPr lang="fr-FR"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marL="457200">
                        <a:lnSpc>
                          <a:spcPct val="150000"/>
                        </a:lnSpc>
                        <a:spcAft>
                          <a:spcPts val="0"/>
                        </a:spcAft>
                        <a:tabLst>
                          <a:tab pos="825500" algn="l"/>
                          <a:tab pos="4200525" algn="l"/>
                        </a:tabLst>
                      </a:pPr>
                      <a:r>
                        <a:rPr lang="fr-FR" sz="1400" b="0" dirty="0">
                          <a:solidFill>
                            <a:schemeClr val="tx1"/>
                          </a:solidFill>
                          <a:effectLst/>
                        </a:rPr>
                        <a:t> </a:t>
                      </a:r>
                    </a:p>
                    <a:p>
                      <a:pPr marL="457200">
                        <a:lnSpc>
                          <a:spcPct val="150000"/>
                        </a:lnSpc>
                        <a:spcAft>
                          <a:spcPts val="0"/>
                        </a:spcAft>
                        <a:tabLst>
                          <a:tab pos="825500" algn="l"/>
                          <a:tab pos="4200525" algn="l"/>
                        </a:tabLst>
                      </a:pPr>
                      <a:r>
                        <a:rPr lang="fr-FR" sz="1400" b="0" dirty="0" smtClean="0">
                          <a:solidFill>
                            <a:schemeClr val="tx1"/>
                          </a:solidFill>
                          <a:effectLst/>
                        </a:rPr>
                        <a:t>7(77,8</a:t>
                      </a:r>
                      <a:r>
                        <a:rPr lang="fr-FR" sz="1400" b="0" dirty="0">
                          <a:solidFill>
                            <a:schemeClr val="tx1"/>
                          </a:solidFill>
                          <a:effectLst/>
                        </a:rPr>
                        <a:t>)</a:t>
                      </a:r>
                    </a:p>
                    <a:p>
                      <a:pPr marL="457200">
                        <a:lnSpc>
                          <a:spcPct val="150000"/>
                        </a:lnSpc>
                        <a:spcAft>
                          <a:spcPts val="0"/>
                        </a:spcAft>
                        <a:tabLst>
                          <a:tab pos="825500" algn="l"/>
                          <a:tab pos="4200525" algn="l"/>
                        </a:tabLst>
                      </a:pPr>
                      <a:r>
                        <a:rPr lang="fr-FR" sz="1400" b="0" dirty="0">
                          <a:solidFill>
                            <a:schemeClr val="tx1"/>
                          </a:solidFill>
                          <a:effectLst/>
                        </a:rPr>
                        <a:t>34(33)</a:t>
                      </a:r>
                    </a:p>
                    <a:p>
                      <a:pPr marL="457200">
                        <a:lnSpc>
                          <a:spcPct val="150000"/>
                        </a:lnSpc>
                        <a:spcAft>
                          <a:spcPts val="0"/>
                        </a:spcAft>
                        <a:tabLst>
                          <a:tab pos="825500" algn="l"/>
                          <a:tab pos="4200525" algn="l"/>
                        </a:tabLst>
                      </a:pPr>
                      <a:r>
                        <a:rPr lang="fr-FR" sz="1400" b="0" dirty="0">
                          <a:solidFill>
                            <a:schemeClr val="tx1"/>
                          </a:solidFill>
                          <a:effectLst/>
                        </a:rPr>
                        <a:t>33(34)</a:t>
                      </a:r>
                    </a:p>
                    <a:p>
                      <a:pPr marL="457200">
                        <a:lnSpc>
                          <a:spcPct val="150000"/>
                        </a:lnSpc>
                        <a:spcAft>
                          <a:spcPts val="0"/>
                        </a:spcAft>
                        <a:tabLst>
                          <a:tab pos="825500" algn="l"/>
                          <a:tab pos="4200525" algn="l"/>
                        </a:tabLst>
                      </a:pPr>
                      <a:r>
                        <a:rPr lang="fr-FR" sz="1400" b="0" dirty="0">
                          <a:solidFill>
                            <a:schemeClr val="tx1"/>
                          </a:solidFill>
                          <a:effectLst/>
                        </a:rPr>
                        <a:t>8(30,8)</a:t>
                      </a:r>
                      <a:endParaRPr lang="fr-FR" sz="14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marL="457200">
                        <a:lnSpc>
                          <a:spcPct val="150000"/>
                        </a:lnSpc>
                        <a:spcAft>
                          <a:spcPts val="0"/>
                        </a:spcAft>
                        <a:tabLst>
                          <a:tab pos="825500" algn="l"/>
                          <a:tab pos="4200525" algn="l"/>
                        </a:tabLst>
                      </a:pPr>
                      <a:r>
                        <a:rPr lang="fr-FR" sz="1400" b="0" dirty="0">
                          <a:solidFill>
                            <a:schemeClr val="tx1"/>
                          </a:solidFill>
                          <a:effectLst/>
                        </a:rPr>
                        <a:t> </a:t>
                      </a:r>
                    </a:p>
                    <a:p>
                      <a:pPr marL="457200">
                        <a:lnSpc>
                          <a:spcPct val="150000"/>
                        </a:lnSpc>
                        <a:spcAft>
                          <a:spcPts val="0"/>
                        </a:spcAft>
                        <a:tabLst>
                          <a:tab pos="825500" algn="l"/>
                          <a:tab pos="4200525" algn="l"/>
                        </a:tabLst>
                      </a:pPr>
                      <a:r>
                        <a:rPr lang="fr-FR" sz="1400" b="0" dirty="0">
                          <a:solidFill>
                            <a:schemeClr val="tx1"/>
                          </a:solidFill>
                          <a:effectLst/>
                        </a:rPr>
                        <a:t> </a:t>
                      </a:r>
                      <a:r>
                        <a:rPr lang="fr-FR" sz="1400" b="0" dirty="0" smtClean="0">
                          <a:solidFill>
                            <a:schemeClr val="tx1"/>
                          </a:solidFill>
                          <a:effectLst/>
                        </a:rPr>
                        <a:t>2(22,2</a:t>
                      </a:r>
                      <a:r>
                        <a:rPr lang="fr-FR" sz="1400" b="0" dirty="0">
                          <a:solidFill>
                            <a:schemeClr val="tx1"/>
                          </a:solidFill>
                          <a:effectLst/>
                        </a:rPr>
                        <a:t>)</a:t>
                      </a:r>
                    </a:p>
                    <a:p>
                      <a:pPr marL="457200">
                        <a:lnSpc>
                          <a:spcPct val="150000"/>
                        </a:lnSpc>
                        <a:spcAft>
                          <a:spcPts val="0"/>
                        </a:spcAft>
                        <a:tabLst>
                          <a:tab pos="825500" algn="l"/>
                          <a:tab pos="4200525" algn="l"/>
                        </a:tabLst>
                      </a:pPr>
                      <a:r>
                        <a:rPr lang="fr-FR" sz="1400" b="0" dirty="0">
                          <a:solidFill>
                            <a:schemeClr val="tx1"/>
                          </a:solidFill>
                          <a:effectLst/>
                        </a:rPr>
                        <a:t>69(67)</a:t>
                      </a:r>
                    </a:p>
                    <a:p>
                      <a:pPr marL="457200">
                        <a:lnSpc>
                          <a:spcPct val="150000"/>
                        </a:lnSpc>
                        <a:spcAft>
                          <a:spcPts val="0"/>
                        </a:spcAft>
                        <a:tabLst>
                          <a:tab pos="825500" algn="l"/>
                          <a:tab pos="4200525" algn="l"/>
                        </a:tabLst>
                      </a:pPr>
                      <a:r>
                        <a:rPr lang="fr-FR" sz="1400" b="0" dirty="0" smtClean="0">
                          <a:solidFill>
                            <a:schemeClr val="tx1"/>
                          </a:solidFill>
                          <a:effectLst/>
                        </a:rPr>
                        <a:t>64(66)</a:t>
                      </a:r>
                    </a:p>
                    <a:p>
                      <a:pPr marL="457200">
                        <a:lnSpc>
                          <a:spcPct val="150000"/>
                        </a:lnSpc>
                        <a:spcAft>
                          <a:spcPts val="0"/>
                        </a:spcAft>
                        <a:tabLst>
                          <a:tab pos="825500" algn="l"/>
                          <a:tab pos="4200525" algn="l"/>
                        </a:tabLst>
                      </a:pPr>
                      <a:r>
                        <a:rPr lang="fr-FR" sz="1400" b="0" dirty="0" smtClean="0">
                          <a:solidFill>
                            <a:schemeClr val="tx1"/>
                          </a:solidFill>
                          <a:effectLst/>
                        </a:rPr>
                        <a:t>18(69,2</a:t>
                      </a:r>
                      <a:r>
                        <a:rPr lang="fr-FR" sz="1400" b="0" dirty="0">
                          <a:solidFill>
                            <a:schemeClr val="tx1"/>
                          </a:solidFill>
                          <a:effectLst/>
                        </a:rPr>
                        <a:t>)</a:t>
                      </a:r>
                      <a:endParaRPr lang="fr-FR" sz="14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marL="457200">
                        <a:lnSpc>
                          <a:spcPct val="150000"/>
                        </a:lnSpc>
                        <a:spcAft>
                          <a:spcPts val="0"/>
                        </a:spcAft>
                        <a:tabLst>
                          <a:tab pos="825500" algn="l"/>
                          <a:tab pos="4200525" algn="l"/>
                        </a:tabLst>
                      </a:pPr>
                      <a:endParaRPr lang="fr-FR" sz="1400" b="0" dirty="0" smtClean="0">
                        <a:solidFill>
                          <a:schemeClr val="tx1"/>
                        </a:solidFill>
                        <a:effectLst/>
                      </a:endParaRPr>
                    </a:p>
                    <a:p>
                      <a:pPr marL="457200">
                        <a:lnSpc>
                          <a:spcPct val="150000"/>
                        </a:lnSpc>
                        <a:spcAft>
                          <a:spcPts val="0"/>
                        </a:spcAft>
                        <a:tabLst>
                          <a:tab pos="825500" algn="l"/>
                          <a:tab pos="4200525" algn="l"/>
                        </a:tabLst>
                      </a:pPr>
                      <a:r>
                        <a:rPr lang="fr-FR" sz="1400" b="0" dirty="0">
                          <a:solidFill>
                            <a:schemeClr val="tx1"/>
                          </a:solidFill>
                          <a:effectLst/>
                        </a:rPr>
                        <a:t> </a:t>
                      </a:r>
                      <a:r>
                        <a:rPr lang="fr-FR" sz="1400" b="0" dirty="0" smtClean="0">
                          <a:solidFill>
                            <a:schemeClr val="tx1"/>
                          </a:solidFill>
                          <a:effectLst/>
                        </a:rPr>
                        <a:t>0,053</a:t>
                      </a:r>
                      <a:endParaRPr lang="fr-FR" sz="14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93147327"/>
                  </a:ext>
                </a:extLst>
              </a:tr>
            </a:tbl>
          </a:graphicData>
        </a:graphic>
      </p:graphicFrame>
    </p:spTree>
    <p:extLst>
      <p:ext uri="{BB962C8B-B14F-4D97-AF65-F5344CB8AC3E}">
        <p14:creationId xmlns:p14="http://schemas.microsoft.com/office/powerpoint/2010/main" val="2330365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Introduction</a:t>
            </a:r>
            <a:endParaRPr lang="fr-FR" b="1" dirty="0"/>
          </a:p>
        </p:txBody>
      </p:sp>
      <p:sp>
        <p:nvSpPr>
          <p:cNvPr id="3" name="Espace réservé du contenu 2"/>
          <p:cNvSpPr>
            <a:spLocks noGrp="1"/>
          </p:cNvSpPr>
          <p:nvPr>
            <p:ph idx="1"/>
          </p:nvPr>
        </p:nvSpPr>
        <p:spPr>
          <a:xfrm>
            <a:off x="1727199" y="1337733"/>
            <a:ext cx="10278533" cy="4573489"/>
          </a:xfrm>
        </p:spPr>
        <p:txBody>
          <a:bodyPr>
            <a:normAutofit/>
          </a:bodyPr>
          <a:lstStyle/>
          <a:p>
            <a:pPr marL="0" indent="0">
              <a:buNone/>
            </a:pPr>
            <a:r>
              <a:rPr lang="fr-FR" sz="2400" b="1" u="sng" dirty="0" smtClean="0">
                <a:solidFill>
                  <a:schemeClr val="accent1"/>
                </a:solidFill>
              </a:rPr>
              <a:t>La </a:t>
            </a:r>
            <a:r>
              <a:rPr lang="fr-FR" sz="2400" b="1" u="sng" dirty="0" err="1" smtClean="0">
                <a:solidFill>
                  <a:schemeClr val="accent1"/>
                </a:solidFill>
              </a:rPr>
              <a:t>Coxite</a:t>
            </a:r>
            <a:r>
              <a:rPr lang="fr-FR" sz="2400" b="1" u="sng" dirty="0" smtClean="0">
                <a:solidFill>
                  <a:schemeClr val="accent1"/>
                </a:solidFill>
              </a:rPr>
              <a:t> </a:t>
            </a:r>
            <a:r>
              <a:rPr lang="fr-FR" sz="2400" b="1" dirty="0" smtClean="0"/>
              <a:t>dans la Spondylarthrite Ankylosante</a:t>
            </a:r>
            <a:endParaRPr lang="fr-FR" sz="2000" b="1" dirty="0" smtClean="0"/>
          </a:p>
          <a:p>
            <a:pPr>
              <a:lnSpc>
                <a:spcPct val="100000"/>
              </a:lnSpc>
            </a:pPr>
            <a:r>
              <a:rPr lang="fr-FR" sz="2000" dirty="0"/>
              <a:t>L’atteinte articulaire </a:t>
            </a:r>
            <a:r>
              <a:rPr lang="fr-FR" sz="2000" b="1" dirty="0"/>
              <a:t>la plus redoutable et la plus fréquente </a:t>
            </a:r>
            <a:endParaRPr lang="fr-FR" sz="2000" dirty="0"/>
          </a:p>
          <a:p>
            <a:pPr>
              <a:lnSpc>
                <a:spcPct val="100000"/>
              </a:lnSpc>
            </a:pPr>
            <a:r>
              <a:rPr lang="fr-FR" sz="2000" dirty="0"/>
              <a:t>La prévalence varie selon </a:t>
            </a:r>
            <a:r>
              <a:rPr lang="fr-FR" sz="2000" b="1" dirty="0"/>
              <a:t>la répartition </a:t>
            </a:r>
            <a:r>
              <a:rPr lang="fr-FR" sz="2000" b="1" dirty="0" smtClean="0"/>
              <a:t>géographique</a:t>
            </a:r>
          </a:p>
          <a:p>
            <a:r>
              <a:rPr lang="fr-FR" sz="2000" dirty="0"/>
              <a:t>Et selon </a:t>
            </a:r>
            <a:r>
              <a:rPr lang="fr-FR" sz="2000" b="1" dirty="0"/>
              <a:t>les sous types de </a:t>
            </a:r>
            <a:r>
              <a:rPr lang="fr-FR" sz="2000" b="1" dirty="0" err="1"/>
              <a:t>Spondyloarthrites</a:t>
            </a:r>
            <a:r>
              <a:rPr lang="fr-FR" sz="2000" dirty="0"/>
              <a:t>: elle est </a:t>
            </a:r>
            <a:r>
              <a:rPr lang="fr-FR" sz="2000" b="1" dirty="0"/>
              <a:t>plus fréquente chez les </a:t>
            </a:r>
            <a:r>
              <a:rPr lang="fr-FR" sz="2000" b="1" dirty="0" smtClean="0"/>
              <a:t>SA</a:t>
            </a:r>
            <a:endParaRPr lang="fr-FR" sz="2000" b="1" dirty="0"/>
          </a:p>
          <a:p>
            <a:pPr marL="0" indent="0">
              <a:buNone/>
            </a:pPr>
            <a:endParaRPr lang="fr-FR" dirty="0" smtClean="0"/>
          </a:p>
          <a:p>
            <a:endParaRPr lang="fr-FR"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7714" y="3281501"/>
            <a:ext cx="8053137" cy="3220899"/>
          </a:xfrm>
          <a:prstGeom prst="rect">
            <a:avLst/>
          </a:prstGeom>
        </p:spPr>
      </p:pic>
      <p:sp>
        <p:nvSpPr>
          <p:cNvPr id="7" name="Rectangle 6"/>
          <p:cNvSpPr/>
          <p:nvPr/>
        </p:nvSpPr>
        <p:spPr>
          <a:xfrm>
            <a:off x="270933" y="6502400"/>
            <a:ext cx="11921067" cy="538609"/>
          </a:xfrm>
          <a:prstGeom prst="rect">
            <a:avLst/>
          </a:prstGeom>
        </p:spPr>
        <p:txBody>
          <a:bodyPr wrap="square">
            <a:spAutoFit/>
          </a:bodyPr>
          <a:lstStyle/>
          <a:p>
            <a:r>
              <a:rPr lang="fr-FR" sz="700" dirty="0"/>
              <a:t>Lopez-Medina C et al. </a:t>
            </a:r>
            <a:r>
              <a:rPr lang="fr-FR" sz="700" dirty="0" err="1"/>
              <a:t>Prevalence</a:t>
            </a:r>
            <a:r>
              <a:rPr lang="fr-FR" sz="700" dirty="0"/>
              <a:t> and distribution of </a:t>
            </a:r>
            <a:r>
              <a:rPr lang="fr-FR" sz="700" dirty="0" err="1"/>
              <a:t>peripheral</a:t>
            </a:r>
            <a:r>
              <a:rPr lang="fr-FR" sz="700" dirty="0"/>
              <a:t> </a:t>
            </a:r>
            <a:r>
              <a:rPr lang="fr-FR" sz="700" dirty="0" err="1"/>
              <a:t>musculoskeletal</a:t>
            </a:r>
            <a:r>
              <a:rPr lang="fr-FR" sz="700" dirty="0"/>
              <a:t> manifestations in </a:t>
            </a:r>
            <a:r>
              <a:rPr lang="fr-FR" sz="700" dirty="0" err="1"/>
              <a:t>spondyloarthritis</a:t>
            </a:r>
            <a:r>
              <a:rPr lang="fr-FR" sz="700" dirty="0"/>
              <a:t> </a:t>
            </a:r>
            <a:r>
              <a:rPr lang="fr-FR" sz="700" dirty="0" err="1"/>
              <a:t>including</a:t>
            </a:r>
            <a:r>
              <a:rPr lang="fr-FR" sz="700" dirty="0"/>
              <a:t> </a:t>
            </a:r>
            <a:r>
              <a:rPr lang="fr-FR" sz="700" dirty="0" err="1"/>
              <a:t>psoriatic</a:t>
            </a:r>
            <a:r>
              <a:rPr lang="fr-FR" sz="700" dirty="0"/>
              <a:t> </a:t>
            </a:r>
            <a:r>
              <a:rPr lang="fr-FR" sz="700" dirty="0" err="1"/>
              <a:t>arthritis</a:t>
            </a:r>
            <a:r>
              <a:rPr lang="fr-FR" sz="700" dirty="0"/>
              <a:t>: </a:t>
            </a:r>
            <a:r>
              <a:rPr lang="fr-FR" sz="700" dirty="0" err="1"/>
              <a:t>results</a:t>
            </a:r>
            <a:r>
              <a:rPr lang="fr-FR" sz="700" dirty="0"/>
              <a:t> of the </a:t>
            </a:r>
            <a:r>
              <a:rPr lang="fr-FR" sz="700" dirty="0" err="1"/>
              <a:t>worldwide</a:t>
            </a:r>
            <a:r>
              <a:rPr lang="fr-FR" sz="700" dirty="0"/>
              <a:t>, cross-</a:t>
            </a:r>
            <a:r>
              <a:rPr lang="fr-FR" sz="700" dirty="0" err="1"/>
              <a:t>sectional</a:t>
            </a:r>
            <a:r>
              <a:rPr lang="fr-FR" sz="700" dirty="0"/>
              <a:t> ASAS-</a:t>
            </a:r>
            <a:r>
              <a:rPr lang="fr-FR" sz="700" dirty="0" err="1"/>
              <a:t>PerSpA</a:t>
            </a:r>
            <a:r>
              <a:rPr lang="fr-FR" sz="700" dirty="0"/>
              <a:t> </a:t>
            </a:r>
            <a:r>
              <a:rPr lang="fr-FR" sz="700" dirty="0" err="1"/>
              <a:t>study</a:t>
            </a:r>
            <a:r>
              <a:rPr lang="fr-FR" sz="700" dirty="0"/>
              <a:t>. RMD open. 2021;7(1):e001450/ </a:t>
            </a:r>
            <a:r>
              <a:rPr lang="en-US" sz="700" dirty="0"/>
              <a:t>Vander </a:t>
            </a:r>
            <a:r>
              <a:rPr lang="en-US" sz="700" dirty="0" err="1"/>
              <a:t>Cruyssen</a:t>
            </a:r>
            <a:r>
              <a:rPr lang="en-US" sz="700" dirty="0"/>
              <a:t> B et al. Hip involvement in ankylosing spondylitis: epidemiology and risk factors associated with hip replacement surgery. Rheumatology. 2010;49(1):73-81.</a:t>
            </a:r>
            <a:r>
              <a:rPr lang="fr-FR" sz="700" dirty="0"/>
              <a:t>/ </a:t>
            </a:r>
            <a:r>
              <a:rPr lang="fr-FR" sz="700" dirty="0" err="1"/>
              <a:t>Benchérifa</a:t>
            </a:r>
            <a:r>
              <a:rPr lang="fr-FR" sz="700" dirty="0"/>
              <a:t> S et al. The </a:t>
            </a:r>
            <a:r>
              <a:rPr lang="fr-FR" sz="700" dirty="0" err="1"/>
              <a:t>Prevalence</a:t>
            </a:r>
            <a:r>
              <a:rPr lang="fr-FR" sz="700" dirty="0"/>
              <a:t> of the </a:t>
            </a:r>
            <a:r>
              <a:rPr lang="fr-FR" sz="700" dirty="0" err="1"/>
              <a:t>Coxitis</a:t>
            </a:r>
            <a:r>
              <a:rPr lang="fr-FR" sz="700" dirty="0"/>
              <a:t> in Patients </a:t>
            </a:r>
            <a:r>
              <a:rPr lang="fr-FR" sz="700" dirty="0" err="1"/>
              <a:t>with</a:t>
            </a:r>
            <a:r>
              <a:rPr lang="fr-FR" sz="700" dirty="0"/>
              <a:t> </a:t>
            </a:r>
            <a:r>
              <a:rPr lang="fr-FR" sz="700" dirty="0" err="1"/>
              <a:t>Spondyloarthritis</a:t>
            </a:r>
            <a:r>
              <a:rPr lang="fr-FR" sz="700" dirty="0"/>
              <a:t> and </a:t>
            </a:r>
            <a:r>
              <a:rPr lang="fr-FR" sz="700" dirty="0" err="1"/>
              <a:t>its</a:t>
            </a:r>
            <a:r>
              <a:rPr lang="fr-FR" sz="700" dirty="0"/>
              <a:t> Relation </a:t>
            </a:r>
            <a:r>
              <a:rPr lang="fr-FR" sz="700" dirty="0" err="1"/>
              <a:t>with</a:t>
            </a:r>
            <a:r>
              <a:rPr lang="fr-FR" sz="700" dirty="0"/>
              <a:t> the </a:t>
            </a:r>
            <a:r>
              <a:rPr lang="fr-FR" sz="700" dirty="0" err="1"/>
              <a:t>Disease</a:t>
            </a:r>
            <a:r>
              <a:rPr lang="fr-FR" sz="700" dirty="0"/>
              <a:t> </a:t>
            </a:r>
            <a:r>
              <a:rPr lang="fr-FR" sz="700" dirty="0" err="1"/>
              <a:t>Features</a:t>
            </a:r>
            <a:r>
              <a:rPr lang="fr-FR" sz="700" dirty="0"/>
              <a:t>: RBSMR </a:t>
            </a:r>
            <a:r>
              <a:rPr lang="fr-FR" sz="700" dirty="0" err="1"/>
              <a:t>Study</a:t>
            </a:r>
            <a:r>
              <a:rPr lang="fr-FR" sz="700" dirty="0"/>
              <a:t>. J </a:t>
            </a:r>
            <a:r>
              <a:rPr lang="fr-FR" sz="700" dirty="0" err="1"/>
              <a:t>Rheumatol</a:t>
            </a:r>
            <a:r>
              <a:rPr lang="fr-FR" sz="700" dirty="0"/>
              <a:t> </a:t>
            </a:r>
            <a:r>
              <a:rPr lang="fr-FR" sz="700" dirty="0" err="1"/>
              <a:t>Res</a:t>
            </a:r>
            <a:r>
              <a:rPr lang="fr-FR" sz="700" dirty="0"/>
              <a:t>. 2020;2(3):140-5.</a:t>
            </a:r>
            <a:endParaRPr lang="fr-FR" sz="100" dirty="0"/>
          </a:p>
          <a:p>
            <a:endParaRPr lang="fr-FR" sz="700" dirty="0"/>
          </a:p>
        </p:txBody>
      </p:sp>
    </p:spTree>
    <p:extLst>
      <p:ext uri="{BB962C8B-B14F-4D97-AF65-F5344CB8AC3E}">
        <p14:creationId xmlns:p14="http://schemas.microsoft.com/office/powerpoint/2010/main" val="214469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
            <a:ext cx="10515600" cy="863599"/>
          </a:xfrm>
        </p:spPr>
        <p:txBody>
          <a:bodyPr/>
          <a:lstStyle/>
          <a:p>
            <a:pPr algn="ctr"/>
            <a:r>
              <a:rPr lang="fr-FR" b="1" u="sng" dirty="0"/>
              <a:t>Caractéristiques générales des patients</a:t>
            </a:r>
            <a:r>
              <a:rPr lang="fr-FR" dirty="0"/>
              <a:t> </a:t>
            </a:r>
          </a:p>
        </p:txBody>
      </p:sp>
      <p:graphicFrame>
        <p:nvGraphicFramePr>
          <p:cNvPr id="9" name="Espace réservé du contenu 8"/>
          <p:cNvGraphicFramePr>
            <a:graphicFrameLocks noGrp="1"/>
          </p:cNvGraphicFramePr>
          <p:nvPr>
            <p:ph idx="1"/>
            <p:extLst>
              <p:ext uri="{D42A27DB-BD31-4B8C-83A1-F6EECF244321}">
                <p14:modId xmlns:p14="http://schemas.microsoft.com/office/powerpoint/2010/main" val="536824974"/>
              </p:ext>
            </p:extLst>
          </p:nvPr>
        </p:nvGraphicFramePr>
        <p:xfrm>
          <a:off x="838201" y="863598"/>
          <a:ext cx="10515600" cy="5994402"/>
        </p:xfrm>
        <a:graphic>
          <a:graphicData uri="http://schemas.openxmlformats.org/drawingml/2006/table">
            <a:tbl>
              <a:tblPr firstRow="1" firstCol="1" bandRow="1">
                <a:tableStyleId>{69012ECD-51FC-41F1-AA8D-1B2483CD663E}</a:tableStyleId>
              </a:tblPr>
              <a:tblGrid>
                <a:gridCol w="3348208">
                  <a:extLst>
                    <a:ext uri="{9D8B030D-6E8A-4147-A177-3AD203B41FA5}">
                      <a16:colId xmlns:a16="http://schemas.microsoft.com/office/drawing/2014/main" val="71555987"/>
                    </a:ext>
                  </a:extLst>
                </a:gridCol>
                <a:gridCol w="2603210">
                  <a:extLst>
                    <a:ext uri="{9D8B030D-6E8A-4147-A177-3AD203B41FA5}">
                      <a16:colId xmlns:a16="http://schemas.microsoft.com/office/drawing/2014/main" val="229572617"/>
                    </a:ext>
                  </a:extLst>
                </a:gridCol>
                <a:gridCol w="2500452">
                  <a:extLst>
                    <a:ext uri="{9D8B030D-6E8A-4147-A177-3AD203B41FA5}">
                      <a16:colId xmlns:a16="http://schemas.microsoft.com/office/drawing/2014/main" val="3456452929"/>
                    </a:ext>
                  </a:extLst>
                </a:gridCol>
                <a:gridCol w="2063730">
                  <a:extLst>
                    <a:ext uri="{9D8B030D-6E8A-4147-A177-3AD203B41FA5}">
                      <a16:colId xmlns:a16="http://schemas.microsoft.com/office/drawing/2014/main" val="586233346"/>
                    </a:ext>
                  </a:extLst>
                </a:gridCol>
              </a:tblGrid>
              <a:tr h="307110">
                <a:tc>
                  <a:txBody>
                    <a:bodyPr/>
                    <a:lstStyle/>
                    <a:p>
                      <a:pPr marL="457200">
                        <a:lnSpc>
                          <a:spcPct val="107000"/>
                        </a:lnSpc>
                        <a:spcAft>
                          <a:spcPts val="0"/>
                        </a:spcAft>
                        <a:tabLst>
                          <a:tab pos="825500" algn="l"/>
                          <a:tab pos="4200525" algn="l"/>
                        </a:tabLst>
                      </a:pPr>
                      <a:r>
                        <a:rPr lang="fr-FR" sz="1800" dirty="0">
                          <a:effectLst/>
                        </a:rPr>
                        <a:t>Variables</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25170" marR="25170" marT="0" marB="0"/>
                </a:tc>
                <a:tc>
                  <a:txBody>
                    <a:bodyPr/>
                    <a:lstStyle/>
                    <a:p>
                      <a:pPr marL="457200">
                        <a:lnSpc>
                          <a:spcPct val="107000"/>
                        </a:lnSpc>
                        <a:spcAft>
                          <a:spcPts val="0"/>
                        </a:spcAft>
                        <a:tabLst>
                          <a:tab pos="825500" algn="l"/>
                          <a:tab pos="4200525" algn="l"/>
                        </a:tabLst>
                      </a:pPr>
                      <a:r>
                        <a:rPr lang="fr-FR" sz="1800" dirty="0" smtClean="0">
                          <a:effectLst/>
                        </a:rPr>
                        <a:t>Avec coxite</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25170" marR="25170" marT="0" marB="0"/>
                </a:tc>
                <a:tc>
                  <a:txBody>
                    <a:bodyPr/>
                    <a:lstStyle/>
                    <a:p>
                      <a:pPr marL="457200">
                        <a:lnSpc>
                          <a:spcPct val="107000"/>
                        </a:lnSpc>
                        <a:spcAft>
                          <a:spcPts val="0"/>
                        </a:spcAft>
                        <a:tabLst>
                          <a:tab pos="825500" algn="l"/>
                          <a:tab pos="4200525" algn="l"/>
                        </a:tabLst>
                      </a:pPr>
                      <a:r>
                        <a:rPr lang="fr-FR" sz="1800" dirty="0" smtClean="0">
                          <a:effectLst/>
                        </a:rPr>
                        <a:t>Sans coxite</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25170" marR="25170" marT="0" marB="0"/>
                </a:tc>
                <a:tc>
                  <a:txBody>
                    <a:bodyPr/>
                    <a:lstStyle/>
                    <a:p>
                      <a:pPr marL="457200">
                        <a:lnSpc>
                          <a:spcPct val="107000"/>
                        </a:lnSpc>
                        <a:spcAft>
                          <a:spcPts val="0"/>
                        </a:spcAft>
                        <a:tabLst>
                          <a:tab pos="825500" algn="l"/>
                          <a:tab pos="4200525" algn="l"/>
                        </a:tabLst>
                      </a:pPr>
                      <a:r>
                        <a:rPr lang="fr-FR" sz="1800" dirty="0">
                          <a:effectLst/>
                        </a:rPr>
                        <a:t>P</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25170" marR="25170" marT="0" marB="0"/>
                </a:tc>
                <a:extLst>
                  <a:ext uri="{0D108BD9-81ED-4DB2-BD59-A6C34878D82A}">
                    <a16:rowId xmlns:a16="http://schemas.microsoft.com/office/drawing/2014/main" val="1868105824"/>
                  </a:ext>
                </a:extLst>
              </a:tr>
              <a:tr h="656647">
                <a:tc>
                  <a:txBody>
                    <a:bodyPr/>
                    <a:lstStyle/>
                    <a:p>
                      <a:pPr marL="457200">
                        <a:lnSpc>
                          <a:spcPct val="107000"/>
                        </a:lnSpc>
                        <a:spcAft>
                          <a:spcPts val="0"/>
                        </a:spcAft>
                        <a:tabLst>
                          <a:tab pos="825500" algn="l"/>
                          <a:tab pos="4200525" algn="l"/>
                        </a:tabLst>
                      </a:pPr>
                      <a:r>
                        <a:rPr lang="fr-FR" sz="1600" dirty="0">
                          <a:effectLst/>
                        </a:rPr>
                        <a:t>Caractéristiques socio démographiques</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25170" marR="25170" marT="0" marB="0">
                    <a:solidFill>
                      <a:schemeClr val="accent5">
                        <a:lumMod val="20000"/>
                        <a:lumOff val="80000"/>
                      </a:schemeClr>
                    </a:solidFill>
                  </a:tcPr>
                </a:tc>
                <a:tc>
                  <a:txBody>
                    <a:bodyPr/>
                    <a:lstStyle/>
                    <a:p>
                      <a:pPr marL="457200">
                        <a:lnSpc>
                          <a:spcPct val="107000"/>
                        </a:lnSpc>
                        <a:spcAft>
                          <a:spcPts val="0"/>
                        </a:spcAft>
                        <a:tabLst>
                          <a:tab pos="825500" algn="l"/>
                          <a:tab pos="4200525" algn="l"/>
                        </a:tabLst>
                      </a:pPr>
                      <a:r>
                        <a:rPr lang="fr-FR" sz="1400" dirty="0">
                          <a:effectLst/>
                        </a:rPr>
                        <a:t> </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25170" marR="25170" marT="0" marB="0">
                    <a:solidFill>
                      <a:schemeClr val="accent5">
                        <a:lumMod val="20000"/>
                        <a:lumOff val="80000"/>
                      </a:schemeClr>
                    </a:solidFill>
                  </a:tcPr>
                </a:tc>
                <a:tc>
                  <a:txBody>
                    <a:bodyPr/>
                    <a:lstStyle/>
                    <a:p>
                      <a:pPr marL="457200">
                        <a:lnSpc>
                          <a:spcPct val="107000"/>
                        </a:lnSpc>
                        <a:spcAft>
                          <a:spcPts val="0"/>
                        </a:spcAft>
                        <a:tabLst>
                          <a:tab pos="825500" algn="l"/>
                          <a:tab pos="4200525" algn="l"/>
                        </a:tabLst>
                      </a:pPr>
                      <a:r>
                        <a:rPr lang="fr-FR" sz="1400" dirty="0">
                          <a:effectLst/>
                        </a:rPr>
                        <a:t> </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25170" marR="25170" marT="0" marB="0">
                    <a:solidFill>
                      <a:schemeClr val="accent5">
                        <a:lumMod val="20000"/>
                        <a:lumOff val="80000"/>
                      </a:schemeClr>
                    </a:solidFill>
                  </a:tcPr>
                </a:tc>
                <a:tc>
                  <a:txBody>
                    <a:bodyPr/>
                    <a:lstStyle/>
                    <a:p>
                      <a:pPr marL="457200">
                        <a:lnSpc>
                          <a:spcPct val="107000"/>
                        </a:lnSpc>
                        <a:spcAft>
                          <a:spcPts val="0"/>
                        </a:spcAft>
                        <a:tabLst>
                          <a:tab pos="825500" algn="l"/>
                          <a:tab pos="4200525" algn="l"/>
                        </a:tabLst>
                      </a:pPr>
                      <a:r>
                        <a:rPr lang="fr-FR" sz="1400" dirty="0">
                          <a:effectLst/>
                        </a:rPr>
                        <a:t> </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25170" marR="25170" marT="0" marB="0">
                    <a:solidFill>
                      <a:schemeClr val="accent5">
                        <a:lumMod val="20000"/>
                        <a:lumOff val="80000"/>
                      </a:schemeClr>
                    </a:solidFill>
                  </a:tcPr>
                </a:tc>
                <a:extLst>
                  <a:ext uri="{0D108BD9-81ED-4DB2-BD59-A6C34878D82A}">
                    <a16:rowId xmlns:a16="http://schemas.microsoft.com/office/drawing/2014/main" val="1743013684"/>
                  </a:ext>
                </a:extLst>
              </a:tr>
              <a:tr h="5030645">
                <a:tc>
                  <a:txBody>
                    <a:bodyPr/>
                    <a:lstStyle/>
                    <a:p>
                      <a:pPr marL="742950" indent="-285750">
                        <a:lnSpc>
                          <a:spcPct val="107000"/>
                        </a:lnSpc>
                        <a:spcAft>
                          <a:spcPts val="0"/>
                        </a:spcAft>
                        <a:buFont typeface="Arial" panose="020B0604020202020204" pitchFamily="34" charset="0"/>
                        <a:buChar char="•"/>
                        <a:tabLst>
                          <a:tab pos="825500" algn="l"/>
                          <a:tab pos="4200525" algn="l"/>
                        </a:tabLst>
                      </a:pPr>
                      <a:r>
                        <a:rPr lang="fr-FR" sz="1400" dirty="0">
                          <a:solidFill>
                            <a:schemeClr val="tx1"/>
                          </a:solidFill>
                          <a:effectLst/>
                        </a:rPr>
                        <a:t>Age</a:t>
                      </a:r>
                    </a:p>
                    <a:p>
                      <a:pPr marL="742950" indent="-285750">
                        <a:lnSpc>
                          <a:spcPct val="107000"/>
                        </a:lnSpc>
                        <a:spcAft>
                          <a:spcPts val="0"/>
                        </a:spcAft>
                        <a:buFont typeface="Arial" panose="020B0604020202020204" pitchFamily="34" charset="0"/>
                        <a:buChar char="•"/>
                        <a:tabLst>
                          <a:tab pos="825500" algn="l"/>
                          <a:tab pos="4200525" algn="l"/>
                        </a:tabLst>
                      </a:pPr>
                      <a:r>
                        <a:rPr lang="fr-FR" sz="1400" dirty="0">
                          <a:solidFill>
                            <a:srgbClr val="FF0000"/>
                          </a:solidFill>
                          <a:effectLst/>
                        </a:rPr>
                        <a:t>Sexe</a:t>
                      </a:r>
                    </a:p>
                    <a:p>
                      <a:pPr marL="457200">
                        <a:lnSpc>
                          <a:spcPct val="107000"/>
                        </a:lnSpc>
                        <a:spcAft>
                          <a:spcPts val="0"/>
                        </a:spcAft>
                        <a:tabLst>
                          <a:tab pos="825500" algn="l"/>
                          <a:tab pos="4200525" algn="l"/>
                        </a:tabLst>
                      </a:pPr>
                      <a:r>
                        <a:rPr lang="fr-FR" sz="1400" dirty="0" smtClean="0">
                          <a:solidFill>
                            <a:schemeClr val="tx1"/>
                          </a:solidFill>
                          <a:effectLst/>
                        </a:rPr>
                        <a:t>    </a:t>
                      </a:r>
                      <a:r>
                        <a:rPr lang="fr-FR" sz="1400" b="1" dirty="0" smtClean="0">
                          <a:solidFill>
                            <a:srgbClr val="FF0000"/>
                          </a:solidFill>
                          <a:effectLst/>
                        </a:rPr>
                        <a:t>Homme</a:t>
                      </a:r>
                      <a:endParaRPr lang="fr-FR" sz="1400" b="1" dirty="0">
                        <a:solidFill>
                          <a:srgbClr val="FF0000"/>
                        </a:solidFill>
                        <a:effectLst/>
                      </a:endParaRPr>
                    </a:p>
                    <a:p>
                      <a:pPr marL="457200">
                        <a:lnSpc>
                          <a:spcPct val="107000"/>
                        </a:lnSpc>
                        <a:spcAft>
                          <a:spcPts val="0"/>
                        </a:spcAft>
                        <a:tabLst>
                          <a:tab pos="825500" algn="l"/>
                          <a:tab pos="4200525" algn="l"/>
                        </a:tabLst>
                      </a:pPr>
                      <a:r>
                        <a:rPr lang="fr-FR" sz="1400" dirty="0" smtClean="0">
                          <a:solidFill>
                            <a:schemeClr val="tx1"/>
                          </a:solidFill>
                          <a:effectLst/>
                        </a:rPr>
                        <a:t>    Femme</a:t>
                      </a:r>
                      <a:endParaRPr lang="fr-FR" sz="1400" dirty="0">
                        <a:solidFill>
                          <a:schemeClr val="tx1"/>
                        </a:solidFill>
                        <a:effectLst/>
                      </a:endParaRPr>
                    </a:p>
                    <a:p>
                      <a:pPr marL="742950" indent="-285750">
                        <a:lnSpc>
                          <a:spcPct val="107000"/>
                        </a:lnSpc>
                        <a:spcAft>
                          <a:spcPts val="0"/>
                        </a:spcAft>
                        <a:buFont typeface="Arial" panose="020B0604020202020204" pitchFamily="34" charset="0"/>
                        <a:buChar char="•"/>
                        <a:tabLst>
                          <a:tab pos="825500" algn="l"/>
                          <a:tab pos="4200525" algn="l"/>
                        </a:tabLst>
                      </a:pPr>
                      <a:r>
                        <a:rPr lang="fr-FR" sz="1400" dirty="0">
                          <a:solidFill>
                            <a:schemeClr val="tx1"/>
                          </a:solidFill>
                          <a:effectLst/>
                        </a:rPr>
                        <a:t>Lieu de résidence</a:t>
                      </a:r>
                    </a:p>
                    <a:p>
                      <a:pPr marL="457200">
                        <a:lnSpc>
                          <a:spcPct val="107000"/>
                        </a:lnSpc>
                        <a:spcAft>
                          <a:spcPts val="0"/>
                        </a:spcAft>
                        <a:tabLst>
                          <a:tab pos="825500" algn="l"/>
                          <a:tab pos="4200525" algn="l"/>
                        </a:tabLst>
                      </a:pPr>
                      <a:r>
                        <a:rPr lang="fr-FR" sz="1400" dirty="0" smtClean="0">
                          <a:solidFill>
                            <a:schemeClr val="tx1"/>
                          </a:solidFill>
                          <a:effectLst/>
                        </a:rPr>
                        <a:t>    Tlemcen </a:t>
                      </a:r>
                      <a:r>
                        <a:rPr lang="fr-FR" sz="1400" dirty="0">
                          <a:solidFill>
                            <a:schemeClr val="tx1"/>
                          </a:solidFill>
                          <a:effectLst/>
                        </a:rPr>
                        <a:t>ville</a:t>
                      </a:r>
                    </a:p>
                    <a:p>
                      <a:pPr marL="457200">
                        <a:lnSpc>
                          <a:spcPct val="107000"/>
                        </a:lnSpc>
                        <a:spcAft>
                          <a:spcPts val="0"/>
                        </a:spcAft>
                        <a:tabLst>
                          <a:tab pos="825500" algn="l"/>
                          <a:tab pos="4200525" algn="l"/>
                        </a:tabLst>
                      </a:pPr>
                      <a:r>
                        <a:rPr lang="fr-FR" sz="1400" dirty="0" smtClean="0">
                          <a:solidFill>
                            <a:schemeClr val="tx1"/>
                          </a:solidFill>
                          <a:effectLst/>
                        </a:rPr>
                        <a:t>    Hors </a:t>
                      </a:r>
                      <a:r>
                        <a:rPr lang="fr-FR" sz="1400" dirty="0">
                          <a:solidFill>
                            <a:schemeClr val="tx1"/>
                          </a:solidFill>
                          <a:effectLst/>
                        </a:rPr>
                        <a:t>Tlemcen</a:t>
                      </a:r>
                    </a:p>
                    <a:p>
                      <a:pPr marL="742950" indent="-285750">
                        <a:lnSpc>
                          <a:spcPct val="107000"/>
                        </a:lnSpc>
                        <a:spcAft>
                          <a:spcPts val="0"/>
                        </a:spcAft>
                        <a:buFont typeface="Arial" panose="020B0604020202020204" pitchFamily="34" charset="0"/>
                        <a:buChar char="•"/>
                        <a:tabLst>
                          <a:tab pos="825500" algn="l"/>
                          <a:tab pos="4200525" algn="l"/>
                        </a:tabLst>
                      </a:pPr>
                      <a:r>
                        <a:rPr lang="fr-FR" sz="1400" b="1" dirty="0" smtClean="0">
                          <a:solidFill>
                            <a:srgbClr val="FF0000"/>
                          </a:solidFill>
                          <a:effectLst/>
                        </a:rPr>
                        <a:t>Mode d’habitat</a:t>
                      </a:r>
                    </a:p>
                    <a:p>
                      <a:pPr marL="457200" indent="0">
                        <a:lnSpc>
                          <a:spcPct val="107000"/>
                        </a:lnSpc>
                        <a:spcAft>
                          <a:spcPts val="0"/>
                        </a:spcAft>
                        <a:buFont typeface="Arial" panose="020B0604020202020204" pitchFamily="34" charset="0"/>
                        <a:buNone/>
                        <a:tabLst>
                          <a:tab pos="825500" algn="l"/>
                          <a:tab pos="4200525" algn="l"/>
                        </a:tabLst>
                      </a:pPr>
                      <a:r>
                        <a:rPr lang="fr-FR" sz="1400" b="1" dirty="0" smtClean="0">
                          <a:solidFill>
                            <a:srgbClr val="FF0000"/>
                          </a:solidFill>
                          <a:effectLst/>
                        </a:rPr>
                        <a:t>    Rural</a:t>
                      </a:r>
                      <a:endParaRPr lang="fr-FR" sz="1400" b="1" dirty="0">
                        <a:solidFill>
                          <a:srgbClr val="FF0000"/>
                        </a:solidFill>
                        <a:effectLst/>
                      </a:endParaRPr>
                    </a:p>
                    <a:p>
                      <a:pPr marL="457200">
                        <a:lnSpc>
                          <a:spcPct val="107000"/>
                        </a:lnSpc>
                        <a:spcAft>
                          <a:spcPts val="0"/>
                        </a:spcAft>
                        <a:tabLst>
                          <a:tab pos="825500" algn="l"/>
                          <a:tab pos="4200525" algn="l"/>
                        </a:tabLst>
                      </a:pPr>
                      <a:r>
                        <a:rPr lang="fr-FR" sz="1400" dirty="0" smtClean="0">
                          <a:solidFill>
                            <a:schemeClr val="tx1"/>
                          </a:solidFill>
                          <a:effectLst/>
                        </a:rPr>
                        <a:t>    Urbain</a:t>
                      </a:r>
                      <a:endParaRPr lang="fr-FR" sz="1400" dirty="0">
                        <a:solidFill>
                          <a:schemeClr val="tx1"/>
                        </a:solidFill>
                        <a:effectLst/>
                      </a:endParaRPr>
                    </a:p>
                    <a:p>
                      <a:pPr marL="742950" indent="-285750">
                        <a:lnSpc>
                          <a:spcPct val="107000"/>
                        </a:lnSpc>
                        <a:spcAft>
                          <a:spcPts val="0"/>
                        </a:spcAft>
                        <a:buFont typeface="Arial" panose="020B0604020202020204" pitchFamily="34" charset="0"/>
                        <a:buChar char="•"/>
                        <a:tabLst>
                          <a:tab pos="825500" algn="l"/>
                          <a:tab pos="4200525" algn="l"/>
                        </a:tabLst>
                      </a:pPr>
                      <a:r>
                        <a:rPr lang="fr-FR" sz="1400" dirty="0">
                          <a:solidFill>
                            <a:schemeClr val="tx1"/>
                          </a:solidFill>
                          <a:effectLst/>
                        </a:rPr>
                        <a:t>Statut professionnel</a:t>
                      </a:r>
                    </a:p>
                    <a:p>
                      <a:pPr marL="457200">
                        <a:lnSpc>
                          <a:spcPct val="107000"/>
                        </a:lnSpc>
                        <a:spcAft>
                          <a:spcPts val="0"/>
                        </a:spcAft>
                        <a:tabLst>
                          <a:tab pos="825500" algn="l"/>
                          <a:tab pos="4200525" algn="l"/>
                        </a:tabLst>
                      </a:pPr>
                      <a:r>
                        <a:rPr lang="fr-FR" sz="1400" dirty="0" smtClean="0">
                          <a:solidFill>
                            <a:schemeClr val="tx1"/>
                          </a:solidFill>
                          <a:effectLst/>
                        </a:rPr>
                        <a:t>    Actif</a:t>
                      </a:r>
                      <a:endParaRPr lang="fr-FR" sz="1400" dirty="0">
                        <a:solidFill>
                          <a:schemeClr val="tx1"/>
                        </a:solidFill>
                        <a:effectLst/>
                      </a:endParaRPr>
                    </a:p>
                    <a:p>
                      <a:pPr marL="457200">
                        <a:lnSpc>
                          <a:spcPct val="107000"/>
                        </a:lnSpc>
                        <a:spcAft>
                          <a:spcPts val="0"/>
                        </a:spcAft>
                        <a:tabLst>
                          <a:tab pos="825500" algn="l"/>
                          <a:tab pos="4200525" algn="l"/>
                        </a:tabLst>
                      </a:pPr>
                      <a:r>
                        <a:rPr lang="fr-FR" sz="1400" dirty="0" smtClean="0">
                          <a:solidFill>
                            <a:schemeClr val="tx1"/>
                          </a:solidFill>
                          <a:effectLst/>
                        </a:rPr>
                        <a:t>    Non actif</a:t>
                      </a:r>
                    </a:p>
                    <a:p>
                      <a:pPr marL="457200">
                        <a:lnSpc>
                          <a:spcPct val="107000"/>
                        </a:lnSpc>
                        <a:spcAft>
                          <a:spcPts val="0"/>
                        </a:spcAft>
                        <a:tabLst>
                          <a:tab pos="825500" algn="l"/>
                          <a:tab pos="4200525" algn="l"/>
                        </a:tabLst>
                      </a:pPr>
                      <a:endParaRPr lang="fr-FR" sz="1400" dirty="0">
                        <a:solidFill>
                          <a:schemeClr val="tx1"/>
                        </a:solidFill>
                        <a:effectLst/>
                      </a:endParaRPr>
                    </a:p>
                  </a:txBody>
                  <a:tcPr marL="25170" marR="25170" marT="0" marB="0"/>
                </a:tc>
                <a:tc>
                  <a:txBody>
                    <a:bodyPr/>
                    <a:lstStyle/>
                    <a:p>
                      <a:pPr marL="457200">
                        <a:lnSpc>
                          <a:spcPct val="107000"/>
                        </a:lnSpc>
                        <a:spcAft>
                          <a:spcPts val="0"/>
                        </a:spcAft>
                        <a:tabLst>
                          <a:tab pos="825500" algn="l"/>
                          <a:tab pos="4200525" algn="l"/>
                        </a:tabLst>
                      </a:pPr>
                      <a:r>
                        <a:rPr lang="fr-FR" sz="1400" b="0" dirty="0">
                          <a:solidFill>
                            <a:schemeClr val="tx1"/>
                          </a:solidFill>
                          <a:effectLst/>
                        </a:rPr>
                        <a:t>39,13±11,17</a:t>
                      </a:r>
                    </a:p>
                    <a:p>
                      <a:pPr marL="457200">
                        <a:lnSpc>
                          <a:spcPct val="107000"/>
                        </a:lnSpc>
                        <a:spcAft>
                          <a:spcPts val="0"/>
                        </a:spcAft>
                        <a:tabLst>
                          <a:tab pos="825500" algn="l"/>
                          <a:tab pos="4200525" algn="l"/>
                        </a:tabLst>
                      </a:pPr>
                      <a:r>
                        <a:rPr lang="fr-FR" sz="1400" b="0" dirty="0">
                          <a:solidFill>
                            <a:schemeClr val="tx1"/>
                          </a:solidFill>
                          <a:effectLst/>
                        </a:rPr>
                        <a:t> </a:t>
                      </a:r>
                    </a:p>
                    <a:p>
                      <a:pPr marL="457200">
                        <a:lnSpc>
                          <a:spcPct val="107000"/>
                        </a:lnSpc>
                        <a:spcAft>
                          <a:spcPts val="0"/>
                        </a:spcAft>
                        <a:tabLst>
                          <a:tab pos="825500" algn="l"/>
                          <a:tab pos="4200525" algn="l"/>
                        </a:tabLst>
                      </a:pPr>
                      <a:r>
                        <a:rPr lang="fr-FR" sz="1400" b="1" dirty="0">
                          <a:solidFill>
                            <a:srgbClr val="FF0000"/>
                          </a:solidFill>
                          <a:effectLst/>
                        </a:rPr>
                        <a:t>65(42,5)</a:t>
                      </a:r>
                    </a:p>
                    <a:p>
                      <a:pPr marL="457200">
                        <a:lnSpc>
                          <a:spcPct val="107000"/>
                        </a:lnSpc>
                        <a:spcAft>
                          <a:spcPts val="0"/>
                        </a:spcAft>
                        <a:tabLst>
                          <a:tab pos="825500" algn="l"/>
                          <a:tab pos="4200525" algn="l"/>
                        </a:tabLst>
                      </a:pPr>
                      <a:r>
                        <a:rPr lang="fr-FR" sz="1400" b="0" dirty="0">
                          <a:solidFill>
                            <a:schemeClr val="tx1"/>
                          </a:solidFill>
                          <a:effectLst/>
                        </a:rPr>
                        <a:t>17(20,7)</a:t>
                      </a:r>
                    </a:p>
                    <a:p>
                      <a:pPr marL="457200">
                        <a:lnSpc>
                          <a:spcPct val="107000"/>
                        </a:lnSpc>
                        <a:spcAft>
                          <a:spcPts val="0"/>
                        </a:spcAft>
                        <a:tabLst>
                          <a:tab pos="825500" algn="l"/>
                          <a:tab pos="4200525" algn="l"/>
                        </a:tabLst>
                      </a:pPr>
                      <a:r>
                        <a:rPr lang="fr-FR" sz="1400" b="0" dirty="0">
                          <a:solidFill>
                            <a:schemeClr val="tx1"/>
                          </a:solidFill>
                          <a:effectLst/>
                        </a:rPr>
                        <a:t> </a:t>
                      </a:r>
                    </a:p>
                    <a:p>
                      <a:pPr marL="457200">
                        <a:lnSpc>
                          <a:spcPct val="107000"/>
                        </a:lnSpc>
                        <a:spcAft>
                          <a:spcPts val="0"/>
                        </a:spcAft>
                        <a:tabLst>
                          <a:tab pos="825500" algn="l"/>
                          <a:tab pos="4200525" algn="l"/>
                        </a:tabLst>
                      </a:pPr>
                      <a:r>
                        <a:rPr lang="fr-FR" sz="1400" b="0" dirty="0">
                          <a:solidFill>
                            <a:schemeClr val="tx1"/>
                          </a:solidFill>
                          <a:effectLst/>
                        </a:rPr>
                        <a:t>27(27,8)</a:t>
                      </a:r>
                    </a:p>
                    <a:p>
                      <a:pPr marL="457200">
                        <a:lnSpc>
                          <a:spcPct val="107000"/>
                        </a:lnSpc>
                        <a:spcAft>
                          <a:spcPts val="0"/>
                        </a:spcAft>
                        <a:tabLst>
                          <a:tab pos="825500" algn="l"/>
                          <a:tab pos="4200525" algn="l"/>
                        </a:tabLst>
                      </a:pPr>
                      <a:r>
                        <a:rPr lang="fr-FR" sz="1400" b="0" dirty="0">
                          <a:solidFill>
                            <a:schemeClr val="tx1"/>
                          </a:solidFill>
                          <a:effectLst/>
                        </a:rPr>
                        <a:t>55(39,9)</a:t>
                      </a:r>
                    </a:p>
                    <a:p>
                      <a:pPr marL="457200">
                        <a:lnSpc>
                          <a:spcPct val="107000"/>
                        </a:lnSpc>
                        <a:spcAft>
                          <a:spcPts val="0"/>
                        </a:spcAft>
                        <a:tabLst>
                          <a:tab pos="825500" algn="l"/>
                          <a:tab pos="4200525" algn="l"/>
                        </a:tabLst>
                      </a:pPr>
                      <a:r>
                        <a:rPr lang="fr-FR" sz="1400" b="0" dirty="0">
                          <a:solidFill>
                            <a:schemeClr val="tx1"/>
                          </a:solidFill>
                          <a:effectLst/>
                        </a:rPr>
                        <a:t> </a:t>
                      </a:r>
                    </a:p>
                    <a:p>
                      <a:pPr marL="457200">
                        <a:lnSpc>
                          <a:spcPct val="107000"/>
                        </a:lnSpc>
                        <a:spcAft>
                          <a:spcPts val="0"/>
                        </a:spcAft>
                        <a:tabLst>
                          <a:tab pos="825500" algn="l"/>
                          <a:tab pos="4200525" algn="l"/>
                        </a:tabLst>
                      </a:pPr>
                      <a:r>
                        <a:rPr lang="fr-FR" sz="1400" b="1" dirty="0">
                          <a:solidFill>
                            <a:srgbClr val="FF0000"/>
                          </a:solidFill>
                          <a:effectLst/>
                        </a:rPr>
                        <a:t>38(53,5)</a:t>
                      </a:r>
                    </a:p>
                    <a:p>
                      <a:pPr marL="457200">
                        <a:lnSpc>
                          <a:spcPct val="107000"/>
                        </a:lnSpc>
                        <a:spcAft>
                          <a:spcPts val="0"/>
                        </a:spcAft>
                        <a:tabLst>
                          <a:tab pos="825500" algn="l"/>
                          <a:tab pos="4200525" algn="l"/>
                        </a:tabLst>
                      </a:pPr>
                      <a:r>
                        <a:rPr lang="fr-FR" sz="1400" b="0" dirty="0">
                          <a:solidFill>
                            <a:schemeClr val="tx1"/>
                          </a:solidFill>
                          <a:effectLst/>
                        </a:rPr>
                        <a:t>44(26,8)</a:t>
                      </a:r>
                    </a:p>
                    <a:p>
                      <a:pPr marL="457200">
                        <a:lnSpc>
                          <a:spcPct val="107000"/>
                        </a:lnSpc>
                        <a:spcAft>
                          <a:spcPts val="0"/>
                        </a:spcAft>
                        <a:tabLst>
                          <a:tab pos="825500" algn="l"/>
                          <a:tab pos="4200525" algn="l"/>
                        </a:tabLst>
                      </a:pPr>
                      <a:r>
                        <a:rPr lang="fr-FR" sz="1400" b="0" dirty="0">
                          <a:solidFill>
                            <a:schemeClr val="tx1"/>
                          </a:solidFill>
                          <a:effectLst/>
                        </a:rPr>
                        <a:t> </a:t>
                      </a:r>
                    </a:p>
                    <a:p>
                      <a:pPr marL="457200">
                        <a:lnSpc>
                          <a:spcPct val="107000"/>
                        </a:lnSpc>
                        <a:spcAft>
                          <a:spcPts val="0"/>
                        </a:spcAft>
                        <a:tabLst>
                          <a:tab pos="825500" algn="l"/>
                          <a:tab pos="4200525" algn="l"/>
                        </a:tabLst>
                      </a:pPr>
                      <a:r>
                        <a:rPr lang="fr-FR" sz="1400" b="0" dirty="0">
                          <a:solidFill>
                            <a:schemeClr val="tx1"/>
                          </a:solidFill>
                          <a:effectLst/>
                        </a:rPr>
                        <a:t>50(37)</a:t>
                      </a:r>
                    </a:p>
                    <a:p>
                      <a:pPr marL="457200">
                        <a:lnSpc>
                          <a:spcPct val="107000"/>
                        </a:lnSpc>
                        <a:spcAft>
                          <a:spcPts val="0"/>
                        </a:spcAft>
                        <a:tabLst>
                          <a:tab pos="825500" algn="l"/>
                          <a:tab pos="4200525" algn="l"/>
                        </a:tabLst>
                      </a:pPr>
                      <a:r>
                        <a:rPr lang="fr-FR" sz="1400" b="0" dirty="0">
                          <a:solidFill>
                            <a:schemeClr val="tx1"/>
                          </a:solidFill>
                          <a:effectLst/>
                        </a:rPr>
                        <a:t>32(32)</a:t>
                      </a:r>
                    </a:p>
                    <a:p>
                      <a:pPr marL="457200">
                        <a:lnSpc>
                          <a:spcPct val="107000"/>
                        </a:lnSpc>
                        <a:spcAft>
                          <a:spcPts val="0"/>
                        </a:spcAft>
                        <a:tabLst>
                          <a:tab pos="825500" algn="l"/>
                          <a:tab pos="4200525" algn="l"/>
                        </a:tabLst>
                      </a:pPr>
                      <a:r>
                        <a:rPr lang="fr-FR" sz="1400" b="0" dirty="0">
                          <a:solidFill>
                            <a:schemeClr val="tx1"/>
                          </a:solidFill>
                          <a:effectLst/>
                        </a:rPr>
                        <a:t> </a:t>
                      </a:r>
                    </a:p>
                  </a:txBody>
                  <a:tcPr marL="25170" marR="25170" marT="0" marB="0"/>
                </a:tc>
                <a:tc>
                  <a:txBody>
                    <a:bodyPr/>
                    <a:lstStyle/>
                    <a:p>
                      <a:pPr marL="457200">
                        <a:lnSpc>
                          <a:spcPct val="107000"/>
                        </a:lnSpc>
                        <a:spcAft>
                          <a:spcPts val="0"/>
                        </a:spcAft>
                        <a:tabLst>
                          <a:tab pos="825500" algn="l"/>
                          <a:tab pos="4200525" algn="l"/>
                        </a:tabLst>
                      </a:pPr>
                      <a:r>
                        <a:rPr lang="fr-FR" sz="1400" b="0" dirty="0">
                          <a:solidFill>
                            <a:schemeClr val="tx1"/>
                          </a:solidFill>
                          <a:effectLst/>
                        </a:rPr>
                        <a:t>40,20±12,02</a:t>
                      </a:r>
                    </a:p>
                    <a:p>
                      <a:pPr marL="457200">
                        <a:lnSpc>
                          <a:spcPct val="107000"/>
                        </a:lnSpc>
                        <a:spcAft>
                          <a:spcPts val="0"/>
                        </a:spcAft>
                        <a:tabLst>
                          <a:tab pos="825500" algn="l"/>
                          <a:tab pos="4200525" algn="l"/>
                        </a:tabLst>
                      </a:pPr>
                      <a:r>
                        <a:rPr lang="fr-FR" sz="1400" b="0" dirty="0">
                          <a:solidFill>
                            <a:schemeClr val="tx1"/>
                          </a:solidFill>
                          <a:effectLst/>
                        </a:rPr>
                        <a:t> </a:t>
                      </a:r>
                    </a:p>
                    <a:p>
                      <a:pPr marL="457200">
                        <a:lnSpc>
                          <a:spcPct val="107000"/>
                        </a:lnSpc>
                        <a:spcAft>
                          <a:spcPts val="0"/>
                        </a:spcAft>
                        <a:tabLst>
                          <a:tab pos="825500" algn="l"/>
                          <a:tab pos="4200525" algn="l"/>
                        </a:tabLst>
                      </a:pPr>
                      <a:r>
                        <a:rPr lang="fr-FR" sz="1400" b="1" dirty="0">
                          <a:solidFill>
                            <a:srgbClr val="FF0000"/>
                          </a:solidFill>
                          <a:effectLst/>
                        </a:rPr>
                        <a:t>88(57,5)</a:t>
                      </a:r>
                    </a:p>
                    <a:p>
                      <a:pPr marL="457200">
                        <a:lnSpc>
                          <a:spcPct val="107000"/>
                        </a:lnSpc>
                        <a:spcAft>
                          <a:spcPts val="0"/>
                        </a:spcAft>
                        <a:tabLst>
                          <a:tab pos="825500" algn="l"/>
                          <a:tab pos="4200525" algn="l"/>
                        </a:tabLst>
                      </a:pPr>
                      <a:r>
                        <a:rPr lang="fr-FR" sz="1400" b="0" dirty="0">
                          <a:solidFill>
                            <a:schemeClr val="tx1"/>
                          </a:solidFill>
                          <a:effectLst/>
                        </a:rPr>
                        <a:t>65(79,3)</a:t>
                      </a:r>
                    </a:p>
                    <a:p>
                      <a:pPr marL="457200">
                        <a:lnSpc>
                          <a:spcPct val="107000"/>
                        </a:lnSpc>
                        <a:spcAft>
                          <a:spcPts val="0"/>
                        </a:spcAft>
                        <a:tabLst>
                          <a:tab pos="825500" algn="l"/>
                          <a:tab pos="4200525" algn="l"/>
                        </a:tabLst>
                      </a:pPr>
                      <a:r>
                        <a:rPr lang="fr-FR" sz="1400" b="0" dirty="0">
                          <a:solidFill>
                            <a:schemeClr val="tx1"/>
                          </a:solidFill>
                          <a:effectLst/>
                        </a:rPr>
                        <a:t> </a:t>
                      </a:r>
                    </a:p>
                    <a:p>
                      <a:pPr marL="457200">
                        <a:lnSpc>
                          <a:spcPct val="107000"/>
                        </a:lnSpc>
                        <a:spcAft>
                          <a:spcPts val="0"/>
                        </a:spcAft>
                        <a:tabLst>
                          <a:tab pos="825500" algn="l"/>
                          <a:tab pos="4200525" algn="l"/>
                        </a:tabLst>
                      </a:pPr>
                      <a:r>
                        <a:rPr lang="fr-FR" sz="1400" b="0" dirty="0">
                          <a:solidFill>
                            <a:schemeClr val="tx1"/>
                          </a:solidFill>
                          <a:effectLst/>
                        </a:rPr>
                        <a:t>70(72,2)</a:t>
                      </a:r>
                    </a:p>
                    <a:p>
                      <a:pPr marL="457200">
                        <a:lnSpc>
                          <a:spcPct val="107000"/>
                        </a:lnSpc>
                        <a:spcAft>
                          <a:spcPts val="0"/>
                        </a:spcAft>
                        <a:tabLst>
                          <a:tab pos="825500" algn="l"/>
                          <a:tab pos="4200525" algn="l"/>
                        </a:tabLst>
                      </a:pPr>
                      <a:r>
                        <a:rPr lang="fr-FR" sz="1400" b="0" dirty="0">
                          <a:solidFill>
                            <a:schemeClr val="tx1"/>
                          </a:solidFill>
                          <a:effectLst/>
                        </a:rPr>
                        <a:t>83(60,1)</a:t>
                      </a:r>
                    </a:p>
                    <a:p>
                      <a:pPr marL="457200">
                        <a:lnSpc>
                          <a:spcPct val="107000"/>
                        </a:lnSpc>
                        <a:spcAft>
                          <a:spcPts val="0"/>
                        </a:spcAft>
                        <a:tabLst>
                          <a:tab pos="825500" algn="l"/>
                          <a:tab pos="4200525" algn="l"/>
                        </a:tabLst>
                      </a:pPr>
                      <a:r>
                        <a:rPr lang="fr-FR" sz="1400" b="0" dirty="0">
                          <a:solidFill>
                            <a:schemeClr val="tx1"/>
                          </a:solidFill>
                          <a:effectLst/>
                        </a:rPr>
                        <a:t> </a:t>
                      </a:r>
                    </a:p>
                    <a:p>
                      <a:pPr marL="457200">
                        <a:lnSpc>
                          <a:spcPct val="107000"/>
                        </a:lnSpc>
                        <a:spcAft>
                          <a:spcPts val="0"/>
                        </a:spcAft>
                        <a:tabLst>
                          <a:tab pos="825500" algn="l"/>
                          <a:tab pos="4200525" algn="l"/>
                        </a:tabLst>
                      </a:pPr>
                      <a:r>
                        <a:rPr lang="fr-FR" sz="1400" b="1" dirty="0">
                          <a:solidFill>
                            <a:srgbClr val="FF0000"/>
                          </a:solidFill>
                          <a:effectLst/>
                        </a:rPr>
                        <a:t>33(46,5)</a:t>
                      </a:r>
                    </a:p>
                    <a:p>
                      <a:pPr marL="457200">
                        <a:lnSpc>
                          <a:spcPct val="107000"/>
                        </a:lnSpc>
                        <a:spcAft>
                          <a:spcPts val="0"/>
                        </a:spcAft>
                        <a:tabLst>
                          <a:tab pos="825500" algn="l"/>
                          <a:tab pos="4200525" algn="l"/>
                        </a:tabLst>
                      </a:pPr>
                      <a:r>
                        <a:rPr lang="fr-FR" sz="1400" b="0" dirty="0">
                          <a:solidFill>
                            <a:schemeClr val="tx1"/>
                          </a:solidFill>
                          <a:effectLst/>
                        </a:rPr>
                        <a:t>120(73,2)</a:t>
                      </a:r>
                    </a:p>
                    <a:p>
                      <a:pPr marL="457200">
                        <a:lnSpc>
                          <a:spcPct val="107000"/>
                        </a:lnSpc>
                        <a:spcAft>
                          <a:spcPts val="0"/>
                        </a:spcAft>
                        <a:tabLst>
                          <a:tab pos="825500" algn="l"/>
                          <a:tab pos="4200525" algn="l"/>
                        </a:tabLst>
                      </a:pPr>
                      <a:r>
                        <a:rPr lang="fr-FR" sz="1400" b="0" dirty="0">
                          <a:solidFill>
                            <a:schemeClr val="tx1"/>
                          </a:solidFill>
                          <a:effectLst/>
                        </a:rPr>
                        <a:t> </a:t>
                      </a:r>
                    </a:p>
                    <a:p>
                      <a:pPr marL="457200">
                        <a:lnSpc>
                          <a:spcPct val="107000"/>
                        </a:lnSpc>
                        <a:spcAft>
                          <a:spcPts val="0"/>
                        </a:spcAft>
                        <a:tabLst>
                          <a:tab pos="825500" algn="l"/>
                          <a:tab pos="4200525" algn="l"/>
                        </a:tabLst>
                      </a:pPr>
                      <a:r>
                        <a:rPr lang="fr-FR" sz="1400" b="0" dirty="0">
                          <a:solidFill>
                            <a:schemeClr val="tx1"/>
                          </a:solidFill>
                          <a:effectLst/>
                        </a:rPr>
                        <a:t>85(63)</a:t>
                      </a:r>
                    </a:p>
                    <a:p>
                      <a:pPr marL="457200">
                        <a:lnSpc>
                          <a:spcPct val="107000"/>
                        </a:lnSpc>
                        <a:spcAft>
                          <a:spcPts val="0"/>
                        </a:spcAft>
                        <a:tabLst>
                          <a:tab pos="825500" algn="l"/>
                          <a:tab pos="4200525" algn="l"/>
                        </a:tabLst>
                      </a:pPr>
                      <a:r>
                        <a:rPr lang="fr-FR" sz="1400" b="0" dirty="0">
                          <a:solidFill>
                            <a:schemeClr val="tx1"/>
                          </a:solidFill>
                          <a:effectLst/>
                        </a:rPr>
                        <a:t>68(68)</a:t>
                      </a:r>
                    </a:p>
                    <a:p>
                      <a:pPr marL="457200">
                        <a:lnSpc>
                          <a:spcPct val="107000"/>
                        </a:lnSpc>
                        <a:spcAft>
                          <a:spcPts val="0"/>
                        </a:spcAft>
                        <a:tabLst>
                          <a:tab pos="825500" algn="l"/>
                          <a:tab pos="4200525" algn="l"/>
                        </a:tabLst>
                      </a:pPr>
                      <a:r>
                        <a:rPr lang="fr-FR" sz="1400" b="0" dirty="0">
                          <a:solidFill>
                            <a:schemeClr val="tx1"/>
                          </a:solidFill>
                          <a:effectLst/>
                        </a:rPr>
                        <a:t> </a:t>
                      </a:r>
                    </a:p>
                  </a:txBody>
                  <a:tcPr marL="25170" marR="25170" marT="0" marB="0"/>
                </a:tc>
                <a:tc>
                  <a:txBody>
                    <a:bodyPr/>
                    <a:lstStyle/>
                    <a:p>
                      <a:pPr marL="457200">
                        <a:lnSpc>
                          <a:spcPct val="107000"/>
                        </a:lnSpc>
                        <a:spcAft>
                          <a:spcPts val="0"/>
                        </a:spcAft>
                        <a:tabLst>
                          <a:tab pos="825500" algn="l"/>
                          <a:tab pos="4200525" algn="l"/>
                        </a:tabLst>
                      </a:pPr>
                      <a:r>
                        <a:rPr lang="fr-FR" sz="1400" dirty="0">
                          <a:effectLst/>
                        </a:rPr>
                        <a:t>0,507</a:t>
                      </a:r>
                    </a:p>
                    <a:p>
                      <a:pPr marL="457200">
                        <a:lnSpc>
                          <a:spcPct val="107000"/>
                        </a:lnSpc>
                        <a:spcAft>
                          <a:spcPts val="0"/>
                        </a:spcAft>
                        <a:tabLst>
                          <a:tab pos="825500" algn="l"/>
                          <a:tab pos="4200525" algn="l"/>
                        </a:tabLst>
                      </a:pPr>
                      <a:r>
                        <a:rPr lang="fr-FR" sz="1400" dirty="0">
                          <a:effectLst/>
                        </a:rPr>
                        <a:t> </a:t>
                      </a:r>
                    </a:p>
                    <a:p>
                      <a:pPr marL="457200">
                        <a:lnSpc>
                          <a:spcPct val="107000"/>
                        </a:lnSpc>
                        <a:spcAft>
                          <a:spcPts val="0"/>
                        </a:spcAft>
                        <a:tabLst>
                          <a:tab pos="825500" algn="l"/>
                          <a:tab pos="4200525" algn="l"/>
                        </a:tabLst>
                      </a:pPr>
                      <a:r>
                        <a:rPr lang="fr-FR" sz="1400" b="1" dirty="0">
                          <a:solidFill>
                            <a:srgbClr val="FF0000"/>
                          </a:solidFill>
                          <a:effectLst/>
                        </a:rPr>
                        <a:t>0,001</a:t>
                      </a:r>
                    </a:p>
                    <a:p>
                      <a:pPr marL="457200">
                        <a:lnSpc>
                          <a:spcPct val="107000"/>
                        </a:lnSpc>
                        <a:spcAft>
                          <a:spcPts val="0"/>
                        </a:spcAft>
                        <a:tabLst>
                          <a:tab pos="825500" algn="l"/>
                          <a:tab pos="4200525" algn="l"/>
                        </a:tabLst>
                      </a:pPr>
                      <a:r>
                        <a:rPr lang="fr-FR" sz="1400" dirty="0">
                          <a:effectLst/>
                        </a:rPr>
                        <a:t> </a:t>
                      </a:r>
                    </a:p>
                    <a:p>
                      <a:pPr marL="457200">
                        <a:lnSpc>
                          <a:spcPct val="107000"/>
                        </a:lnSpc>
                        <a:spcAft>
                          <a:spcPts val="0"/>
                        </a:spcAft>
                        <a:tabLst>
                          <a:tab pos="825500" algn="l"/>
                          <a:tab pos="4200525" algn="l"/>
                        </a:tabLst>
                      </a:pPr>
                      <a:r>
                        <a:rPr lang="fr-FR" sz="1400" dirty="0">
                          <a:effectLst/>
                        </a:rPr>
                        <a:t> </a:t>
                      </a:r>
                    </a:p>
                    <a:p>
                      <a:pPr marL="457200">
                        <a:lnSpc>
                          <a:spcPct val="107000"/>
                        </a:lnSpc>
                        <a:spcAft>
                          <a:spcPts val="0"/>
                        </a:spcAft>
                        <a:tabLst>
                          <a:tab pos="825500" algn="l"/>
                          <a:tab pos="4200525" algn="l"/>
                        </a:tabLst>
                      </a:pPr>
                      <a:r>
                        <a:rPr lang="fr-FR" sz="1400" dirty="0">
                          <a:effectLst/>
                        </a:rPr>
                        <a:t>0,57</a:t>
                      </a:r>
                    </a:p>
                    <a:p>
                      <a:pPr marL="457200">
                        <a:lnSpc>
                          <a:spcPct val="107000"/>
                        </a:lnSpc>
                        <a:spcAft>
                          <a:spcPts val="0"/>
                        </a:spcAft>
                        <a:tabLst>
                          <a:tab pos="825500" algn="l"/>
                          <a:tab pos="4200525" algn="l"/>
                        </a:tabLst>
                      </a:pPr>
                      <a:r>
                        <a:rPr lang="fr-FR" sz="1400" dirty="0">
                          <a:effectLst/>
                        </a:rPr>
                        <a:t> </a:t>
                      </a:r>
                    </a:p>
                    <a:p>
                      <a:pPr marL="457200">
                        <a:lnSpc>
                          <a:spcPct val="107000"/>
                        </a:lnSpc>
                        <a:spcAft>
                          <a:spcPts val="0"/>
                        </a:spcAft>
                        <a:tabLst>
                          <a:tab pos="825500" algn="l"/>
                          <a:tab pos="4200525" algn="l"/>
                        </a:tabLst>
                      </a:pPr>
                      <a:r>
                        <a:rPr lang="fr-FR" sz="1400" dirty="0">
                          <a:effectLst/>
                        </a:rPr>
                        <a:t> </a:t>
                      </a:r>
                    </a:p>
                    <a:p>
                      <a:pPr marL="457200">
                        <a:lnSpc>
                          <a:spcPct val="107000"/>
                        </a:lnSpc>
                        <a:spcAft>
                          <a:spcPts val="0"/>
                        </a:spcAft>
                        <a:tabLst>
                          <a:tab pos="825500" algn="l"/>
                          <a:tab pos="4200525" algn="l"/>
                        </a:tabLst>
                      </a:pPr>
                      <a:r>
                        <a:rPr lang="fr-FR" sz="1400" b="1" dirty="0">
                          <a:solidFill>
                            <a:srgbClr val="FF0000"/>
                          </a:solidFill>
                          <a:effectLst/>
                        </a:rPr>
                        <a:t>0,000</a:t>
                      </a:r>
                    </a:p>
                    <a:p>
                      <a:pPr marL="457200">
                        <a:lnSpc>
                          <a:spcPct val="107000"/>
                        </a:lnSpc>
                        <a:spcAft>
                          <a:spcPts val="0"/>
                        </a:spcAft>
                        <a:tabLst>
                          <a:tab pos="825500" algn="l"/>
                          <a:tab pos="4200525" algn="l"/>
                        </a:tabLst>
                      </a:pPr>
                      <a:r>
                        <a:rPr lang="fr-FR" sz="1400" dirty="0">
                          <a:effectLst/>
                        </a:rPr>
                        <a:t> </a:t>
                      </a:r>
                    </a:p>
                    <a:p>
                      <a:pPr marL="457200">
                        <a:lnSpc>
                          <a:spcPct val="107000"/>
                        </a:lnSpc>
                        <a:spcAft>
                          <a:spcPts val="0"/>
                        </a:spcAft>
                        <a:tabLst>
                          <a:tab pos="825500" algn="l"/>
                          <a:tab pos="4200525" algn="l"/>
                        </a:tabLst>
                      </a:pPr>
                      <a:r>
                        <a:rPr lang="fr-FR" sz="1400" dirty="0">
                          <a:effectLst/>
                        </a:rPr>
                        <a:t> </a:t>
                      </a:r>
                    </a:p>
                    <a:p>
                      <a:pPr marL="457200">
                        <a:lnSpc>
                          <a:spcPct val="107000"/>
                        </a:lnSpc>
                        <a:spcAft>
                          <a:spcPts val="0"/>
                        </a:spcAft>
                        <a:tabLst>
                          <a:tab pos="825500" algn="l"/>
                          <a:tab pos="4200525" algn="l"/>
                        </a:tabLst>
                      </a:pPr>
                      <a:r>
                        <a:rPr lang="fr-FR" sz="1400" dirty="0">
                          <a:effectLst/>
                        </a:rPr>
                        <a:t>0,42</a:t>
                      </a:r>
                    </a:p>
                    <a:p>
                      <a:pPr marL="457200">
                        <a:lnSpc>
                          <a:spcPct val="107000"/>
                        </a:lnSpc>
                        <a:spcAft>
                          <a:spcPts val="0"/>
                        </a:spcAft>
                        <a:tabLst>
                          <a:tab pos="825500" algn="l"/>
                          <a:tab pos="4200525" algn="l"/>
                        </a:tabLst>
                      </a:pPr>
                      <a:r>
                        <a:rPr lang="fr-FR" sz="1400" dirty="0">
                          <a:effectLst/>
                        </a:rPr>
                        <a:t> </a:t>
                      </a:r>
                    </a:p>
                    <a:p>
                      <a:pPr marL="457200" marR="0" indent="0" algn="l" defTabSz="914400" rtl="0" eaLnBrk="1" fontAlgn="auto" latinLnBrk="0" hangingPunct="1">
                        <a:lnSpc>
                          <a:spcPct val="107000"/>
                        </a:lnSpc>
                        <a:spcBef>
                          <a:spcPts val="0"/>
                        </a:spcBef>
                        <a:spcAft>
                          <a:spcPts val="0"/>
                        </a:spcAft>
                        <a:buClrTx/>
                        <a:buSzTx/>
                        <a:buFontTx/>
                        <a:buNone/>
                        <a:tabLst>
                          <a:tab pos="825500" algn="l"/>
                          <a:tab pos="4200525" algn="l"/>
                        </a:tabLst>
                        <a:defRPr/>
                      </a:pPr>
                      <a:r>
                        <a:rPr lang="fr-FR" sz="1400" dirty="0">
                          <a:effectLst/>
                        </a:rPr>
                        <a:t> </a:t>
                      </a:r>
                      <a:endParaRPr lang="fr-FR" sz="1400" dirty="0" smtClean="0">
                        <a:effectLst/>
                      </a:endParaRPr>
                    </a:p>
                    <a:p>
                      <a:pPr marL="457200" marR="0" indent="0" algn="l" defTabSz="914400" rtl="0" eaLnBrk="1" fontAlgn="auto" latinLnBrk="0" hangingPunct="1">
                        <a:lnSpc>
                          <a:spcPct val="107000"/>
                        </a:lnSpc>
                        <a:spcBef>
                          <a:spcPts val="0"/>
                        </a:spcBef>
                        <a:spcAft>
                          <a:spcPts val="0"/>
                        </a:spcAft>
                        <a:buClrTx/>
                        <a:buSzTx/>
                        <a:buFontTx/>
                        <a:buNone/>
                        <a:tabLst>
                          <a:tab pos="825500" algn="l"/>
                          <a:tab pos="4200525" algn="l"/>
                        </a:tabLst>
                        <a:defRPr/>
                      </a:pPr>
                      <a:endParaRPr lang="fr-FR" sz="1400" dirty="0" smtClean="0">
                        <a:effectLst/>
                      </a:endParaRPr>
                    </a:p>
                    <a:p>
                      <a:pPr marL="457200" marR="0" indent="0" algn="l" defTabSz="914400" rtl="0" eaLnBrk="1" fontAlgn="auto" latinLnBrk="0" hangingPunct="1">
                        <a:lnSpc>
                          <a:spcPct val="107000"/>
                        </a:lnSpc>
                        <a:spcBef>
                          <a:spcPts val="0"/>
                        </a:spcBef>
                        <a:spcAft>
                          <a:spcPts val="0"/>
                        </a:spcAft>
                        <a:buClrTx/>
                        <a:buSzTx/>
                        <a:buFontTx/>
                        <a:buNone/>
                        <a:tabLst>
                          <a:tab pos="825500" algn="l"/>
                          <a:tab pos="4200525" algn="l"/>
                        </a:tabLst>
                        <a:defRPr/>
                      </a:pPr>
                      <a:endParaRPr lang="fr-FR" sz="1400" dirty="0" smtClean="0">
                        <a:effectLst/>
                      </a:endParaRPr>
                    </a:p>
                    <a:p>
                      <a:pPr marL="457200" marR="0" indent="0" algn="l" defTabSz="914400" rtl="0" eaLnBrk="1" fontAlgn="auto" latinLnBrk="0" hangingPunct="1">
                        <a:lnSpc>
                          <a:spcPct val="107000"/>
                        </a:lnSpc>
                        <a:spcBef>
                          <a:spcPts val="0"/>
                        </a:spcBef>
                        <a:spcAft>
                          <a:spcPts val="0"/>
                        </a:spcAft>
                        <a:buClrTx/>
                        <a:buSzTx/>
                        <a:buFontTx/>
                        <a:buNone/>
                        <a:tabLst>
                          <a:tab pos="825500" algn="l"/>
                          <a:tab pos="4200525" algn="l"/>
                        </a:tabLst>
                        <a:defRPr/>
                      </a:pPr>
                      <a:endParaRPr lang="fr-FR" sz="1400" dirty="0" smtClean="0">
                        <a:effectLst/>
                      </a:endParaRPr>
                    </a:p>
                    <a:p>
                      <a:pPr marL="457200" marR="0" indent="0" algn="l" defTabSz="914400" rtl="0" eaLnBrk="1" fontAlgn="auto" latinLnBrk="0" hangingPunct="1">
                        <a:lnSpc>
                          <a:spcPct val="107000"/>
                        </a:lnSpc>
                        <a:spcBef>
                          <a:spcPts val="0"/>
                        </a:spcBef>
                        <a:spcAft>
                          <a:spcPts val="0"/>
                        </a:spcAft>
                        <a:buClrTx/>
                        <a:buSzTx/>
                        <a:buFontTx/>
                        <a:buNone/>
                        <a:tabLst>
                          <a:tab pos="825500" algn="l"/>
                          <a:tab pos="4200525" algn="l"/>
                        </a:tabLst>
                        <a:defRPr/>
                      </a:pPr>
                      <a:endParaRPr lang="fr-FR" sz="1400" dirty="0" smtClean="0">
                        <a:effectLst/>
                      </a:endParaRPr>
                    </a:p>
                  </a:txBody>
                  <a:tcPr marL="25170" marR="25170" marT="0" marB="0"/>
                </a:tc>
                <a:extLst>
                  <a:ext uri="{0D108BD9-81ED-4DB2-BD59-A6C34878D82A}">
                    <a16:rowId xmlns:a16="http://schemas.microsoft.com/office/drawing/2014/main" val="2730244284"/>
                  </a:ext>
                </a:extLst>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1024996098"/>
              </p:ext>
            </p:extLst>
          </p:nvPr>
        </p:nvGraphicFramePr>
        <p:xfrm>
          <a:off x="833717" y="4734646"/>
          <a:ext cx="10511118" cy="2123354"/>
        </p:xfrm>
        <a:graphic>
          <a:graphicData uri="http://schemas.openxmlformats.org/drawingml/2006/table">
            <a:tbl>
              <a:tblPr firstRow="1" firstCol="1" bandRow="1">
                <a:tableStyleId>{7E9639D4-E3E2-4D34-9284-5A2195B3D0D7}</a:tableStyleId>
              </a:tblPr>
              <a:tblGrid>
                <a:gridCol w="3393142">
                  <a:extLst>
                    <a:ext uri="{9D8B030D-6E8A-4147-A177-3AD203B41FA5}">
                      <a16:colId xmlns:a16="http://schemas.microsoft.com/office/drawing/2014/main" val="1007291949"/>
                    </a:ext>
                  </a:extLst>
                </a:gridCol>
                <a:gridCol w="2510118">
                  <a:extLst>
                    <a:ext uri="{9D8B030D-6E8A-4147-A177-3AD203B41FA5}">
                      <a16:colId xmlns:a16="http://schemas.microsoft.com/office/drawing/2014/main" val="2899388157"/>
                    </a:ext>
                  </a:extLst>
                </a:gridCol>
                <a:gridCol w="2545976">
                  <a:extLst>
                    <a:ext uri="{9D8B030D-6E8A-4147-A177-3AD203B41FA5}">
                      <a16:colId xmlns:a16="http://schemas.microsoft.com/office/drawing/2014/main" val="753515465"/>
                    </a:ext>
                  </a:extLst>
                </a:gridCol>
                <a:gridCol w="2061882">
                  <a:extLst>
                    <a:ext uri="{9D8B030D-6E8A-4147-A177-3AD203B41FA5}">
                      <a16:colId xmlns:a16="http://schemas.microsoft.com/office/drawing/2014/main" val="1750118372"/>
                    </a:ext>
                  </a:extLst>
                </a:gridCol>
              </a:tblGrid>
              <a:tr h="395042">
                <a:tc>
                  <a:txBody>
                    <a:bodyPr/>
                    <a:lstStyle/>
                    <a:p>
                      <a:pPr marL="457200">
                        <a:lnSpc>
                          <a:spcPct val="150000"/>
                        </a:lnSpc>
                        <a:spcAft>
                          <a:spcPts val="0"/>
                        </a:spcAft>
                        <a:tabLst>
                          <a:tab pos="825500" algn="l"/>
                          <a:tab pos="4200525" algn="l"/>
                        </a:tabLst>
                      </a:pPr>
                      <a:r>
                        <a:rPr lang="fr-FR" sz="1600" u="sng" dirty="0" smtClean="0">
                          <a:solidFill>
                            <a:schemeClr val="tx1"/>
                          </a:solidFill>
                          <a:effectLst/>
                        </a:rPr>
                        <a:t>Mesures anthropométriques</a:t>
                      </a:r>
                      <a:endParaRPr lang="fr-FR"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2"/>
                    </a:solidFill>
                  </a:tcPr>
                </a:tc>
                <a:tc>
                  <a:txBody>
                    <a:bodyPr/>
                    <a:lstStyle/>
                    <a:p>
                      <a:pPr marL="457200">
                        <a:lnSpc>
                          <a:spcPct val="150000"/>
                        </a:lnSpc>
                        <a:spcAft>
                          <a:spcPts val="0"/>
                        </a:spcAft>
                        <a:tabLst>
                          <a:tab pos="825500" algn="l"/>
                          <a:tab pos="4200525" algn="l"/>
                        </a:tabLst>
                      </a:pPr>
                      <a:endParaRPr lang="fr-FR"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2"/>
                    </a:solidFill>
                  </a:tcPr>
                </a:tc>
                <a:tc>
                  <a:txBody>
                    <a:bodyPr/>
                    <a:lstStyle/>
                    <a:p>
                      <a:pPr marL="457200">
                        <a:lnSpc>
                          <a:spcPct val="150000"/>
                        </a:lnSpc>
                        <a:spcAft>
                          <a:spcPts val="0"/>
                        </a:spcAft>
                        <a:tabLst>
                          <a:tab pos="825500" algn="l"/>
                          <a:tab pos="4200525" algn="l"/>
                        </a:tabLst>
                      </a:pPr>
                      <a:endParaRPr lang="fr-FR"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2"/>
                    </a:solidFill>
                  </a:tcPr>
                </a:tc>
                <a:tc>
                  <a:txBody>
                    <a:bodyPr/>
                    <a:lstStyle/>
                    <a:p>
                      <a:pPr marL="457200">
                        <a:lnSpc>
                          <a:spcPct val="150000"/>
                        </a:lnSpc>
                        <a:spcAft>
                          <a:spcPts val="0"/>
                        </a:spcAft>
                        <a:tabLst>
                          <a:tab pos="825500" algn="l"/>
                          <a:tab pos="4200525" algn="l"/>
                        </a:tabLst>
                      </a:pPr>
                      <a:endParaRPr lang="fr-FR" sz="12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2"/>
                    </a:solidFill>
                  </a:tcPr>
                </a:tc>
                <a:extLst>
                  <a:ext uri="{0D108BD9-81ED-4DB2-BD59-A6C34878D82A}">
                    <a16:rowId xmlns:a16="http://schemas.microsoft.com/office/drawing/2014/main" val="3055110633"/>
                  </a:ext>
                </a:extLst>
              </a:tr>
              <a:tr h="1728312">
                <a:tc>
                  <a:txBody>
                    <a:bodyPr/>
                    <a:lstStyle/>
                    <a:p>
                      <a:pPr marL="457200">
                        <a:lnSpc>
                          <a:spcPct val="150000"/>
                        </a:lnSpc>
                        <a:spcAft>
                          <a:spcPts val="0"/>
                        </a:spcAft>
                        <a:tabLst>
                          <a:tab pos="825500" algn="l"/>
                          <a:tab pos="4200525" algn="l"/>
                        </a:tabLst>
                      </a:pPr>
                      <a:r>
                        <a:rPr lang="fr-FR" sz="1400" dirty="0" smtClean="0">
                          <a:solidFill>
                            <a:srgbClr val="FF0000"/>
                          </a:solidFill>
                          <a:effectLst/>
                        </a:rPr>
                        <a:t>IMC(Kg/m2</a:t>
                      </a:r>
                      <a:r>
                        <a:rPr lang="fr-FR" sz="1400" dirty="0">
                          <a:solidFill>
                            <a:srgbClr val="FF0000"/>
                          </a:solidFill>
                          <a:effectLst/>
                        </a:rPr>
                        <a:t>)</a:t>
                      </a:r>
                    </a:p>
                    <a:p>
                      <a:pPr marL="457200">
                        <a:lnSpc>
                          <a:spcPct val="150000"/>
                        </a:lnSpc>
                        <a:spcAft>
                          <a:spcPts val="0"/>
                        </a:spcAft>
                        <a:tabLst>
                          <a:tab pos="825500" algn="l"/>
                          <a:tab pos="4200525" algn="l"/>
                        </a:tabLst>
                      </a:pPr>
                      <a:r>
                        <a:rPr lang="fr-FR" sz="1400" dirty="0">
                          <a:solidFill>
                            <a:srgbClr val="FF0000"/>
                          </a:solidFill>
                          <a:effectLst/>
                        </a:rPr>
                        <a:t>Maigre&lt;18,5</a:t>
                      </a:r>
                    </a:p>
                    <a:p>
                      <a:pPr marL="457200">
                        <a:lnSpc>
                          <a:spcPct val="150000"/>
                        </a:lnSpc>
                        <a:spcAft>
                          <a:spcPts val="0"/>
                        </a:spcAft>
                        <a:tabLst>
                          <a:tab pos="825500" algn="l"/>
                          <a:tab pos="4200525" algn="l"/>
                        </a:tabLst>
                      </a:pPr>
                      <a:r>
                        <a:rPr lang="fr-FR" sz="1400" dirty="0">
                          <a:solidFill>
                            <a:schemeClr val="tx1"/>
                          </a:solidFill>
                          <a:effectLst/>
                        </a:rPr>
                        <a:t>Normale (18,5-25)</a:t>
                      </a:r>
                    </a:p>
                    <a:p>
                      <a:pPr marL="457200">
                        <a:lnSpc>
                          <a:spcPct val="150000"/>
                        </a:lnSpc>
                        <a:spcAft>
                          <a:spcPts val="0"/>
                        </a:spcAft>
                        <a:tabLst>
                          <a:tab pos="825500" algn="l"/>
                          <a:tab pos="4200525" algn="l"/>
                        </a:tabLst>
                      </a:pPr>
                      <a:r>
                        <a:rPr lang="fr-FR" sz="1400" dirty="0">
                          <a:solidFill>
                            <a:schemeClr val="tx1"/>
                          </a:solidFill>
                          <a:effectLst/>
                        </a:rPr>
                        <a:t>Surpoids (25-30)</a:t>
                      </a:r>
                    </a:p>
                    <a:p>
                      <a:pPr marL="457200">
                        <a:lnSpc>
                          <a:spcPct val="150000"/>
                        </a:lnSpc>
                        <a:spcAft>
                          <a:spcPts val="0"/>
                        </a:spcAft>
                        <a:tabLst>
                          <a:tab pos="825500" algn="l"/>
                          <a:tab pos="4200525" algn="l"/>
                        </a:tabLst>
                      </a:pPr>
                      <a:r>
                        <a:rPr lang="fr-FR" sz="1400" dirty="0">
                          <a:solidFill>
                            <a:schemeClr val="tx1"/>
                          </a:solidFill>
                          <a:effectLst/>
                        </a:rPr>
                        <a:t>Obese ≥30</a:t>
                      </a:r>
                      <a:endParaRPr lang="fr-FR"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marL="457200">
                        <a:lnSpc>
                          <a:spcPct val="150000"/>
                        </a:lnSpc>
                        <a:spcAft>
                          <a:spcPts val="0"/>
                        </a:spcAft>
                        <a:tabLst>
                          <a:tab pos="825500" algn="l"/>
                          <a:tab pos="4200525" algn="l"/>
                        </a:tabLst>
                      </a:pPr>
                      <a:r>
                        <a:rPr lang="fr-FR" sz="1400" dirty="0">
                          <a:solidFill>
                            <a:schemeClr val="tx1"/>
                          </a:solidFill>
                          <a:effectLst/>
                        </a:rPr>
                        <a:t> </a:t>
                      </a:r>
                    </a:p>
                    <a:p>
                      <a:pPr marL="457200">
                        <a:lnSpc>
                          <a:spcPct val="150000"/>
                        </a:lnSpc>
                        <a:spcAft>
                          <a:spcPts val="0"/>
                        </a:spcAft>
                        <a:tabLst>
                          <a:tab pos="825500" algn="l"/>
                          <a:tab pos="4200525" algn="l"/>
                        </a:tabLst>
                      </a:pPr>
                      <a:r>
                        <a:rPr lang="fr-FR" sz="1400" b="1" dirty="0" smtClean="0">
                          <a:solidFill>
                            <a:srgbClr val="FF0000"/>
                          </a:solidFill>
                          <a:effectLst/>
                        </a:rPr>
                        <a:t>7(77,8</a:t>
                      </a:r>
                      <a:r>
                        <a:rPr lang="fr-FR" sz="1400" b="1" dirty="0">
                          <a:solidFill>
                            <a:srgbClr val="FF0000"/>
                          </a:solidFill>
                          <a:effectLst/>
                        </a:rPr>
                        <a:t>)</a:t>
                      </a:r>
                    </a:p>
                    <a:p>
                      <a:pPr marL="457200">
                        <a:lnSpc>
                          <a:spcPct val="150000"/>
                        </a:lnSpc>
                        <a:spcAft>
                          <a:spcPts val="0"/>
                        </a:spcAft>
                        <a:tabLst>
                          <a:tab pos="825500" algn="l"/>
                          <a:tab pos="4200525" algn="l"/>
                        </a:tabLst>
                      </a:pPr>
                      <a:r>
                        <a:rPr lang="fr-FR" sz="1400" dirty="0">
                          <a:solidFill>
                            <a:schemeClr val="tx1"/>
                          </a:solidFill>
                          <a:effectLst/>
                        </a:rPr>
                        <a:t>34(33)</a:t>
                      </a:r>
                    </a:p>
                    <a:p>
                      <a:pPr marL="457200">
                        <a:lnSpc>
                          <a:spcPct val="150000"/>
                        </a:lnSpc>
                        <a:spcAft>
                          <a:spcPts val="0"/>
                        </a:spcAft>
                        <a:tabLst>
                          <a:tab pos="825500" algn="l"/>
                          <a:tab pos="4200525" algn="l"/>
                        </a:tabLst>
                      </a:pPr>
                      <a:r>
                        <a:rPr lang="fr-FR" sz="1400" dirty="0">
                          <a:solidFill>
                            <a:schemeClr val="tx1"/>
                          </a:solidFill>
                          <a:effectLst/>
                        </a:rPr>
                        <a:t>33(34)</a:t>
                      </a:r>
                    </a:p>
                    <a:p>
                      <a:pPr marL="457200">
                        <a:lnSpc>
                          <a:spcPct val="150000"/>
                        </a:lnSpc>
                        <a:spcAft>
                          <a:spcPts val="0"/>
                        </a:spcAft>
                        <a:tabLst>
                          <a:tab pos="825500" algn="l"/>
                          <a:tab pos="4200525" algn="l"/>
                        </a:tabLst>
                      </a:pPr>
                      <a:r>
                        <a:rPr lang="fr-FR" sz="1400" dirty="0">
                          <a:solidFill>
                            <a:schemeClr val="tx1"/>
                          </a:solidFill>
                          <a:effectLst/>
                        </a:rPr>
                        <a:t>8(30,8)</a:t>
                      </a:r>
                      <a:endParaRPr lang="fr-FR"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marL="457200">
                        <a:lnSpc>
                          <a:spcPct val="150000"/>
                        </a:lnSpc>
                        <a:spcAft>
                          <a:spcPts val="0"/>
                        </a:spcAft>
                        <a:tabLst>
                          <a:tab pos="825500" algn="l"/>
                          <a:tab pos="4200525" algn="l"/>
                        </a:tabLst>
                      </a:pPr>
                      <a:r>
                        <a:rPr lang="fr-FR" sz="1400" dirty="0">
                          <a:solidFill>
                            <a:schemeClr val="tx1"/>
                          </a:solidFill>
                          <a:effectLst/>
                        </a:rPr>
                        <a:t> </a:t>
                      </a:r>
                    </a:p>
                    <a:p>
                      <a:pPr marL="457200">
                        <a:lnSpc>
                          <a:spcPct val="150000"/>
                        </a:lnSpc>
                        <a:spcAft>
                          <a:spcPts val="0"/>
                        </a:spcAft>
                        <a:tabLst>
                          <a:tab pos="825500" algn="l"/>
                          <a:tab pos="4200525" algn="l"/>
                        </a:tabLst>
                      </a:pPr>
                      <a:r>
                        <a:rPr lang="fr-FR" sz="1400" b="1" dirty="0">
                          <a:solidFill>
                            <a:srgbClr val="FF0000"/>
                          </a:solidFill>
                          <a:effectLst/>
                        </a:rPr>
                        <a:t> </a:t>
                      </a:r>
                      <a:r>
                        <a:rPr lang="fr-FR" sz="1400" b="1" dirty="0" smtClean="0">
                          <a:solidFill>
                            <a:srgbClr val="FF0000"/>
                          </a:solidFill>
                          <a:effectLst/>
                        </a:rPr>
                        <a:t>2(22,2</a:t>
                      </a:r>
                      <a:r>
                        <a:rPr lang="fr-FR" sz="1400" b="1" dirty="0">
                          <a:solidFill>
                            <a:srgbClr val="FF0000"/>
                          </a:solidFill>
                          <a:effectLst/>
                        </a:rPr>
                        <a:t>)</a:t>
                      </a:r>
                    </a:p>
                    <a:p>
                      <a:pPr marL="457200">
                        <a:lnSpc>
                          <a:spcPct val="150000"/>
                        </a:lnSpc>
                        <a:spcAft>
                          <a:spcPts val="0"/>
                        </a:spcAft>
                        <a:tabLst>
                          <a:tab pos="825500" algn="l"/>
                          <a:tab pos="4200525" algn="l"/>
                        </a:tabLst>
                      </a:pPr>
                      <a:r>
                        <a:rPr lang="fr-FR" sz="1400" dirty="0">
                          <a:solidFill>
                            <a:schemeClr val="tx1"/>
                          </a:solidFill>
                          <a:effectLst/>
                        </a:rPr>
                        <a:t>69(67)</a:t>
                      </a:r>
                    </a:p>
                    <a:p>
                      <a:pPr marL="457200">
                        <a:lnSpc>
                          <a:spcPct val="150000"/>
                        </a:lnSpc>
                        <a:spcAft>
                          <a:spcPts val="0"/>
                        </a:spcAft>
                        <a:tabLst>
                          <a:tab pos="825500" algn="l"/>
                          <a:tab pos="4200525" algn="l"/>
                        </a:tabLst>
                      </a:pPr>
                      <a:r>
                        <a:rPr lang="fr-FR" sz="1400" dirty="0" smtClean="0">
                          <a:solidFill>
                            <a:schemeClr val="tx1"/>
                          </a:solidFill>
                          <a:effectLst/>
                        </a:rPr>
                        <a:t>64(66)</a:t>
                      </a:r>
                    </a:p>
                    <a:p>
                      <a:pPr marL="457200">
                        <a:lnSpc>
                          <a:spcPct val="150000"/>
                        </a:lnSpc>
                        <a:spcAft>
                          <a:spcPts val="0"/>
                        </a:spcAft>
                        <a:tabLst>
                          <a:tab pos="825500" algn="l"/>
                          <a:tab pos="4200525" algn="l"/>
                        </a:tabLst>
                      </a:pPr>
                      <a:r>
                        <a:rPr lang="fr-FR" sz="1400" dirty="0" smtClean="0">
                          <a:solidFill>
                            <a:schemeClr val="tx1"/>
                          </a:solidFill>
                          <a:effectLst/>
                        </a:rPr>
                        <a:t>18(69,2</a:t>
                      </a:r>
                      <a:r>
                        <a:rPr lang="fr-FR" sz="1400" dirty="0">
                          <a:solidFill>
                            <a:schemeClr val="tx1"/>
                          </a:solidFill>
                          <a:effectLst/>
                        </a:rPr>
                        <a:t>)</a:t>
                      </a:r>
                      <a:endParaRPr lang="fr-FR"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marL="457200">
                        <a:lnSpc>
                          <a:spcPct val="150000"/>
                        </a:lnSpc>
                        <a:spcAft>
                          <a:spcPts val="0"/>
                        </a:spcAft>
                        <a:tabLst>
                          <a:tab pos="825500" algn="l"/>
                          <a:tab pos="4200525" algn="l"/>
                        </a:tabLst>
                      </a:pPr>
                      <a:endParaRPr lang="fr-FR" sz="1400" dirty="0" smtClean="0">
                        <a:solidFill>
                          <a:schemeClr val="tx1"/>
                        </a:solidFill>
                        <a:effectLst/>
                      </a:endParaRPr>
                    </a:p>
                    <a:p>
                      <a:pPr marL="457200">
                        <a:lnSpc>
                          <a:spcPct val="150000"/>
                        </a:lnSpc>
                        <a:spcAft>
                          <a:spcPts val="0"/>
                        </a:spcAft>
                        <a:tabLst>
                          <a:tab pos="825500" algn="l"/>
                          <a:tab pos="4200525" algn="l"/>
                        </a:tabLst>
                      </a:pPr>
                      <a:r>
                        <a:rPr lang="fr-FR" sz="1400" dirty="0">
                          <a:solidFill>
                            <a:schemeClr val="tx1"/>
                          </a:solidFill>
                          <a:effectLst/>
                        </a:rPr>
                        <a:t> </a:t>
                      </a:r>
                      <a:r>
                        <a:rPr lang="fr-FR" sz="1400" b="1" dirty="0" smtClean="0">
                          <a:solidFill>
                            <a:srgbClr val="FF0000"/>
                          </a:solidFill>
                          <a:effectLst/>
                        </a:rPr>
                        <a:t>0,053</a:t>
                      </a:r>
                      <a:endParaRPr lang="fr-FR" sz="14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93147327"/>
                  </a:ext>
                </a:extLst>
              </a:tr>
            </a:tbl>
          </a:graphicData>
        </a:graphic>
      </p:graphicFrame>
    </p:spTree>
    <p:extLst>
      <p:ext uri="{BB962C8B-B14F-4D97-AF65-F5344CB8AC3E}">
        <p14:creationId xmlns:p14="http://schemas.microsoft.com/office/powerpoint/2010/main" val="42186448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
            <a:ext cx="10515600" cy="993227"/>
          </a:xfrm>
        </p:spPr>
        <p:txBody>
          <a:bodyPr/>
          <a:lstStyle/>
          <a:p>
            <a:pPr algn="ctr"/>
            <a:r>
              <a:rPr lang="fr-FR" b="1" u="sng" dirty="0"/>
              <a:t>Caractéristiques générales des patients</a:t>
            </a: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447322487"/>
              </p:ext>
            </p:extLst>
          </p:nvPr>
        </p:nvGraphicFramePr>
        <p:xfrm>
          <a:off x="838199" y="1918918"/>
          <a:ext cx="10733691" cy="4133506"/>
        </p:xfrm>
        <a:graphic>
          <a:graphicData uri="http://schemas.openxmlformats.org/drawingml/2006/table">
            <a:tbl>
              <a:tblPr firstRow="1" firstCol="1" bandRow="1">
                <a:tableStyleId>{7E9639D4-E3E2-4D34-9284-5A2195B3D0D7}</a:tableStyleId>
              </a:tblPr>
              <a:tblGrid>
                <a:gridCol w="4684062">
                  <a:extLst>
                    <a:ext uri="{9D8B030D-6E8A-4147-A177-3AD203B41FA5}">
                      <a16:colId xmlns:a16="http://schemas.microsoft.com/office/drawing/2014/main" val="3864234770"/>
                    </a:ext>
                  </a:extLst>
                </a:gridCol>
                <a:gridCol w="2413970">
                  <a:extLst>
                    <a:ext uri="{9D8B030D-6E8A-4147-A177-3AD203B41FA5}">
                      <a16:colId xmlns:a16="http://schemas.microsoft.com/office/drawing/2014/main" val="3048597422"/>
                    </a:ext>
                  </a:extLst>
                </a:gridCol>
                <a:gridCol w="2413970">
                  <a:extLst>
                    <a:ext uri="{9D8B030D-6E8A-4147-A177-3AD203B41FA5}">
                      <a16:colId xmlns:a16="http://schemas.microsoft.com/office/drawing/2014/main" val="1554127274"/>
                    </a:ext>
                  </a:extLst>
                </a:gridCol>
                <a:gridCol w="1221689">
                  <a:extLst>
                    <a:ext uri="{9D8B030D-6E8A-4147-A177-3AD203B41FA5}">
                      <a16:colId xmlns:a16="http://schemas.microsoft.com/office/drawing/2014/main" val="2385088678"/>
                    </a:ext>
                  </a:extLst>
                </a:gridCol>
              </a:tblGrid>
              <a:tr h="343532">
                <a:tc>
                  <a:txBody>
                    <a:bodyPr/>
                    <a:lstStyle/>
                    <a:p>
                      <a:r>
                        <a:rPr lang="fr-FR" sz="1400" b="1" dirty="0" smtClean="0">
                          <a:solidFill>
                            <a:schemeClr val="tx1"/>
                          </a:solidFill>
                        </a:rPr>
                        <a:t>Antécédents personnels</a:t>
                      </a:r>
                      <a:endParaRPr lang="fr-FR" sz="1400" b="1" dirty="0">
                        <a:solidFill>
                          <a:schemeClr val="tx1"/>
                        </a:solidFill>
                      </a:endParaRPr>
                    </a:p>
                  </a:txBody>
                  <a:tcPr>
                    <a:solidFill>
                      <a:schemeClr val="tx2">
                        <a:lumMod val="20000"/>
                        <a:lumOff val="80000"/>
                      </a:schemeClr>
                    </a:solidFill>
                  </a:tcPr>
                </a:tc>
                <a:tc>
                  <a:txBody>
                    <a:bodyPr/>
                    <a:lstStyle/>
                    <a:p>
                      <a:endParaRPr lang="fr-FR" sz="1400" dirty="0">
                        <a:solidFill>
                          <a:schemeClr val="tx1"/>
                        </a:solidFill>
                      </a:endParaRPr>
                    </a:p>
                  </a:txBody>
                  <a:tcPr>
                    <a:solidFill>
                      <a:schemeClr val="tx2">
                        <a:lumMod val="20000"/>
                        <a:lumOff val="80000"/>
                      </a:schemeClr>
                    </a:solidFill>
                  </a:tcPr>
                </a:tc>
                <a:tc>
                  <a:txBody>
                    <a:bodyPr/>
                    <a:lstStyle/>
                    <a:p>
                      <a:endParaRPr lang="fr-FR" sz="1400" dirty="0">
                        <a:solidFill>
                          <a:schemeClr val="tx1"/>
                        </a:solidFill>
                      </a:endParaRPr>
                    </a:p>
                  </a:txBody>
                  <a:tcPr>
                    <a:solidFill>
                      <a:schemeClr val="tx2">
                        <a:lumMod val="20000"/>
                        <a:lumOff val="80000"/>
                      </a:schemeClr>
                    </a:solidFill>
                  </a:tcPr>
                </a:tc>
                <a:tc>
                  <a:txBody>
                    <a:bodyPr/>
                    <a:lstStyle/>
                    <a:p>
                      <a:pPr algn="ctr"/>
                      <a:endParaRPr lang="fr-FR" sz="1400" dirty="0">
                        <a:solidFill>
                          <a:schemeClr val="tx1"/>
                        </a:solidFill>
                      </a:endParaRPr>
                    </a:p>
                  </a:txBody>
                  <a:tcPr>
                    <a:solidFill>
                      <a:schemeClr val="tx2">
                        <a:lumMod val="20000"/>
                        <a:lumOff val="80000"/>
                      </a:schemeClr>
                    </a:solidFill>
                  </a:tcPr>
                </a:tc>
                <a:extLst>
                  <a:ext uri="{0D108BD9-81ED-4DB2-BD59-A6C34878D82A}">
                    <a16:rowId xmlns:a16="http://schemas.microsoft.com/office/drawing/2014/main" val="2513723872"/>
                  </a:ext>
                </a:extLst>
              </a:tr>
              <a:tr h="801574">
                <a:tc>
                  <a:txBody>
                    <a:bodyPr/>
                    <a:lstStyle/>
                    <a:p>
                      <a:r>
                        <a:rPr lang="fr-FR" sz="1400" dirty="0" smtClean="0">
                          <a:solidFill>
                            <a:schemeClr val="tx1"/>
                          </a:solidFill>
                        </a:rPr>
                        <a:t>      Comorbidités</a:t>
                      </a:r>
                    </a:p>
                    <a:p>
                      <a:r>
                        <a:rPr lang="fr-FR" sz="1400" b="0" dirty="0" smtClean="0">
                          <a:solidFill>
                            <a:srgbClr val="FF0000"/>
                          </a:solidFill>
                        </a:rPr>
                        <a:t>        </a:t>
                      </a:r>
                      <a:r>
                        <a:rPr lang="fr-FR" sz="1400" b="1" dirty="0" smtClean="0">
                          <a:solidFill>
                            <a:srgbClr val="FF0000"/>
                          </a:solidFill>
                        </a:rPr>
                        <a:t>Tabac</a:t>
                      </a:r>
                    </a:p>
                    <a:p>
                      <a:r>
                        <a:rPr lang="fr-FR" sz="1400" dirty="0" smtClean="0">
                          <a:solidFill>
                            <a:schemeClr val="tx1"/>
                          </a:solidFill>
                        </a:rPr>
                        <a:t>        Alcool</a:t>
                      </a:r>
                      <a:endParaRPr lang="fr-FR" sz="1400" dirty="0">
                        <a:solidFill>
                          <a:schemeClr val="tx1"/>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solidFill>
                            <a:schemeClr val="tx1"/>
                          </a:solidFill>
                          <a:effectLst/>
                        </a:rPr>
                        <a:t>      7(22,6)</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solidFill>
                            <a:schemeClr val="tx1"/>
                          </a:solidFill>
                          <a:effectLst/>
                        </a:rPr>
                        <a:t>     </a:t>
                      </a:r>
                      <a:r>
                        <a:rPr lang="fr-FR" sz="1400" b="1" dirty="0" smtClean="0">
                          <a:solidFill>
                            <a:srgbClr val="FF0000"/>
                          </a:solidFill>
                          <a:effectLst/>
                        </a:rPr>
                        <a:t>29(46,8)</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solidFill>
                            <a:schemeClr val="tx1"/>
                          </a:solidFill>
                          <a:effectLst/>
                        </a:rPr>
                        <a:t>      2(28,6)</a:t>
                      </a:r>
                      <a:endParaRPr lang="fr-FR" sz="1400" b="1"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a:solidFill>
                      <a:schemeClr val="bg1"/>
                    </a:solidFill>
                  </a:tcPr>
                </a:tc>
                <a:tc>
                  <a:txBody>
                    <a:bodyPr/>
                    <a:lstStyle/>
                    <a:p>
                      <a:pPr marL="457200" algn="l">
                        <a:lnSpc>
                          <a:spcPct val="100000"/>
                        </a:lnSpc>
                        <a:spcAft>
                          <a:spcPts val="0"/>
                        </a:spcAft>
                        <a:tabLst>
                          <a:tab pos="825500" algn="l"/>
                          <a:tab pos="4200525" algn="l"/>
                        </a:tabLst>
                      </a:pPr>
                      <a:r>
                        <a:rPr lang="fr-FR" sz="1400" b="1" dirty="0" smtClean="0">
                          <a:solidFill>
                            <a:schemeClr val="tx1"/>
                          </a:solidFill>
                          <a:effectLst/>
                        </a:rPr>
                        <a:t>24(77,4)</a:t>
                      </a:r>
                    </a:p>
                    <a:p>
                      <a:pPr marL="457200" algn="l">
                        <a:lnSpc>
                          <a:spcPct val="100000"/>
                        </a:lnSpc>
                        <a:spcAft>
                          <a:spcPts val="0"/>
                        </a:spcAft>
                        <a:tabLst>
                          <a:tab pos="825500" algn="l"/>
                          <a:tab pos="4200525" algn="l"/>
                        </a:tabLst>
                      </a:pPr>
                      <a:r>
                        <a:rPr lang="fr-FR" sz="1400" b="1" dirty="0" smtClean="0">
                          <a:solidFill>
                            <a:srgbClr val="FF0000"/>
                          </a:solidFill>
                          <a:effectLst/>
                        </a:rPr>
                        <a:t>33(53,2)</a:t>
                      </a:r>
                    </a:p>
                    <a:p>
                      <a:pPr marL="457200" algn="l">
                        <a:lnSpc>
                          <a:spcPct val="100000"/>
                        </a:lnSpc>
                        <a:spcAft>
                          <a:spcPts val="0"/>
                        </a:spcAft>
                        <a:tabLst>
                          <a:tab pos="825500" algn="l"/>
                          <a:tab pos="4200525" algn="l"/>
                        </a:tabLst>
                      </a:pPr>
                      <a:r>
                        <a:rPr lang="fr-FR" sz="1400" b="1" dirty="0" smtClean="0">
                          <a:solidFill>
                            <a:schemeClr val="tx1"/>
                          </a:solidFill>
                          <a:effectLst/>
                        </a:rPr>
                        <a:t>5(71,4)</a:t>
                      </a:r>
                      <a:endParaRPr lang="fr-FR" sz="1400" b="1"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a:solidFill>
                      <a:schemeClr val="bg1"/>
                    </a:solidFill>
                  </a:tcPr>
                </a:tc>
                <a:tc>
                  <a:txBody>
                    <a:bodyPr/>
                    <a:lstStyle/>
                    <a:p>
                      <a:pPr marL="457200" algn="ctr">
                        <a:lnSpc>
                          <a:spcPct val="100000"/>
                        </a:lnSpc>
                        <a:spcAft>
                          <a:spcPts val="0"/>
                        </a:spcAft>
                        <a:tabLst>
                          <a:tab pos="825500" algn="l"/>
                          <a:tab pos="4200525" algn="l"/>
                        </a:tabLst>
                      </a:pPr>
                      <a:r>
                        <a:rPr lang="fr-FR" sz="1400" b="1" dirty="0" smtClean="0">
                          <a:solidFill>
                            <a:schemeClr val="tx1"/>
                          </a:solidFill>
                          <a:effectLst/>
                        </a:rPr>
                        <a:t>0,12</a:t>
                      </a:r>
                    </a:p>
                    <a:p>
                      <a:pPr marL="457200" algn="ctr">
                        <a:lnSpc>
                          <a:spcPct val="100000"/>
                        </a:lnSpc>
                        <a:spcAft>
                          <a:spcPts val="0"/>
                        </a:spcAft>
                        <a:tabLst>
                          <a:tab pos="825500" algn="l"/>
                          <a:tab pos="4200525" algn="l"/>
                        </a:tabLst>
                      </a:pPr>
                      <a:r>
                        <a:rPr lang="fr-FR" sz="1400" b="1" dirty="0" smtClean="0">
                          <a:solidFill>
                            <a:srgbClr val="FF0000"/>
                          </a:solidFill>
                          <a:effectLst/>
                        </a:rPr>
                        <a:t>0,022</a:t>
                      </a:r>
                      <a:endParaRPr lang="fr-FR" sz="1400" b="1" dirty="0" smtClean="0">
                        <a:solidFill>
                          <a:srgbClr val="FF0000"/>
                        </a:solidFill>
                        <a:effectLst/>
                      </a:endParaRPr>
                    </a:p>
                    <a:p>
                      <a:pPr marL="457200" algn="ctr">
                        <a:lnSpc>
                          <a:spcPct val="100000"/>
                        </a:lnSpc>
                        <a:spcAft>
                          <a:spcPts val="0"/>
                        </a:spcAft>
                        <a:tabLst>
                          <a:tab pos="825500" algn="l"/>
                          <a:tab pos="4200525" algn="l"/>
                        </a:tabLst>
                      </a:pPr>
                      <a:r>
                        <a:rPr lang="fr-FR" sz="1400" b="1" dirty="0" smtClean="0">
                          <a:solidFill>
                            <a:schemeClr val="tx1"/>
                          </a:solidFill>
                          <a:effectLst/>
                        </a:rPr>
                        <a:t>0,722</a:t>
                      </a:r>
                      <a:endParaRPr lang="fr-FR" sz="1400" b="1"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544556617"/>
                  </a:ext>
                </a:extLst>
              </a:tr>
              <a:tr h="343532">
                <a:tc>
                  <a:txBody>
                    <a:bodyPr/>
                    <a:lstStyle/>
                    <a:p>
                      <a:r>
                        <a:rPr lang="fr-FR" sz="1400" b="1" dirty="0" smtClean="0"/>
                        <a:t>Antécédents familiaux</a:t>
                      </a:r>
                      <a:endParaRPr lang="fr-FR" sz="1400" b="1" dirty="0"/>
                    </a:p>
                  </a:txBody>
                  <a:tcPr>
                    <a:solidFill>
                      <a:schemeClr val="tx2">
                        <a:lumMod val="20000"/>
                        <a:lumOff val="80000"/>
                      </a:schemeClr>
                    </a:solidFill>
                  </a:tcPr>
                </a:tc>
                <a:tc>
                  <a:txBody>
                    <a:bodyPr/>
                    <a:lstStyle/>
                    <a:p>
                      <a:endParaRPr lang="fr-FR" sz="1400" dirty="0"/>
                    </a:p>
                  </a:txBody>
                  <a:tcPr>
                    <a:solidFill>
                      <a:schemeClr val="tx2">
                        <a:lumMod val="20000"/>
                        <a:lumOff val="80000"/>
                      </a:schemeClr>
                    </a:solidFill>
                  </a:tcPr>
                </a:tc>
                <a:tc>
                  <a:txBody>
                    <a:bodyPr/>
                    <a:lstStyle/>
                    <a:p>
                      <a:endParaRPr lang="fr-FR" sz="1400" dirty="0"/>
                    </a:p>
                  </a:txBody>
                  <a:tcPr>
                    <a:solidFill>
                      <a:schemeClr val="tx2">
                        <a:lumMod val="20000"/>
                        <a:lumOff val="80000"/>
                      </a:schemeClr>
                    </a:solidFill>
                  </a:tcPr>
                </a:tc>
                <a:tc>
                  <a:txBody>
                    <a:bodyPr/>
                    <a:lstStyle/>
                    <a:p>
                      <a:pPr algn="ctr"/>
                      <a:endParaRPr lang="fr-FR" sz="1400" dirty="0"/>
                    </a:p>
                  </a:txBody>
                  <a:tcPr>
                    <a:solidFill>
                      <a:schemeClr val="tx2">
                        <a:lumMod val="20000"/>
                        <a:lumOff val="80000"/>
                      </a:schemeClr>
                    </a:solidFill>
                  </a:tcPr>
                </a:tc>
                <a:extLst>
                  <a:ext uri="{0D108BD9-81ED-4DB2-BD59-A6C34878D82A}">
                    <a16:rowId xmlns:a16="http://schemas.microsoft.com/office/drawing/2014/main" val="429895636"/>
                  </a:ext>
                </a:extLst>
              </a:tr>
              <a:tr h="523445">
                <a:tc>
                  <a:txBody>
                    <a:bodyPr/>
                    <a:lstStyle/>
                    <a:p>
                      <a:r>
                        <a:rPr lang="fr-FR" sz="1400" dirty="0" smtClean="0"/>
                        <a:t>Spondyloarthrites</a:t>
                      </a:r>
                      <a:endParaRPr lang="fr-FR" sz="1400" dirty="0"/>
                    </a:p>
                  </a:txBody>
                  <a:tcPr>
                    <a:solidFill>
                      <a:schemeClr val="bg1"/>
                    </a:solidFill>
                  </a:tcPr>
                </a:tc>
                <a:tc>
                  <a:txBody>
                    <a:bodyPr/>
                    <a:lstStyle/>
                    <a:p>
                      <a:pPr algn="l"/>
                      <a:r>
                        <a:rPr lang="fr-FR" sz="1400" b="1" dirty="0" smtClean="0">
                          <a:effectLst/>
                        </a:rPr>
                        <a:t>       16(32)</a:t>
                      </a:r>
                      <a:endParaRPr lang="fr-FR" sz="1400" b="1"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effectLst/>
                        </a:rPr>
                        <a:t>          34(68)</a:t>
                      </a:r>
                      <a:endParaRPr lang="fr-FR" sz="1400" b="1"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effectLst/>
                        </a:rPr>
                        <a:t>         0,629</a:t>
                      </a:r>
                      <a:endParaRPr lang="fr-FR" sz="1400" b="1"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922194139"/>
                  </a:ext>
                </a:extLst>
              </a:tr>
              <a:tr h="523445">
                <a:tc>
                  <a:txBody>
                    <a:bodyPr/>
                    <a:lstStyle/>
                    <a:p>
                      <a:pPr marL="457200">
                        <a:lnSpc>
                          <a:spcPct val="107000"/>
                        </a:lnSpc>
                        <a:spcAft>
                          <a:spcPts val="0"/>
                        </a:spcAft>
                        <a:tabLst>
                          <a:tab pos="825500" algn="l"/>
                          <a:tab pos="4200525" algn="l"/>
                        </a:tabLst>
                      </a:pPr>
                      <a:r>
                        <a:rPr lang="fr-FR" sz="1400" b="1" dirty="0" smtClean="0">
                          <a:solidFill>
                            <a:schemeClr val="tx1"/>
                          </a:solidFill>
                          <a:effectLst/>
                          <a:latin typeface="+mn-lt"/>
                          <a:ea typeface="Calibri" panose="020F0502020204030204" pitchFamily="34" charset="0"/>
                          <a:cs typeface="Arial" panose="020B0604020202020204" pitchFamily="34" charset="0"/>
                        </a:rPr>
                        <a:t>Chronologie</a:t>
                      </a:r>
                      <a:r>
                        <a:rPr lang="fr-FR" sz="1400" b="1" baseline="0" dirty="0" smtClean="0">
                          <a:solidFill>
                            <a:schemeClr val="tx1"/>
                          </a:solidFill>
                          <a:effectLst/>
                          <a:latin typeface="+mn-lt"/>
                          <a:ea typeface="Calibri" panose="020F0502020204030204" pitchFamily="34" charset="0"/>
                          <a:cs typeface="Arial" panose="020B0604020202020204" pitchFamily="34" charset="0"/>
                        </a:rPr>
                        <a:t> d’apparition de la maladie</a:t>
                      </a:r>
                      <a:endParaRPr lang="fr-FR" sz="1400" b="1" dirty="0" smtClean="0">
                        <a:solidFill>
                          <a:schemeClr val="tx1"/>
                        </a:solidFill>
                        <a:effectLst/>
                        <a:latin typeface="+mn-lt"/>
                        <a:ea typeface="Calibri" panose="020F0502020204030204" pitchFamily="34" charset="0"/>
                        <a:cs typeface="Arial" panose="020B0604020202020204" pitchFamily="34" charset="0"/>
                      </a:endParaRPr>
                    </a:p>
                  </a:txBody>
                  <a:tcPr marL="30604" marR="30604" marT="0" marB="0">
                    <a:solidFill>
                      <a:schemeClr val="bg1">
                        <a:lumMod val="85000"/>
                      </a:schemeClr>
                    </a:solidFill>
                  </a:tcPr>
                </a:tc>
                <a:tc>
                  <a:txBody>
                    <a:bodyPr/>
                    <a:lstStyle/>
                    <a:p>
                      <a:pPr marL="457200">
                        <a:lnSpc>
                          <a:spcPct val="107000"/>
                        </a:lnSpc>
                        <a:spcAft>
                          <a:spcPts val="0"/>
                        </a:spcAft>
                        <a:tabLst>
                          <a:tab pos="825500" algn="l"/>
                          <a:tab pos="4200525" algn="l"/>
                        </a:tabLst>
                      </a:pPr>
                      <a:endParaRPr lang="fr-FR" sz="1400" dirty="0">
                        <a:solidFill>
                          <a:schemeClr val="tx1"/>
                        </a:solidFill>
                        <a:effectLst/>
                        <a:latin typeface="+mn-lt"/>
                        <a:ea typeface="Calibri" panose="020F0502020204030204" pitchFamily="34" charset="0"/>
                        <a:cs typeface="Arial" panose="020B0604020202020204" pitchFamily="34" charset="0"/>
                      </a:endParaRPr>
                    </a:p>
                  </a:txBody>
                  <a:tcPr marL="30604" marR="30604" marT="0" marB="0">
                    <a:solidFill>
                      <a:schemeClr val="bg1">
                        <a:lumMod val="85000"/>
                      </a:schemeClr>
                    </a:solidFill>
                  </a:tcPr>
                </a:tc>
                <a:tc>
                  <a:txBody>
                    <a:bodyPr/>
                    <a:lstStyle/>
                    <a:p>
                      <a:pPr marL="457200">
                        <a:lnSpc>
                          <a:spcPct val="107000"/>
                        </a:lnSpc>
                        <a:spcAft>
                          <a:spcPts val="0"/>
                        </a:spcAft>
                        <a:tabLst>
                          <a:tab pos="825500" algn="l"/>
                          <a:tab pos="4200525" algn="l"/>
                        </a:tabLst>
                      </a:pPr>
                      <a:endParaRPr lang="fr-FR" sz="1400" dirty="0" smtClean="0">
                        <a:solidFill>
                          <a:schemeClr val="tx1"/>
                        </a:solidFill>
                        <a:effectLst/>
                        <a:latin typeface="+mn-lt"/>
                        <a:ea typeface="Calibri" panose="020F0502020204030204" pitchFamily="34" charset="0"/>
                        <a:cs typeface="Arial" panose="020B0604020202020204" pitchFamily="34" charset="0"/>
                      </a:endParaRPr>
                    </a:p>
                  </a:txBody>
                  <a:tcPr marL="30604" marR="30604" marT="0" marB="0">
                    <a:solidFill>
                      <a:schemeClr val="bg1">
                        <a:lumMod val="85000"/>
                      </a:schemeClr>
                    </a:solidFill>
                  </a:tcPr>
                </a:tc>
                <a:tc>
                  <a:txBody>
                    <a:bodyPr/>
                    <a:lstStyle/>
                    <a:p>
                      <a:pPr marL="457200">
                        <a:lnSpc>
                          <a:spcPct val="107000"/>
                        </a:lnSpc>
                        <a:spcAft>
                          <a:spcPts val="0"/>
                        </a:spcAft>
                        <a:tabLst>
                          <a:tab pos="825500" algn="l"/>
                          <a:tab pos="4200525" algn="l"/>
                        </a:tabLst>
                      </a:pPr>
                      <a:endParaRPr lang="fr-FR" sz="1400" dirty="0">
                        <a:solidFill>
                          <a:schemeClr val="tx1"/>
                        </a:solidFill>
                        <a:effectLst/>
                        <a:latin typeface="+mn-lt"/>
                        <a:ea typeface="Calibri" panose="020F0502020204030204" pitchFamily="34" charset="0"/>
                        <a:cs typeface="Arial" panose="020B0604020202020204" pitchFamily="34" charset="0"/>
                      </a:endParaRPr>
                    </a:p>
                  </a:txBody>
                  <a:tcPr marL="30604" marR="30604" marT="0" marB="0">
                    <a:solidFill>
                      <a:schemeClr val="bg1">
                        <a:lumMod val="85000"/>
                      </a:schemeClr>
                    </a:solidFill>
                  </a:tcPr>
                </a:tc>
                <a:extLst>
                  <a:ext uri="{0D108BD9-81ED-4DB2-BD59-A6C34878D82A}">
                    <a16:rowId xmlns:a16="http://schemas.microsoft.com/office/drawing/2014/main" val="4175738762"/>
                  </a:ext>
                </a:extLst>
              </a:tr>
              <a:tr h="523445">
                <a:tc>
                  <a:txBody>
                    <a:bodyPr/>
                    <a:lstStyle/>
                    <a:p>
                      <a:pPr marL="457200">
                        <a:lnSpc>
                          <a:spcPct val="107000"/>
                        </a:lnSpc>
                        <a:spcAft>
                          <a:spcPts val="0"/>
                        </a:spcAft>
                        <a:tabLst>
                          <a:tab pos="825500" algn="l"/>
                          <a:tab pos="4200525" algn="l"/>
                        </a:tabLst>
                      </a:pPr>
                      <a:r>
                        <a:rPr lang="fr-FR" sz="1400" dirty="0" smtClean="0">
                          <a:solidFill>
                            <a:srgbClr val="FF0000"/>
                          </a:solidFill>
                          <a:effectLst/>
                        </a:rPr>
                        <a:t>Age </a:t>
                      </a:r>
                      <a:r>
                        <a:rPr lang="fr-FR" sz="1400" dirty="0">
                          <a:solidFill>
                            <a:srgbClr val="FF0000"/>
                          </a:solidFill>
                          <a:effectLst/>
                        </a:rPr>
                        <a:t>début(ans)</a:t>
                      </a:r>
                    </a:p>
                    <a:p>
                      <a:pPr marL="457200">
                        <a:lnSpc>
                          <a:spcPct val="107000"/>
                        </a:lnSpc>
                        <a:spcAft>
                          <a:spcPts val="0"/>
                        </a:spcAft>
                        <a:tabLst>
                          <a:tab pos="825500" algn="l"/>
                          <a:tab pos="4200525" algn="l"/>
                        </a:tabLst>
                      </a:pPr>
                      <a:r>
                        <a:rPr lang="fr-FR" sz="1400" b="1" dirty="0">
                          <a:solidFill>
                            <a:srgbClr val="FF0000"/>
                          </a:solidFill>
                          <a:effectLst/>
                        </a:rPr>
                        <a:t>Juvénile &lt;17</a:t>
                      </a:r>
                    </a:p>
                    <a:p>
                      <a:pPr marL="457200">
                        <a:lnSpc>
                          <a:spcPct val="107000"/>
                        </a:lnSpc>
                        <a:spcAft>
                          <a:spcPts val="0"/>
                        </a:spcAft>
                        <a:tabLst>
                          <a:tab pos="825500" algn="l"/>
                          <a:tab pos="4200525" algn="l"/>
                        </a:tabLst>
                      </a:pPr>
                      <a:r>
                        <a:rPr lang="fr-FR" sz="1400" dirty="0">
                          <a:solidFill>
                            <a:schemeClr val="tx1"/>
                          </a:solidFill>
                          <a:effectLst/>
                        </a:rPr>
                        <a:t>17-34</a:t>
                      </a:r>
                    </a:p>
                    <a:p>
                      <a:pPr marL="457200">
                        <a:lnSpc>
                          <a:spcPct val="107000"/>
                        </a:lnSpc>
                        <a:spcAft>
                          <a:spcPts val="0"/>
                        </a:spcAft>
                        <a:tabLst>
                          <a:tab pos="825500" algn="l"/>
                          <a:tab pos="4200525" algn="l"/>
                        </a:tabLst>
                      </a:pPr>
                      <a:r>
                        <a:rPr lang="fr-FR" sz="1400" dirty="0">
                          <a:solidFill>
                            <a:schemeClr val="tx1"/>
                          </a:solidFill>
                          <a:effectLst/>
                        </a:rPr>
                        <a:t>35-50</a:t>
                      </a:r>
                    </a:p>
                    <a:p>
                      <a:pPr marL="457200">
                        <a:lnSpc>
                          <a:spcPct val="107000"/>
                        </a:lnSpc>
                        <a:spcAft>
                          <a:spcPts val="0"/>
                        </a:spcAft>
                        <a:tabLst>
                          <a:tab pos="825500" algn="l"/>
                          <a:tab pos="4200525" algn="l"/>
                        </a:tabLst>
                      </a:pPr>
                      <a:r>
                        <a:rPr lang="fr-FR" sz="1400" dirty="0">
                          <a:solidFill>
                            <a:schemeClr val="tx1"/>
                          </a:solidFill>
                          <a:effectLst/>
                        </a:rPr>
                        <a:t>&gt;50</a:t>
                      </a:r>
                    </a:p>
                    <a:p>
                      <a:pPr marL="457200">
                        <a:lnSpc>
                          <a:spcPct val="107000"/>
                        </a:lnSpc>
                        <a:spcAft>
                          <a:spcPts val="0"/>
                        </a:spcAft>
                        <a:tabLst>
                          <a:tab pos="825500" algn="l"/>
                          <a:tab pos="4200525" algn="l"/>
                        </a:tabLst>
                      </a:pPr>
                      <a:r>
                        <a:rPr lang="fr-FR" sz="1400" dirty="0">
                          <a:solidFill>
                            <a:srgbClr val="FF0000"/>
                          </a:solidFill>
                          <a:effectLst/>
                        </a:rPr>
                        <a:t>Retard diagnostic(ans</a:t>
                      </a:r>
                      <a:r>
                        <a:rPr lang="fr-FR" sz="1400" dirty="0" smtClean="0">
                          <a:solidFill>
                            <a:srgbClr val="FF0000"/>
                          </a:solidFill>
                          <a:effectLst/>
                        </a:rPr>
                        <a:t>)</a:t>
                      </a:r>
                    </a:p>
                    <a:p>
                      <a:pPr marL="457200">
                        <a:lnSpc>
                          <a:spcPct val="107000"/>
                        </a:lnSpc>
                        <a:spcAft>
                          <a:spcPts val="0"/>
                        </a:spcAft>
                        <a:tabLst>
                          <a:tab pos="825500" algn="l"/>
                          <a:tab pos="4200525" algn="l"/>
                        </a:tabLst>
                      </a:pPr>
                      <a:r>
                        <a:rPr lang="fr-FR" sz="1400" dirty="0" smtClean="0">
                          <a:solidFill>
                            <a:srgbClr val="FF0000"/>
                          </a:solidFill>
                          <a:effectLst/>
                        </a:rPr>
                        <a:t>Durée d’évolution</a:t>
                      </a:r>
                      <a:endParaRPr lang="fr-FR" sz="1400" dirty="0">
                        <a:solidFill>
                          <a:srgbClr val="FF0000"/>
                        </a:solidFill>
                        <a:effectLst/>
                      </a:endParaRPr>
                    </a:p>
                  </a:txBody>
                  <a:tcPr marL="30604" marR="30604" marT="0" marB="0">
                    <a:solidFill>
                      <a:schemeClr val="bg1"/>
                    </a:solidFill>
                  </a:tcPr>
                </a:tc>
                <a:tc>
                  <a:txBody>
                    <a:bodyPr/>
                    <a:lstStyle/>
                    <a:p>
                      <a:pPr marL="457200">
                        <a:lnSpc>
                          <a:spcPct val="107000"/>
                        </a:lnSpc>
                        <a:spcAft>
                          <a:spcPts val="0"/>
                        </a:spcAft>
                        <a:tabLst>
                          <a:tab pos="825500" algn="l"/>
                          <a:tab pos="4200525" algn="l"/>
                        </a:tabLst>
                      </a:pPr>
                      <a:r>
                        <a:rPr lang="fr-FR" sz="1400" b="1" dirty="0">
                          <a:solidFill>
                            <a:schemeClr val="tx1"/>
                          </a:solidFill>
                          <a:effectLst/>
                        </a:rPr>
                        <a:t>  </a:t>
                      </a:r>
                      <a:endParaRPr lang="fr-FR" sz="1400" b="1" dirty="0" smtClean="0">
                        <a:solidFill>
                          <a:schemeClr val="tx1"/>
                        </a:solidFill>
                        <a:effectLst/>
                      </a:endParaRPr>
                    </a:p>
                    <a:p>
                      <a:pPr marL="457200">
                        <a:lnSpc>
                          <a:spcPct val="107000"/>
                        </a:lnSpc>
                        <a:spcAft>
                          <a:spcPts val="0"/>
                        </a:spcAft>
                        <a:tabLst>
                          <a:tab pos="825500" algn="l"/>
                          <a:tab pos="4200525" algn="l"/>
                        </a:tabLst>
                      </a:pPr>
                      <a:r>
                        <a:rPr lang="fr-FR" sz="1400" b="1" dirty="0" smtClean="0">
                          <a:solidFill>
                            <a:srgbClr val="FF0000"/>
                          </a:solidFill>
                          <a:effectLst/>
                        </a:rPr>
                        <a:t>17(81</a:t>
                      </a:r>
                      <a:r>
                        <a:rPr lang="fr-FR" sz="1400" b="1" dirty="0">
                          <a:solidFill>
                            <a:srgbClr val="FF0000"/>
                          </a:solidFill>
                          <a:effectLst/>
                        </a:rPr>
                        <a:t>)</a:t>
                      </a:r>
                    </a:p>
                    <a:p>
                      <a:pPr marL="457200">
                        <a:lnSpc>
                          <a:spcPct val="107000"/>
                        </a:lnSpc>
                        <a:spcAft>
                          <a:spcPts val="0"/>
                        </a:spcAft>
                        <a:tabLst>
                          <a:tab pos="825500" algn="l"/>
                          <a:tab pos="4200525" algn="l"/>
                        </a:tabLst>
                      </a:pPr>
                      <a:r>
                        <a:rPr lang="fr-FR" sz="1400" b="1" dirty="0">
                          <a:solidFill>
                            <a:schemeClr val="tx1"/>
                          </a:solidFill>
                          <a:effectLst/>
                        </a:rPr>
                        <a:t>55(40,7)</a:t>
                      </a:r>
                    </a:p>
                    <a:p>
                      <a:pPr marL="457200">
                        <a:lnSpc>
                          <a:spcPct val="107000"/>
                        </a:lnSpc>
                        <a:spcAft>
                          <a:spcPts val="0"/>
                        </a:spcAft>
                        <a:tabLst>
                          <a:tab pos="825500" algn="l"/>
                          <a:tab pos="4200525" algn="l"/>
                        </a:tabLst>
                      </a:pPr>
                      <a:r>
                        <a:rPr lang="fr-FR" sz="1400" b="1" dirty="0">
                          <a:solidFill>
                            <a:schemeClr val="tx1"/>
                          </a:solidFill>
                          <a:effectLst/>
                        </a:rPr>
                        <a:t>9(13,6)</a:t>
                      </a:r>
                    </a:p>
                    <a:p>
                      <a:pPr marL="457200">
                        <a:lnSpc>
                          <a:spcPct val="107000"/>
                        </a:lnSpc>
                        <a:spcAft>
                          <a:spcPts val="0"/>
                        </a:spcAft>
                        <a:tabLst>
                          <a:tab pos="825500" algn="l"/>
                          <a:tab pos="4200525" algn="l"/>
                        </a:tabLst>
                      </a:pPr>
                      <a:r>
                        <a:rPr lang="fr-FR" sz="1400" b="1" dirty="0">
                          <a:solidFill>
                            <a:schemeClr val="tx1"/>
                          </a:solidFill>
                          <a:effectLst/>
                        </a:rPr>
                        <a:t>1(7,7)</a:t>
                      </a:r>
                    </a:p>
                    <a:p>
                      <a:pPr marL="457200">
                        <a:lnSpc>
                          <a:spcPct val="107000"/>
                        </a:lnSpc>
                        <a:spcAft>
                          <a:spcPts val="0"/>
                        </a:spcAft>
                        <a:tabLst>
                          <a:tab pos="825500" algn="l"/>
                          <a:tab pos="4200525" algn="l"/>
                        </a:tabLst>
                      </a:pPr>
                      <a:r>
                        <a:rPr lang="fr-FR" sz="1400" b="1" dirty="0" smtClean="0">
                          <a:solidFill>
                            <a:srgbClr val="FF0000"/>
                          </a:solidFill>
                          <a:effectLst/>
                        </a:rPr>
                        <a:t>8,03±6,76</a:t>
                      </a:r>
                    </a:p>
                    <a:p>
                      <a:pPr marL="457200">
                        <a:lnSpc>
                          <a:spcPct val="107000"/>
                        </a:lnSpc>
                        <a:spcAft>
                          <a:spcPts val="0"/>
                        </a:spcAft>
                        <a:tabLst>
                          <a:tab pos="825500" algn="l"/>
                          <a:tab pos="4200525" algn="l"/>
                        </a:tabLst>
                      </a:pPr>
                      <a:r>
                        <a:rPr lang="fr-FR" sz="1400" b="1" dirty="0" smtClean="0">
                          <a:solidFill>
                            <a:srgbClr val="FF0000"/>
                          </a:solidFill>
                          <a:effectLst/>
                        </a:rPr>
                        <a:t>13,80±7,85</a:t>
                      </a:r>
                      <a:endParaRPr lang="fr-FR" sz="1400" b="1" dirty="0">
                        <a:solidFill>
                          <a:srgbClr val="FF0000"/>
                        </a:solidFill>
                        <a:effectLst/>
                      </a:endParaRPr>
                    </a:p>
                  </a:txBody>
                  <a:tcPr marL="30604" marR="30604" marT="0" marB="0">
                    <a:solidFill>
                      <a:schemeClr val="bg1"/>
                    </a:solidFill>
                  </a:tcPr>
                </a:tc>
                <a:tc>
                  <a:txBody>
                    <a:bodyPr/>
                    <a:lstStyle/>
                    <a:p>
                      <a:pPr marL="457200">
                        <a:lnSpc>
                          <a:spcPct val="107000"/>
                        </a:lnSpc>
                        <a:spcAft>
                          <a:spcPts val="0"/>
                        </a:spcAft>
                        <a:tabLst>
                          <a:tab pos="825500" algn="l"/>
                          <a:tab pos="4200525" algn="l"/>
                        </a:tabLst>
                      </a:pPr>
                      <a:r>
                        <a:rPr lang="fr-FR" sz="1400" b="1" dirty="0">
                          <a:solidFill>
                            <a:schemeClr val="tx1"/>
                          </a:solidFill>
                          <a:effectLst/>
                        </a:rPr>
                        <a:t>  </a:t>
                      </a:r>
                      <a:endParaRPr lang="fr-FR" sz="1400" b="1" dirty="0" smtClean="0">
                        <a:solidFill>
                          <a:schemeClr val="tx1"/>
                        </a:solidFill>
                        <a:effectLst/>
                      </a:endParaRPr>
                    </a:p>
                    <a:p>
                      <a:pPr marL="457200">
                        <a:lnSpc>
                          <a:spcPct val="107000"/>
                        </a:lnSpc>
                        <a:spcAft>
                          <a:spcPts val="0"/>
                        </a:spcAft>
                        <a:tabLst>
                          <a:tab pos="825500" algn="l"/>
                          <a:tab pos="4200525" algn="l"/>
                        </a:tabLst>
                      </a:pPr>
                      <a:r>
                        <a:rPr lang="fr-FR" sz="1400" b="1" dirty="0" smtClean="0">
                          <a:solidFill>
                            <a:srgbClr val="FF0000"/>
                          </a:solidFill>
                          <a:effectLst/>
                        </a:rPr>
                        <a:t>4(19</a:t>
                      </a:r>
                      <a:r>
                        <a:rPr lang="fr-FR" sz="1400" b="1" dirty="0">
                          <a:solidFill>
                            <a:srgbClr val="FF0000"/>
                          </a:solidFill>
                          <a:effectLst/>
                        </a:rPr>
                        <a:t>)</a:t>
                      </a:r>
                    </a:p>
                    <a:p>
                      <a:pPr marL="457200">
                        <a:lnSpc>
                          <a:spcPct val="107000"/>
                        </a:lnSpc>
                        <a:spcAft>
                          <a:spcPts val="0"/>
                        </a:spcAft>
                        <a:tabLst>
                          <a:tab pos="825500" algn="l"/>
                          <a:tab pos="4200525" algn="l"/>
                        </a:tabLst>
                      </a:pPr>
                      <a:r>
                        <a:rPr lang="fr-FR" sz="1400" b="1" dirty="0">
                          <a:solidFill>
                            <a:schemeClr val="tx1"/>
                          </a:solidFill>
                          <a:effectLst/>
                        </a:rPr>
                        <a:t>80(59,3)</a:t>
                      </a:r>
                    </a:p>
                    <a:p>
                      <a:pPr marL="457200">
                        <a:lnSpc>
                          <a:spcPct val="107000"/>
                        </a:lnSpc>
                        <a:spcAft>
                          <a:spcPts val="0"/>
                        </a:spcAft>
                        <a:tabLst>
                          <a:tab pos="825500" algn="l"/>
                          <a:tab pos="4200525" algn="l"/>
                        </a:tabLst>
                      </a:pPr>
                      <a:r>
                        <a:rPr lang="fr-FR" sz="1400" b="1" dirty="0">
                          <a:solidFill>
                            <a:schemeClr val="tx1"/>
                          </a:solidFill>
                          <a:effectLst/>
                        </a:rPr>
                        <a:t>57(86,4)</a:t>
                      </a:r>
                    </a:p>
                    <a:p>
                      <a:pPr marL="457200">
                        <a:lnSpc>
                          <a:spcPct val="107000"/>
                        </a:lnSpc>
                        <a:spcAft>
                          <a:spcPts val="0"/>
                        </a:spcAft>
                        <a:tabLst>
                          <a:tab pos="825500" algn="l"/>
                          <a:tab pos="4200525" algn="l"/>
                        </a:tabLst>
                      </a:pPr>
                      <a:r>
                        <a:rPr lang="fr-FR" sz="1400" b="1" dirty="0">
                          <a:solidFill>
                            <a:schemeClr val="tx1"/>
                          </a:solidFill>
                          <a:effectLst/>
                        </a:rPr>
                        <a:t>12(92,3)</a:t>
                      </a:r>
                    </a:p>
                    <a:p>
                      <a:pPr marL="457200">
                        <a:lnSpc>
                          <a:spcPct val="107000"/>
                        </a:lnSpc>
                        <a:spcAft>
                          <a:spcPts val="0"/>
                        </a:spcAft>
                        <a:tabLst>
                          <a:tab pos="825500" algn="l"/>
                          <a:tab pos="4200525" algn="l"/>
                        </a:tabLst>
                      </a:pPr>
                      <a:r>
                        <a:rPr lang="fr-FR" sz="1400" b="1" dirty="0" smtClean="0">
                          <a:solidFill>
                            <a:srgbClr val="FF0000"/>
                          </a:solidFill>
                          <a:effectLst/>
                        </a:rPr>
                        <a:t>4,42±4,28</a:t>
                      </a:r>
                    </a:p>
                    <a:p>
                      <a:pPr marL="457200">
                        <a:lnSpc>
                          <a:spcPct val="107000"/>
                        </a:lnSpc>
                        <a:spcAft>
                          <a:spcPts val="0"/>
                        </a:spcAft>
                        <a:tabLst>
                          <a:tab pos="825500" algn="l"/>
                          <a:tab pos="4200525" algn="l"/>
                        </a:tabLst>
                      </a:pPr>
                      <a:r>
                        <a:rPr lang="fr-FR" sz="1400" b="1" dirty="0" smtClean="0">
                          <a:solidFill>
                            <a:srgbClr val="FF0000"/>
                          </a:solidFill>
                          <a:effectLst/>
                        </a:rPr>
                        <a:t>7,14±5,58</a:t>
                      </a:r>
                      <a:endParaRPr lang="fr-FR" sz="1400" b="1" dirty="0">
                        <a:solidFill>
                          <a:srgbClr val="FF0000"/>
                        </a:solidFill>
                        <a:effectLst/>
                      </a:endParaRPr>
                    </a:p>
                  </a:txBody>
                  <a:tcPr marL="30604" marR="30604" marT="0" marB="0">
                    <a:solidFill>
                      <a:schemeClr val="bg1"/>
                    </a:solidFill>
                  </a:tcPr>
                </a:tc>
                <a:tc>
                  <a:txBody>
                    <a:bodyPr/>
                    <a:lstStyle/>
                    <a:p>
                      <a:pPr marL="457200">
                        <a:lnSpc>
                          <a:spcPct val="107000"/>
                        </a:lnSpc>
                        <a:spcAft>
                          <a:spcPts val="0"/>
                        </a:spcAft>
                        <a:tabLst>
                          <a:tab pos="825500" algn="l"/>
                          <a:tab pos="4200525" algn="l"/>
                        </a:tabLst>
                      </a:pPr>
                      <a:r>
                        <a:rPr lang="fr-FR" sz="1400" b="1" dirty="0">
                          <a:solidFill>
                            <a:schemeClr val="tx1"/>
                          </a:solidFill>
                          <a:effectLst/>
                        </a:rPr>
                        <a:t>  </a:t>
                      </a:r>
                      <a:endParaRPr lang="fr-FR" sz="1400" b="1" dirty="0" smtClean="0">
                        <a:solidFill>
                          <a:schemeClr val="tx1"/>
                        </a:solidFill>
                        <a:effectLst/>
                      </a:endParaRPr>
                    </a:p>
                    <a:p>
                      <a:pPr marL="457200">
                        <a:lnSpc>
                          <a:spcPct val="107000"/>
                        </a:lnSpc>
                        <a:spcAft>
                          <a:spcPts val="0"/>
                        </a:spcAft>
                        <a:tabLst>
                          <a:tab pos="825500" algn="l"/>
                          <a:tab pos="4200525" algn="l"/>
                        </a:tabLst>
                      </a:pPr>
                      <a:r>
                        <a:rPr lang="fr-FR" sz="1400" b="1" dirty="0" smtClean="0">
                          <a:solidFill>
                            <a:srgbClr val="FF0000"/>
                          </a:solidFill>
                          <a:effectLst/>
                        </a:rPr>
                        <a:t>0,000</a:t>
                      </a:r>
                      <a:endParaRPr lang="fr-FR" sz="1400" b="1" dirty="0">
                        <a:solidFill>
                          <a:srgbClr val="FF0000"/>
                        </a:solidFill>
                        <a:effectLst/>
                      </a:endParaRPr>
                    </a:p>
                    <a:p>
                      <a:pPr marL="457200">
                        <a:lnSpc>
                          <a:spcPct val="107000"/>
                        </a:lnSpc>
                        <a:spcAft>
                          <a:spcPts val="0"/>
                        </a:spcAft>
                        <a:tabLst>
                          <a:tab pos="825500" algn="l"/>
                          <a:tab pos="4200525" algn="l"/>
                        </a:tabLst>
                      </a:pPr>
                      <a:r>
                        <a:rPr lang="fr-FR" sz="1400" b="1" dirty="0">
                          <a:solidFill>
                            <a:schemeClr val="tx1"/>
                          </a:solidFill>
                          <a:effectLst/>
                        </a:rPr>
                        <a:t> </a:t>
                      </a:r>
                    </a:p>
                    <a:p>
                      <a:pPr marL="457200">
                        <a:lnSpc>
                          <a:spcPct val="107000"/>
                        </a:lnSpc>
                        <a:spcAft>
                          <a:spcPts val="0"/>
                        </a:spcAft>
                        <a:tabLst>
                          <a:tab pos="825500" algn="l"/>
                          <a:tab pos="4200525" algn="l"/>
                        </a:tabLst>
                      </a:pPr>
                      <a:r>
                        <a:rPr lang="fr-FR" sz="1400" b="1" dirty="0">
                          <a:solidFill>
                            <a:schemeClr val="tx1"/>
                          </a:solidFill>
                          <a:effectLst/>
                        </a:rPr>
                        <a:t> </a:t>
                      </a:r>
                    </a:p>
                    <a:p>
                      <a:pPr marL="457200">
                        <a:lnSpc>
                          <a:spcPct val="107000"/>
                        </a:lnSpc>
                        <a:spcAft>
                          <a:spcPts val="0"/>
                        </a:spcAft>
                        <a:tabLst>
                          <a:tab pos="825500" algn="l"/>
                          <a:tab pos="4200525" algn="l"/>
                        </a:tabLst>
                      </a:pPr>
                      <a:r>
                        <a:rPr lang="fr-FR" sz="1400" b="1" dirty="0">
                          <a:solidFill>
                            <a:schemeClr val="tx1"/>
                          </a:solidFill>
                          <a:effectLst/>
                        </a:rPr>
                        <a:t> </a:t>
                      </a:r>
                    </a:p>
                    <a:p>
                      <a:pPr marL="457200">
                        <a:lnSpc>
                          <a:spcPct val="107000"/>
                        </a:lnSpc>
                        <a:spcAft>
                          <a:spcPts val="0"/>
                        </a:spcAft>
                        <a:tabLst>
                          <a:tab pos="825500" algn="l"/>
                          <a:tab pos="4200525" algn="l"/>
                        </a:tabLst>
                      </a:pPr>
                      <a:r>
                        <a:rPr lang="fr-FR" sz="1400" b="1" dirty="0" smtClean="0">
                          <a:solidFill>
                            <a:srgbClr val="FF0000"/>
                          </a:solidFill>
                          <a:effectLst/>
                        </a:rPr>
                        <a:t>0,000</a:t>
                      </a:r>
                    </a:p>
                    <a:p>
                      <a:pPr marL="457200">
                        <a:lnSpc>
                          <a:spcPct val="107000"/>
                        </a:lnSpc>
                        <a:spcAft>
                          <a:spcPts val="0"/>
                        </a:spcAft>
                        <a:tabLst>
                          <a:tab pos="825500" algn="l"/>
                          <a:tab pos="4200525" algn="l"/>
                        </a:tabLst>
                      </a:pPr>
                      <a:r>
                        <a:rPr lang="fr-FR" sz="1400" b="1" dirty="0" smtClean="0">
                          <a:solidFill>
                            <a:srgbClr val="FF0000"/>
                          </a:solidFill>
                          <a:effectLst/>
                        </a:rPr>
                        <a:t>0,000</a:t>
                      </a:r>
                      <a:endParaRPr lang="fr-FR" sz="1400" b="1" dirty="0">
                        <a:solidFill>
                          <a:srgbClr val="FF0000"/>
                        </a:solidFill>
                        <a:effectLst/>
                      </a:endParaRPr>
                    </a:p>
                  </a:txBody>
                  <a:tcPr marL="30604" marR="30604" marT="0" marB="0">
                    <a:solidFill>
                      <a:schemeClr val="bg1"/>
                    </a:solidFill>
                  </a:tcPr>
                </a:tc>
                <a:extLst>
                  <a:ext uri="{0D108BD9-81ED-4DB2-BD59-A6C34878D82A}">
                    <a16:rowId xmlns:a16="http://schemas.microsoft.com/office/drawing/2014/main" val="1081068953"/>
                  </a:ext>
                </a:extLst>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4170108610"/>
              </p:ext>
            </p:extLst>
          </p:nvPr>
        </p:nvGraphicFramePr>
        <p:xfrm>
          <a:off x="824477" y="1509015"/>
          <a:ext cx="10761134" cy="409903"/>
        </p:xfrm>
        <a:graphic>
          <a:graphicData uri="http://schemas.openxmlformats.org/drawingml/2006/table">
            <a:tbl>
              <a:tblPr/>
              <a:tblGrid>
                <a:gridCol w="10761134">
                  <a:extLst>
                    <a:ext uri="{9D8B030D-6E8A-4147-A177-3AD203B41FA5}">
                      <a16:colId xmlns:a16="http://schemas.microsoft.com/office/drawing/2014/main" val="3388393379"/>
                    </a:ext>
                  </a:extLst>
                </a:gridCol>
              </a:tblGrid>
              <a:tr h="409903">
                <a:tc>
                  <a:txBody>
                    <a:bodyPr/>
                    <a:lstStyle/>
                    <a:p>
                      <a:r>
                        <a:rPr lang="fr-FR" sz="1400" baseline="0" dirty="0" smtClean="0"/>
                        <a:t>       </a:t>
                      </a:r>
                      <a:r>
                        <a:rPr lang="fr-FR" sz="1400" b="1" baseline="0" dirty="0" smtClean="0">
                          <a:solidFill>
                            <a:schemeClr val="bg1"/>
                          </a:solidFill>
                        </a:rPr>
                        <a:t>Variables                                                                         Avec coxite                        Sans coxite                                 P</a:t>
                      </a:r>
                      <a:endParaRPr lang="fr-FR" sz="1400" b="1" dirty="0">
                        <a:solidFill>
                          <a:schemeClr val="bg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solidFill>
                  </a:tcPr>
                </a:tc>
                <a:extLst>
                  <a:ext uri="{0D108BD9-81ED-4DB2-BD59-A6C34878D82A}">
                    <a16:rowId xmlns:a16="http://schemas.microsoft.com/office/drawing/2014/main" val="2444148353"/>
                  </a:ext>
                </a:extLst>
              </a:tr>
            </a:tbl>
          </a:graphicData>
        </a:graphic>
      </p:graphicFrame>
    </p:spTree>
    <p:extLst>
      <p:ext uri="{BB962C8B-B14F-4D97-AF65-F5344CB8AC3E}">
        <p14:creationId xmlns:p14="http://schemas.microsoft.com/office/powerpoint/2010/main" val="2741027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34080" y="280692"/>
            <a:ext cx="8911687" cy="1280890"/>
          </a:xfrm>
        </p:spPr>
        <p:txBody>
          <a:bodyPr/>
          <a:lstStyle/>
          <a:p>
            <a:r>
              <a:rPr lang="fr-FR" b="1" dirty="0"/>
              <a:t>Analyse </a:t>
            </a:r>
            <a:r>
              <a:rPr lang="fr-FR" b="1" dirty="0" smtClean="0"/>
              <a:t>Bi variée</a:t>
            </a:r>
            <a:endParaRPr lang="fr-FR" dirty="0"/>
          </a:p>
        </p:txBody>
      </p:sp>
      <p:sp>
        <p:nvSpPr>
          <p:cNvPr id="3" name="Espace réservé du contenu 2"/>
          <p:cNvSpPr>
            <a:spLocks noGrp="1"/>
          </p:cNvSpPr>
          <p:nvPr>
            <p:ph idx="1"/>
          </p:nvPr>
        </p:nvSpPr>
        <p:spPr/>
        <p:txBody>
          <a:bodyPr/>
          <a:lstStyle/>
          <a:p>
            <a:endParaRPr lang="fr-FR"/>
          </a:p>
        </p:txBody>
      </p:sp>
      <p:graphicFrame>
        <p:nvGraphicFramePr>
          <p:cNvPr id="4" name="Tableau 3"/>
          <p:cNvGraphicFramePr>
            <a:graphicFrameLocks noGrp="1"/>
          </p:cNvGraphicFramePr>
          <p:nvPr>
            <p:extLst/>
          </p:nvPr>
        </p:nvGraphicFramePr>
        <p:xfrm>
          <a:off x="743609" y="1264555"/>
          <a:ext cx="10689022" cy="441435"/>
        </p:xfrm>
        <a:graphic>
          <a:graphicData uri="http://schemas.openxmlformats.org/drawingml/2006/table">
            <a:tbl>
              <a:tblPr>
                <a:tableStyleId>{2D5ABB26-0587-4C30-8999-92F81FD0307C}</a:tableStyleId>
              </a:tblPr>
              <a:tblGrid>
                <a:gridCol w="4272455">
                  <a:extLst>
                    <a:ext uri="{9D8B030D-6E8A-4147-A177-3AD203B41FA5}">
                      <a16:colId xmlns:a16="http://schemas.microsoft.com/office/drawing/2014/main" val="2658071612"/>
                    </a:ext>
                  </a:extLst>
                </a:gridCol>
                <a:gridCol w="2443655">
                  <a:extLst>
                    <a:ext uri="{9D8B030D-6E8A-4147-A177-3AD203B41FA5}">
                      <a16:colId xmlns:a16="http://schemas.microsoft.com/office/drawing/2014/main" val="3005768463"/>
                    </a:ext>
                  </a:extLst>
                </a:gridCol>
                <a:gridCol w="2301766">
                  <a:extLst>
                    <a:ext uri="{9D8B030D-6E8A-4147-A177-3AD203B41FA5}">
                      <a16:colId xmlns:a16="http://schemas.microsoft.com/office/drawing/2014/main" val="3441848516"/>
                    </a:ext>
                  </a:extLst>
                </a:gridCol>
                <a:gridCol w="1671146">
                  <a:extLst>
                    <a:ext uri="{9D8B030D-6E8A-4147-A177-3AD203B41FA5}">
                      <a16:colId xmlns:a16="http://schemas.microsoft.com/office/drawing/2014/main" val="3067302521"/>
                    </a:ext>
                  </a:extLst>
                </a:gridCol>
              </a:tblGrid>
              <a:tr h="441435">
                <a:tc>
                  <a:txBody>
                    <a:bodyPr/>
                    <a:lstStyle/>
                    <a:p>
                      <a:pPr algn="ctr"/>
                      <a:r>
                        <a:rPr lang="fr-FR" b="1" dirty="0" smtClean="0">
                          <a:solidFill>
                            <a:schemeClr val="bg1"/>
                          </a:solidFill>
                        </a:rPr>
                        <a:t>Variables</a:t>
                      </a:r>
                      <a:endParaRPr lang="fr-FR" b="1" dirty="0">
                        <a:solidFill>
                          <a:schemeClr val="bg1"/>
                        </a:solidFill>
                      </a:endParaRPr>
                    </a:p>
                  </a:txBody>
                  <a:tcPr>
                    <a:solidFill>
                      <a:schemeClr val="accent1"/>
                    </a:solidFill>
                  </a:tcPr>
                </a:tc>
                <a:tc>
                  <a:txBody>
                    <a:bodyPr/>
                    <a:lstStyle/>
                    <a:p>
                      <a:pPr algn="ctr"/>
                      <a:r>
                        <a:rPr lang="fr-FR" b="1" dirty="0" smtClean="0">
                          <a:solidFill>
                            <a:schemeClr val="bg1"/>
                          </a:solidFill>
                        </a:rPr>
                        <a:t>Avec Coxite</a:t>
                      </a:r>
                      <a:endParaRPr lang="fr-FR" b="1" dirty="0">
                        <a:solidFill>
                          <a:schemeClr val="bg1"/>
                        </a:solidFill>
                      </a:endParaRPr>
                    </a:p>
                  </a:txBody>
                  <a:tcPr>
                    <a:solidFill>
                      <a:schemeClr val="accent1"/>
                    </a:solidFill>
                  </a:tcPr>
                </a:tc>
                <a:tc>
                  <a:txBody>
                    <a:bodyPr/>
                    <a:lstStyle/>
                    <a:p>
                      <a:pPr algn="ctr"/>
                      <a:r>
                        <a:rPr lang="fr-FR" b="1" dirty="0" smtClean="0">
                          <a:solidFill>
                            <a:schemeClr val="bg1"/>
                          </a:solidFill>
                        </a:rPr>
                        <a:t>Sans</a:t>
                      </a:r>
                      <a:r>
                        <a:rPr lang="fr-FR" b="1" baseline="0" dirty="0" smtClean="0">
                          <a:solidFill>
                            <a:schemeClr val="bg1"/>
                          </a:solidFill>
                        </a:rPr>
                        <a:t> </a:t>
                      </a:r>
                      <a:r>
                        <a:rPr lang="fr-FR" b="1" dirty="0" smtClean="0">
                          <a:solidFill>
                            <a:schemeClr val="bg1"/>
                          </a:solidFill>
                        </a:rPr>
                        <a:t>coxite</a:t>
                      </a:r>
                      <a:endParaRPr lang="fr-FR" b="1" dirty="0">
                        <a:solidFill>
                          <a:schemeClr val="bg1"/>
                        </a:solidFill>
                      </a:endParaRPr>
                    </a:p>
                  </a:txBody>
                  <a:tcPr>
                    <a:solidFill>
                      <a:schemeClr val="accent1"/>
                    </a:solidFill>
                  </a:tcPr>
                </a:tc>
                <a:tc>
                  <a:txBody>
                    <a:bodyPr/>
                    <a:lstStyle/>
                    <a:p>
                      <a:pPr algn="ctr"/>
                      <a:r>
                        <a:rPr lang="fr-FR" b="1" dirty="0" smtClean="0">
                          <a:solidFill>
                            <a:schemeClr val="bg1"/>
                          </a:solidFill>
                        </a:rPr>
                        <a:t>P</a:t>
                      </a:r>
                      <a:endParaRPr lang="fr-FR" b="1" dirty="0">
                        <a:solidFill>
                          <a:schemeClr val="bg1"/>
                        </a:solidFill>
                      </a:endParaRPr>
                    </a:p>
                  </a:txBody>
                  <a:tcPr>
                    <a:solidFill>
                      <a:schemeClr val="accent1"/>
                    </a:solidFill>
                  </a:tcPr>
                </a:tc>
                <a:extLst>
                  <a:ext uri="{0D108BD9-81ED-4DB2-BD59-A6C34878D82A}">
                    <a16:rowId xmlns:a16="http://schemas.microsoft.com/office/drawing/2014/main" val="4185883485"/>
                  </a:ext>
                </a:extLst>
              </a:tr>
            </a:tbl>
          </a:graphicData>
        </a:graphic>
      </p:graphicFrame>
      <p:graphicFrame>
        <p:nvGraphicFramePr>
          <p:cNvPr id="5" name="Espace réservé du contenu 3"/>
          <p:cNvGraphicFramePr>
            <a:graphicFrameLocks/>
          </p:cNvGraphicFramePr>
          <p:nvPr>
            <p:extLst>
              <p:ext uri="{D42A27DB-BD31-4B8C-83A1-F6EECF244321}">
                <p14:modId xmlns:p14="http://schemas.microsoft.com/office/powerpoint/2010/main" val="2273048647"/>
              </p:ext>
            </p:extLst>
          </p:nvPr>
        </p:nvGraphicFramePr>
        <p:xfrm>
          <a:off x="743609" y="1720755"/>
          <a:ext cx="10702158" cy="1565529"/>
        </p:xfrm>
        <a:graphic>
          <a:graphicData uri="http://schemas.openxmlformats.org/drawingml/2006/table">
            <a:tbl>
              <a:tblPr firstRow="1" firstCol="1" bandRow="1">
                <a:tableStyleId>{7E9639D4-E3E2-4D34-9284-5A2195B3D0D7}</a:tableStyleId>
              </a:tblPr>
              <a:tblGrid>
                <a:gridCol w="4283021">
                  <a:extLst>
                    <a:ext uri="{9D8B030D-6E8A-4147-A177-3AD203B41FA5}">
                      <a16:colId xmlns:a16="http://schemas.microsoft.com/office/drawing/2014/main" val="1023880371"/>
                    </a:ext>
                  </a:extLst>
                </a:gridCol>
                <a:gridCol w="2443588">
                  <a:extLst>
                    <a:ext uri="{9D8B030D-6E8A-4147-A177-3AD203B41FA5}">
                      <a16:colId xmlns:a16="http://schemas.microsoft.com/office/drawing/2014/main" val="248720376"/>
                    </a:ext>
                  </a:extLst>
                </a:gridCol>
                <a:gridCol w="2293628">
                  <a:extLst>
                    <a:ext uri="{9D8B030D-6E8A-4147-A177-3AD203B41FA5}">
                      <a16:colId xmlns:a16="http://schemas.microsoft.com/office/drawing/2014/main" val="248082525"/>
                    </a:ext>
                  </a:extLst>
                </a:gridCol>
                <a:gridCol w="1681921">
                  <a:extLst>
                    <a:ext uri="{9D8B030D-6E8A-4147-A177-3AD203B41FA5}">
                      <a16:colId xmlns:a16="http://schemas.microsoft.com/office/drawing/2014/main" val="2046265576"/>
                    </a:ext>
                  </a:extLst>
                </a:gridCol>
              </a:tblGrid>
              <a:tr h="1330733">
                <a:tc>
                  <a:txBody>
                    <a:bodyPr/>
                    <a:lstStyle/>
                    <a:p>
                      <a:pPr marL="457200">
                        <a:lnSpc>
                          <a:spcPct val="107000"/>
                        </a:lnSpc>
                        <a:spcAft>
                          <a:spcPts val="0"/>
                        </a:spcAft>
                        <a:tabLst>
                          <a:tab pos="825500" algn="l"/>
                          <a:tab pos="4200525" algn="l"/>
                        </a:tabLst>
                      </a:pPr>
                      <a:r>
                        <a:rPr lang="fr-FR" sz="1600" u="sng" dirty="0">
                          <a:solidFill>
                            <a:srgbClr val="0070C0"/>
                          </a:solidFill>
                          <a:effectLst/>
                        </a:rPr>
                        <a:t>Signes cliniques révélateurs</a:t>
                      </a:r>
                      <a:endParaRPr lang="fr-FR" sz="2400" dirty="0">
                        <a:solidFill>
                          <a:srgbClr val="0070C0"/>
                        </a:solidFill>
                        <a:effectLst/>
                      </a:endParaRPr>
                    </a:p>
                    <a:p>
                      <a:pPr marL="457200">
                        <a:lnSpc>
                          <a:spcPct val="107000"/>
                        </a:lnSpc>
                        <a:spcAft>
                          <a:spcPts val="0"/>
                        </a:spcAft>
                        <a:tabLst>
                          <a:tab pos="825500" algn="l"/>
                          <a:tab pos="4200525" algn="l"/>
                        </a:tabLst>
                      </a:pPr>
                      <a:r>
                        <a:rPr lang="fr-FR" sz="1600" dirty="0">
                          <a:solidFill>
                            <a:schemeClr val="tx1"/>
                          </a:solidFill>
                          <a:effectLst/>
                        </a:rPr>
                        <a:t>Rachidien</a:t>
                      </a:r>
                      <a:endParaRPr lang="fr-FR" sz="2400" dirty="0">
                        <a:solidFill>
                          <a:schemeClr val="tx1"/>
                        </a:solidFill>
                        <a:effectLst/>
                      </a:endParaRPr>
                    </a:p>
                    <a:p>
                      <a:pPr marL="457200">
                        <a:lnSpc>
                          <a:spcPct val="107000"/>
                        </a:lnSpc>
                        <a:spcAft>
                          <a:spcPts val="0"/>
                        </a:spcAft>
                        <a:tabLst>
                          <a:tab pos="825500" algn="l"/>
                          <a:tab pos="4200525" algn="l"/>
                        </a:tabLst>
                      </a:pPr>
                      <a:r>
                        <a:rPr lang="fr-FR" sz="1600" dirty="0">
                          <a:solidFill>
                            <a:schemeClr val="tx1"/>
                          </a:solidFill>
                          <a:effectLst/>
                        </a:rPr>
                        <a:t>Arthrite</a:t>
                      </a:r>
                      <a:endParaRPr lang="fr-FR" sz="2400" dirty="0">
                        <a:solidFill>
                          <a:schemeClr val="tx1"/>
                        </a:solidFill>
                        <a:effectLst/>
                      </a:endParaRPr>
                    </a:p>
                    <a:p>
                      <a:pPr marL="457200">
                        <a:lnSpc>
                          <a:spcPct val="107000"/>
                        </a:lnSpc>
                        <a:spcAft>
                          <a:spcPts val="0"/>
                        </a:spcAft>
                        <a:tabLst>
                          <a:tab pos="825500" algn="l"/>
                          <a:tab pos="4200525" algn="l"/>
                        </a:tabLst>
                      </a:pPr>
                      <a:r>
                        <a:rPr lang="fr-FR" sz="1600" dirty="0" err="1">
                          <a:solidFill>
                            <a:schemeClr val="tx1"/>
                          </a:solidFill>
                          <a:effectLst/>
                        </a:rPr>
                        <a:t>Enthésite</a:t>
                      </a:r>
                      <a:endParaRPr lang="fr-FR" sz="2400" dirty="0">
                        <a:solidFill>
                          <a:schemeClr val="tx1"/>
                        </a:solidFill>
                        <a:effectLst/>
                      </a:endParaRPr>
                    </a:p>
                    <a:p>
                      <a:pPr marL="457200">
                        <a:lnSpc>
                          <a:spcPct val="107000"/>
                        </a:lnSpc>
                        <a:spcAft>
                          <a:spcPts val="0"/>
                        </a:spcAft>
                        <a:tabLst>
                          <a:tab pos="825500" algn="l"/>
                          <a:tab pos="4200525" algn="l"/>
                        </a:tabLst>
                      </a:pPr>
                      <a:r>
                        <a:rPr lang="fr-FR" sz="1600" dirty="0" smtClean="0">
                          <a:solidFill>
                            <a:schemeClr val="tx1"/>
                          </a:solidFill>
                          <a:effectLst/>
                        </a:rPr>
                        <a:t>Dactylite</a:t>
                      </a:r>
                    </a:p>
                    <a:p>
                      <a:pPr marL="457200">
                        <a:lnSpc>
                          <a:spcPct val="107000"/>
                        </a:lnSpc>
                        <a:spcAft>
                          <a:spcPts val="0"/>
                        </a:spcAft>
                        <a:tabLst>
                          <a:tab pos="825500" algn="l"/>
                          <a:tab pos="4200525" algn="l"/>
                        </a:tabLst>
                      </a:pPr>
                      <a:endParaRPr lang="fr-FR" sz="1600" dirty="0" smtClean="0">
                        <a:solidFill>
                          <a:schemeClr val="tx1"/>
                        </a:solidFill>
                        <a:effectLst/>
                      </a:endParaRPr>
                    </a:p>
                  </a:txBody>
                  <a:tcPr marL="68580" marR="68580" marT="0" marB="0">
                    <a:solidFill>
                      <a:schemeClr val="bg1"/>
                    </a:solidFill>
                  </a:tcPr>
                </a:tc>
                <a:tc>
                  <a:txBody>
                    <a:bodyPr/>
                    <a:lstStyle/>
                    <a:p>
                      <a:pPr marL="457200">
                        <a:lnSpc>
                          <a:spcPct val="107000"/>
                        </a:lnSpc>
                        <a:spcAft>
                          <a:spcPts val="0"/>
                        </a:spcAft>
                        <a:tabLst>
                          <a:tab pos="825500" algn="l"/>
                          <a:tab pos="4200525" algn="l"/>
                        </a:tabLst>
                      </a:pPr>
                      <a:r>
                        <a:rPr lang="fr-FR" sz="1600" b="1" dirty="0">
                          <a:solidFill>
                            <a:schemeClr val="tx1"/>
                          </a:solidFill>
                          <a:effectLst/>
                        </a:rPr>
                        <a:t> </a:t>
                      </a:r>
                      <a:endParaRPr lang="fr-FR" sz="24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58(34,3)</a:t>
                      </a:r>
                      <a:endParaRPr lang="fr-FR" sz="24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17(35,4)</a:t>
                      </a:r>
                      <a:endParaRPr lang="fr-FR" sz="24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9(23,1)</a:t>
                      </a:r>
                      <a:endParaRPr lang="fr-FR" sz="24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2(14,3)</a:t>
                      </a:r>
                      <a:endParaRPr lang="fr-FR"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457200">
                        <a:lnSpc>
                          <a:spcPct val="107000"/>
                        </a:lnSpc>
                        <a:spcAft>
                          <a:spcPts val="0"/>
                        </a:spcAft>
                        <a:tabLst>
                          <a:tab pos="825500" algn="l"/>
                          <a:tab pos="4200525" algn="l"/>
                        </a:tabLst>
                      </a:pPr>
                      <a:r>
                        <a:rPr lang="fr-FR" sz="1600" b="1" dirty="0">
                          <a:solidFill>
                            <a:schemeClr val="tx1"/>
                          </a:solidFill>
                          <a:effectLst/>
                        </a:rPr>
                        <a:t> </a:t>
                      </a:r>
                      <a:endParaRPr lang="fr-FR" sz="24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111(65,7)</a:t>
                      </a:r>
                      <a:endParaRPr lang="fr-FR" sz="24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31(64,6)</a:t>
                      </a:r>
                      <a:endParaRPr lang="fr-FR" sz="24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30(76,9)</a:t>
                      </a:r>
                      <a:endParaRPr lang="fr-FR" sz="24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12(85,7)</a:t>
                      </a:r>
                      <a:endParaRPr lang="fr-FR"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457200">
                        <a:lnSpc>
                          <a:spcPct val="107000"/>
                        </a:lnSpc>
                        <a:spcAft>
                          <a:spcPts val="0"/>
                        </a:spcAft>
                        <a:tabLst>
                          <a:tab pos="825500" algn="l"/>
                          <a:tab pos="4200525" algn="l"/>
                        </a:tabLst>
                      </a:pPr>
                      <a:r>
                        <a:rPr lang="fr-FR" sz="1600" b="1" dirty="0">
                          <a:solidFill>
                            <a:schemeClr val="tx1"/>
                          </a:solidFill>
                          <a:effectLst/>
                        </a:rPr>
                        <a:t> </a:t>
                      </a:r>
                      <a:endParaRPr lang="fr-FR" sz="24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0,77</a:t>
                      </a:r>
                      <a:endParaRPr lang="fr-FR" sz="24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0,93</a:t>
                      </a:r>
                      <a:endParaRPr lang="fr-FR" sz="24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0,090</a:t>
                      </a:r>
                      <a:endParaRPr lang="fr-FR" sz="24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0,095</a:t>
                      </a:r>
                      <a:endParaRPr lang="fr-FR"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115410845"/>
                  </a:ext>
                </a:extLst>
              </a:tr>
            </a:tbl>
          </a:graphicData>
        </a:graphic>
      </p:graphicFrame>
    </p:spTree>
    <p:extLst>
      <p:ext uri="{BB962C8B-B14F-4D97-AF65-F5344CB8AC3E}">
        <p14:creationId xmlns:p14="http://schemas.microsoft.com/office/powerpoint/2010/main" val="17551300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34080" y="280692"/>
            <a:ext cx="8911687" cy="1280890"/>
          </a:xfrm>
        </p:spPr>
        <p:txBody>
          <a:bodyPr/>
          <a:lstStyle/>
          <a:p>
            <a:r>
              <a:rPr lang="fr-FR" b="1" dirty="0"/>
              <a:t>Analyse </a:t>
            </a:r>
            <a:r>
              <a:rPr lang="fr-FR" b="1" dirty="0" smtClean="0"/>
              <a:t>Bi variée</a:t>
            </a:r>
            <a:endParaRPr lang="fr-FR" dirty="0"/>
          </a:p>
        </p:txBody>
      </p:sp>
      <p:sp>
        <p:nvSpPr>
          <p:cNvPr id="3" name="Espace réservé du contenu 2"/>
          <p:cNvSpPr>
            <a:spLocks noGrp="1"/>
          </p:cNvSpPr>
          <p:nvPr>
            <p:ph idx="1"/>
          </p:nvPr>
        </p:nvSpPr>
        <p:spPr/>
        <p:txBody>
          <a:bodyPr/>
          <a:lstStyle/>
          <a:p>
            <a:endParaRPr lang="fr-FR"/>
          </a:p>
        </p:txBody>
      </p:sp>
      <p:graphicFrame>
        <p:nvGraphicFramePr>
          <p:cNvPr id="4" name="Tableau 3"/>
          <p:cNvGraphicFramePr>
            <a:graphicFrameLocks noGrp="1"/>
          </p:cNvGraphicFramePr>
          <p:nvPr>
            <p:extLst/>
          </p:nvPr>
        </p:nvGraphicFramePr>
        <p:xfrm>
          <a:off x="743609" y="1264555"/>
          <a:ext cx="10689022" cy="441435"/>
        </p:xfrm>
        <a:graphic>
          <a:graphicData uri="http://schemas.openxmlformats.org/drawingml/2006/table">
            <a:tbl>
              <a:tblPr>
                <a:tableStyleId>{2D5ABB26-0587-4C30-8999-92F81FD0307C}</a:tableStyleId>
              </a:tblPr>
              <a:tblGrid>
                <a:gridCol w="4272455">
                  <a:extLst>
                    <a:ext uri="{9D8B030D-6E8A-4147-A177-3AD203B41FA5}">
                      <a16:colId xmlns:a16="http://schemas.microsoft.com/office/drawing/2014/main" val="2658071612"/>
                    </a:ext>
                  </a:extLst>
                </a:gridCol>
                <a:gridCol w="2443655">
                  <a:extLst>
                    <a:ext uri="{9D8B030D-6E8A-4147-A177-3AD203B41FA5}">
                      <a16:colId xmlns:a16="http://schemas.microsoft.com/office/drawing/2014/main" val="3005768463"/>
                    </a:ext>
                  </a:extLst>
                </a:gridCol>
                <a:gridCol w="2301766">
                  <a:extLst>
                    <a:ext uri="{9D8B030D-6E8A-4147-A177-3AD203B41FA5}">
                      <a16:colId xmlns:a16="http://schemas.microsoft.com/office/drawing/2014/main" val="3441848516"/>
                    </a:ext>
                  </a:extLst>
                </a:gridCol>
                <a:gridCol w="1671146">
                  <a:extLst>
                    <a:ext uri="{9D8B030D-6E8A-4147-A177-3AD203B41FA5}">
                      <a16:colId xmlns:a16="http://schemas.microsoft.com/office/drawing/2014/main" val="3067302521"/>
                    </a:ext>
                  </a:extLst>
                </a:gridCol>
              </a:tblGrid>
              <a:tr h="441435">
                <a:tc>
                  <a:txBody>
                    <a:bodyPr/>
                    <a:lstStyle/>
                    <a:p>
                      <a:pPr algn="ctr"/>
                      <a:r>
                        <a:rPr lang="fr-FR" b="1" dirty="0" smtClean="0">
                          <a:solidFill>
                            <a:schemeClr val="bg1"/>
                          </a:solidFill>
                        </a:rPr>
                        <a:t>Variables</a:t>
                      </a:r>
                      <a:endParaRPr lang="fr-FR" b="1" dirty="0">
                        <a:solidFill>
                          <a:schemeClr val="bg1"/>
                        </a:solidFill>
                      </a:endParaRPr>
                    </a:p>
                  </a:txBody>
                  <a:tcPr>
                    <a:solidFill>
                      <a:schemeClr val="accent1"/>
                    </a:solidFill>
                  </a:tcPr>
                </a:tc>
                <a:tc>
                  <a:txBody>
                    <a:bodyPr/>
                    <a:lstStyle/>
                    <a:p>
                      <a:pPr algn="ctr"/>
                      <a:r>
                        <a:rPr lang="fr-FR" b="1" dirty="0" smtClean="0">
                          <a:solidFill>
                            <a:schemeClr val="bg1"/>
                          </a:solidFill>
                        </a:rPr>
                        <a:t>Avec Coxite</a:t>
                      </a:r>
                      <a:endParaRPr lang="fr-FR" b="1" dirty="0">
                        <a:solidFill>
                          <a:schemeClr val="bg1"/>
                        </a:solidFill>
                      </a:endParaRPr>
                    </a:p>
                  </a:txBody>
                  <a:tcPr>
                    <a:solidFill>
                      <a:schemeClr val="accent1"/>
                    </a:solidFill>
                  </a:tcPr>
                </a:tc>
                <a:tc>
                  <a:txBody>
                    <a:bodyPr/>
                    <a:lstStyle/>
                    <a:p>
                      <a:pPr algn="ctr"/>
                      <a:r>
                        <a:rPr lang="fr-FR" b="1" dirty="0" smtClean="0">
                          <a:solidFill>
                            <a:schemeClr val="bg1"/>
                          </a:solidFill>
                        </a:rPr>
                        <a:t>Sans</a:t>
                      </a:r>
                      <a:r>
                        <a:rPr lang="fr-FR" b="1" baseline="0" dirty="0" smtClean="0">
                          <a:solidFill>
                            <a:schemeClr val="bg1"/>
                          </a:solidFill>
                        </a:rPr>
                        <a:t> </a:t>
                      </a:r>
                      <a:r>
                        <a:rPr lang="fr-FR" b="1" dirty="0" smtClean="0">
                          <a:solidFill>
                            <a:schemeClr val="bg1"/>
                          </a:solidFill>
                        </a:rPr>
                        <a:t>coxite</a:t>
                      </a:r>
                      <a:endParaRPr lang="fr-FR" b="1" dirty="0">
                        <a:solidFill>
                          <a:schemeClr val="bg1"/>
                        </a:solidFill>
                      </a:endParaRPr>
                    </a:p>
                  </a:txBody>
                  <a:tcPr>
                    <a:solidFill>
                      <a:schemeClr val="accent1"/>
                    </a:solidFill>
                  </a:tcPr>
                </a:tc>
                <a:tc>
                  <a:txBody>
                    <a:bodyPr/>
                    <a:lstStyle/>
                    <a:p>
                      <a:pPr algn="ctr"/>
                      <a:r>
                        <a:rPr lang="fr-FR" b="1" dirty="0" smtClean="0">
                          <a:solidFill>
                            <a:schemeClr val="bg1"/>
                          </a:solidFill>
                        </a:rPr>
                        <a:t>P</a:t>
                      </a:r>
                      <a:endParaRPr lang="fr-FR" b="1" dirty="0">
                        <a:solidFill>
                          <a:schemeClr val="bg1"/>
                        </a:solidFill>
                      </a:endParaRPr>
                    </a:p>
                  </a:txBody>
                  <a:tcPr>
                    <a:solidFill>
                      <a:schemeClr val="accent1"/>
                    </a:solidFill>
                  </a:tcPr>
                </a:tc>
                <a:extLst>
                  <a:ext uri="{0D108BD9-81ED-4DB2-BD59-A6C34878D82A}">
                    <a16:rowId xmlns:a16="http://schemas.microsoft.com/office/drawing/2014/main" val="4185883485"/>
                  </a:ext>
                </a:extLst>
              </a:tr>
            </a:tbl>
          </a:graphicData>
        </a:graphic>
      </p:graphicFrame>
      <p:graphicFrame>
        <p:nvGraphicFramePr>
          <p:cNvPr id="5" name="Espace réservé du contenu 3"/>
          <p:cNvGraphicFramePr>
            <a:graphicFrameLocks/>
          </p:cNvGraphicFramePr>
          <p:nvPr>
            <p:extLst>
              <p:ext uri="{D42A27DB-BD31-4B8C-83A1-F6EECF244321}">
                <p14:modId xmlns:p14="http://schemas.microsoft.com/office/powerpoint/2010/main" val="2092108632"/>
              </p:ext>
            </p:extLst>
          </p:nvPr>
        </p:nvGraphicFramePr>
        <p:xfrm>
          <a:off x="743609" y="1720755"/>
          <a:ext cx="10702158" cy="3913823"/>
        </p:xfrm>
        <a:graphic>
          <a:graphicData uri="http://schemas.openxmlformats.org/drawingml/2006/table">
            <a:tbl>
              <a:tblPr firstRow="1" firstCol="1" bandRow="1">
                <a:tableStyleId>{7E9639D4-E3E2-4D34-9284-5A2195B3D0D7}</a:tableStyleId>
              </a:tblPr>
              <a:tblGrid>
                <a:gridCol w="4283021">
                  <a:extLst>
                    <a:ext uri="{9D8B030D-6E8A-4147-A177-3AD203B41FA5}">
                      <a16:colId xmlns:a16="http://schemas.microsoft.com/office/drawing/2014/main" val="1023880371"/>
                    </a:ext>
                  </a:extLst>
                </a:gridCol>
                <a:gridCol w="2443588">
                  <a:extLst>
                    <a:ext uri="{9D8B030D-6E8A-4147-A177-3AD203B41FA5}">
                      <a16:colId xmlns:a16="http://schemas.microsoft.com/office/drawing/2014/main" val="248720376"/>
                    </a:ext>
                  </a:extLst>
                </a:gridCol>
                <a:gridCol w="2293628">
                  <a:extLst>
                    <a:ext uri="{9D8B030D-6E8A-4147-A177-3AD203B41FA5}">
                      <a16:colId xmlns:a16="http://schemas.microsoft.com/office/drawing/2014/main" val="248082525"/>
                    </a:ext>
                  </a:extLst>
                </a:gridCol>
                <a:gridCol w="1681921">
                  <a:extLst>
                    <a:ext uri="{9D8B030D-6E8A-4147-A177-3AD203B41FA5}">
                      <a16:colId xmlns:a16="http://schemas.microsoft.com/office/drawing/2014/main" val="2046265576"/>
                    </a:ext>
                  </a:extLst>
                </a:gridCol>
              </a:tblGrid>
              <a:tr h="1330733">
                <a:tc>
                  <a:txBody>
                    <a:bodyPr/>
                    <a:lstStyle/>
                    <a:p>
                      <a:pPr marL="457200">
                        <a:lnSpc>
                          <a:spcPct val="107000"/>
                        </a:lnSpc>
                        <a:spcAft>
                          <a:spcPts val="0"/>
                        </a:spcAft>
                        <a:tabLst>
                          <a:tab pos="825500" algn="l"/>
                          <a:tab pos="4200525" algn="l"/>
                        </a:tabLst>
                      </a:pPr>
                      <a:r>
                        <a:rPr lang="fr-FR" sz="1600" u="sng" dirty="0">
                          <a:solidFill>
                            <a:srgbClr val="0070C0"/>
                          </a:solidFill>
                          <a:effectLst/>
                        </a:rPr>
                        <a:t>Signes cliniques révélateurs</a:t>
                      </a:r>
                      <a:endParaRPr lang="fr-FR" sz="2400" dirty="0">
                        <a:solidFill>
                          <a:srgbClr val="0070C0"/>
                        </a:solidFill>
                        <a:effectLst/>
                      </a:endParaRPr>
                    </a:p>
                    <a:p>
                      <a:pPr marL="457200">
                        <a:lnSpc>
                          <a:spcPct val="107000"/>
                        </a:lnSpc>
                        <a:spcAft>
                          <a:spcPts val="0"/>
                        </a:spcAft>
                        <a:tabLst>
                          <a:tab pos="825500" algn="l"/>
                          <a:tab pos="4200525" algn="l"/>
                        </a:tabLst>
                      </a:pPr>
                      <a:r>
                        <a:rPr lang="fr-FR" sz="1600" dirty="0">
                          <a:solidFill>
                            <a:schemeClr val="tx1"/>
                          </a:solidFill>
                          <a:effectLst/>
                        </a:rPr>
                        <a:t>Rachidien</a:t>
                      </a:r>
                      <a:endParaRPr lang="fr-FR" sz="2400" dirty="0">
                        <a:solidFill>
                          <a:schemeClr val="tx1"/>
                        </a:solidFill>
                        <a:effectLst/>
                      </a:endParaRPr>
                    </a:p>
                    <a:p>
                      <a:pPr marL="457200">
                        <a:lnSpc>
                          <a:spcPct val="107000"/>
                        </a:lnSpc>
                        <a:spcAft>
                          <a:spcPts val="0"/>
                        </a:spcAft>
                        <a:tabLst>
                          <a:tab pos="825500" algn="l"/>
                          <a:tab pos="4200525" algn="l"/>
                        </a:tabLst>
                      </a:pPr>
                      <a:r>
                        <a:rPr lang="fr-FR" sz="1600" dirty="0">
                          <a:solidFill>
                            <a:schemeClr val="tx1"/>
                          </a:solidFill>
                          <a:effectLst/>
                        </a:rPr>
                        <a:t>Arthrite</a:t>
                      </a:r>
                      <a:endParaRPr lang="fr-FR" sz="2400" dirty="0">
                        <a:solidFill>
                          <a:schemeClr val="tx1"/>
                        </a:solidFill>
                        <a:effectLst/>
                      </a:endParaRPr>
                    </a:p>
                    <a:p>
                      <a:pPr marL="457200">
                        <a:lnSpc>
                          <a:spcPct val="107000"/>
                        </a:lnSpc>
                        <a:spcAft>
                          <a:spcPts val="0"/>
                        </a:spcAft>
                        <a:tabLst>
                          <a:tab pos="825500" algn="l"/>
                          <a:tab pos="4200525" algn="l"/>
                        </a:tabLst>
                      </a:pPr>
                      <a:r>
                        <a:rPr lang="fr-FR" sz="1600" dirty="0" err="1">
                          <a:solidFill>
                            <a:schemeClr val="tx1"/>
                          </a:solidFill>
                          <a:effectLst/>
                        </a:rPr>
                        <a:t>Enthésite</a:t>
                      </a:r>
                      <a:endParaRPr lang="fr-FR" sz="2400" dirty="0">
                        <a:solidFill>
                          <a:schemeClr val="tx1"/>
                        </a:solidFill>
                        <a:effectLst/>
                      </a:endParaRPr>
                    </a:p>
                    <a:p>
                      <a:pPr marL="457200">
                        <a:lnSpc>
                          <a:spcPct val="107000"/>
                        </a:lnSpc>
                        <a:spcAft>
                          <a:spcPts val="0"/>
                        </a:spcAft>
                        <a:tabLst>
                          <a:tab pos="825500" algn="l"/>
                          <a:tab pos="4200525" algn="l"/>
                        </a:tabLst>
                      </a:pPr>
                      <a:r>
                        <a:rPr lang="fr-FR" sz="1600" dirty="0" smtClean="0">
                          <a:solidFill>
                            <a:schemeClr val="tx1"/>
                          </a:solidFill>
                          <a:effectLst/>
                        </a:rPr>
                        <a:t>Dactylite</a:t>
                      </a:r>
                    </a:p>
                    <a:p>
                      <a:pPr marL="457200">
                        <a:lnSpc>
                          <a:spcPct val="107000"/>
                        </a:lnSpc>
                        <a:spcAft>
                          <a:spcPts val="0"/>
                        </a:spcAft>
                        <a:tabLst>
                          <a:tab pos="825500" algn="l"/>
                          <a:tab pos="4200525" algn="l"/>
                        </a:tabLst>
                      </a:pPr>
                      <a:endParaRPr lang="fr-FR" sz="1600" dirty="0" smtClean="0">
                        <a:solidFill>
                          <a:schemeClr val="tx1"/>
                        </a:solidFill>
                        <a:effectLst/>
                      </a:endParaRPr>
                    </a:p>
                  </a:txBody>
                  <a:tcPr marL="68580" marR="68580" marT="0" marB="0">
                    <a:solidFill>
                      <a:schemeClr val="bg1"/>
                    </a:solidFill>
                  </a:tcPr>
                </a:tc>
                <a:tc>
                  <a:txBody>
                    <a:bodyPr/>
                    <a:lstStyle/>
                    <a:p>
                      <a:pPr marL="457200">
                        <a:lnSpc>
                          <a:spcPct val="107000"/>
                        </a:lnSpc>
                        <a:spcAft>
                          <a:spcPts val="0"/>
                        </a:spcAft>
                        <a:tabLst>
                          <a:tab pos="825500" algn="l"/>
                          <a:tab pos="4200525" algn="l"/>
                        </a:tabLst>
                      </a:pPr>
                      <a:r>
                        <a:rPr lang="fr-FR" sz="1600" b="1" dirty="0">
                          <a:solidFill>
                            <a:schemeClr val="tx1"/>
                          </a:solidFill>
                          <a:effectLst/>
                        </a:rPr>
                        <a:t> </a:t>
                      </a:r>
                      <a:endParaRPr lang="fr-FR" sz="24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58(34,3)</a:t>
                      </a:r>
                      <a:endParaRPr lang="fr-FR" sz="24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17(35,4)</a:t>
                      </a:r>
                      <a:endParaRPr lang="fr-FR" sz="24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9(23,1)</a:t>
                      </a:r>
                      <a:endParaRPr lang="fr-FR" sz="24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2(14,3)</a:t>
                      </a:r>
                      <a:endParaRPr lang="fr-FR"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457200">
                        <a:lnSpc>
                          <a:spcPct val="107000"/>
                        </a:lnSpc>
                        <a:spcAft>
                          <a:spcPts val="0"/>
                        </a:spcAft>
                        <a:tabLst>
                          <a:tab pos="825500" algn="l"/>
                          <a:tab pos="4200525" algn="l"/>
                        </a:tabLst>
                      </a:pPr>
                      <a:r>
                        <a:rPr lang="fr-FR" sz="1600" b="1" dirty="0">
                          <a:solidFill>
                            <a:schemeClr val="tx1"/>
                          </a:solidFill>
                          <a:effectLst/>
                        </a:rPr>
                        <a:t> </a:t>
                      </a:r>
                      <a:endParaRPr lang="fr-FR" sz="24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111(65,7)</a:t>
                      </a:r>
                      <a:endParaRPr lang="fr-FR" sz="24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31(64,6)</a:t>
                      </a:r>
                      <a:endParaRPr lang="fr-FR" sz="24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30(76,9)</a:t>
                      </a:r>
                      <a:endParaRPr lang="fr-FR" sz="24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12(85,7)</a:t>
                      </a:r>
                      <a:endParaRPr lang="fr-FR"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457200">
                        <a:lnSpc>
                          <a:spcPct val="107000"/>
                        </a:lnSpc>
                        <a:spcAft>
                          <a:spcPts val="0"/>
                        </a:spcAft>
                        <a:tabLst>
                          <a:tab pos="825500" algn="l"/>
                          <a:tab pos="4200525" algn="l"/>
                        </a:tabLst>
                      </a:pPr>
                      <a:r>
                        <a:rPr lang="fr-FR" sz="1600" b="1" dirty="0">
                          <a:solidFill>
                            <a:schemeClr val="tx1"/>
                          </a:solidFill>
                          <a:effectLst/>
                        </a:rPr>
                        <a:t> </a:t>
                      </a:r>
                      <a:endParaRPr lang="fr-FR" sz="24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0,77</a:t>
                      </a:r>
                      <a:endParaRPr lang="fr-FR" sz="24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0,93</a:t>
                      </a:r>
                      <a:endParaRPr lang="fr-FR" sz="24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0,090</a:t>
                      </a:r>
                      <a:endParaRPr lang="fr-FR" sz="24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0,095</a:t>
                      </a:r>
                      <a:endParaRPr lang="fr-FR"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115410845"/>
                  </a:ext>
                </a:extLst>
              </a:tr>
              <a:tr h="0">
                <a:tc>
                  <a:txBody>
                    <a:bodyPr/>
                    <a:lstStyle/>
                    <a:p>
                      <a:pPr marL="457200">
                        <a:lnSpc>
                          <a:spcPct val="107000"/>
                        </a:lnSpc>
                        <a:spcAft>
                          <a:spcPts val="0"/>
                        </a:spcAft>
                        <a:tabLst>
                          <a:tab pos="825500" algn="l"/>
                          <a:tab pos="4200525" algn="l"/>
                        </a:tabLst>
                      </a:pPr>
                      <a:r>
                        <a:rPr lang="fr-FR" sz="1600" u="sng" dirty="0">
                          <a:solidFill>
                            <a:srgbClr val="0070C0"/>
                          </a:solidFill>
                          <a:effectLst/>
                        </a:rPr>
                        <a:t>Signes cliniques à l’inclusion</a:t>
                      </a:r>
                      <a:endParaRPr lang="fr-FR" sz="2400" dirty="0">
                        <a:solidFill>
                          <a:srgbClr val="0070C0"/>
                        </a:solidFill>
                        <a:effectLst/>
                      </a:endParaRPr>
                    </a:p>
                    <a:p>
                      <a:pPr marL="457200">
                        <a:lnSpc>
                          <a:spcPct val="107000"/>
                        </a:lnSpc>
                        <a:spcAft>
                          <a:spcPts val="0"/>
                        </a:spcAft>
                        <a:tabLst>
                          <a:tab pos="825500" algn="l"/>
                          <a:tab pos="4200525" algn="l"/>
                        </a:tabLst>
                      </a:pPr>
                      <a:r>
                        <a:rPr lang="fr-FR" sz="1600" u="sng" dirty="0">
                          <a:effectLst/>
                        </a:rPr>
                        <a:t>Axiale </a:t>
                      </a:r>
                      <a:r>
                        <a:rPr lang="fr-FR" sz="1600" dirty="0">
                          <a:effectLst/>
                        </a:rPr>
                        <a:t>: </a:t>
                      </a:r>
                      <a:endParaRPr lang="fr-FR" sz="2400" dirty="0">
                        <a:effectLst/>
                      </a:endParaRPr>
                    </a:p>
                    <a:p>
                      <a:pPr marL="457200">
                        <a:lnSpc>
                          <a:spcPct val="107000"/>
                        </a:lnSpc>
                        <a:spcAft>
                          <a:spcPts val="0"/>
                        </a:spcAft>
                        <a:tabLst>
                          <a:tab pos="825500" algn="l"/>
                          <a:tab pos="4200525" algn="l"/>
                        </a:tabLst>
                      </a:pPr>
                      <a:r>
                        <a:rPr lang="fr-FR" sz="1600" dirty="0">
                          <a:effectLst/>
                        </a:rPr>
                        <a:t>Cervicale</a:t>
                      </a:r>
                      <a:endParaRPr lang="fr-FR" sz="2400" dirty="0">
                        <a:effectLst/>
                      </a:endParaRPr>
                    </a:p>
                    <a:p>
                      <a:pPr marL="457200">
                        <a:lnSpc>
                          <a:spcPct val="107000"/>
                        </a:lnSpc>
                        <a:spcAft>
                          <a:spcPts val="0"/>
                        </a:spcAft>
                        <a:tabLst>
                          <a:tab pos="825500" algn="l"/>
                          <a:tab pos="4200525" algn="l"/>
                        </a:tabLst>
                      </a:pPr>
                      <a:r>
                        <a:rPr lang="fr-FR" sz="1600" dirty="0">
                          <a:effectLst/>
                        </a:rPr>
                        <a:t>Dorsale</a:t>
                      </a:r>
                      <a:endParaRPr lang="fr-FR" sz="2400" dirty="0">
                        <a:effectLst/>
                      </a:endParaRPr>
                    </a:p>
                    <a:p>
                      <a:pPr marL="457200">
                        <a:lnSpc>
                          <a:spcPct val="107000"/>
                        </a:lnSpc>
                        <a:spcAft>
                          <a:spcPts val="0"/>
                        </a:spcAft>
                        <a:tabLst>
                          <a:tab pos="825500" algn="l"/>
                          <a:tab pos="4200525" algn="l"/>
                        </a:tabLst>
                      </a:pPr>
                      <a:r>
                        <a:rPr lang="fr-FR" sz="1600" dirty="0">
                          <a:effectLst/>
                        </a:rPr>
                        <a:t>Lombaire</a:t>
                      </a:r>
                      <a:endParaRPr lang="fr-FR" sz="2400" dirty="0">
                        <a:effectLst/>
                      </a:endParaRPr>
                    </a:p>
                    <a:p>
                      <a:pPr marL="457200">
                        <a:lnSpc>
                          <a:spcPct val="107000"/>
                        </a:lnSpc>
                        <a:spcAft>
                          <a:spcPts val="0"/>
                        </a:spcAft>
                        <a:tabLst>
                          <a:tab pos="825500" algn="l"/>
                          <a:tab pos="4200525" algn="l"/>
                        </a:tabLst>
                      </a:pPr>
                      <a:r>
                        <a:rPr lang="fr-FR" sz="1600" u="sng" dirty="0">
                          <a:effectLst/>
                        </a:rPr>
                        <a:t>Périphérique :</a:t>
                      </a:r>
                      <a:endParaRPr lang="fr-FR" sz="2400" u="sng" dirty="0">
                        <a:effectLst/>
                      </a:endParaRPr>
                    </a:p>
                    <a:p>
                      <a:pPr marL="457200">
                        <a:lnSpc>
                          <a:spcPct val="107000"/>
                        </a:lnSpc>
                        <a:spcAft>
                          <a:spcPts val="0"/>
                        </a:spcAft>
                        <a:tabLst>
                          <a:tab pos="825500" algn="l"/>
                          <a:tab pos="4200525" algn="l"/>
                        </a:tabLst>
                      </a:pPr>
                      <a:r>
                        <a:rPr lang="fr-FR" sz="1600" dirty="0">
                          <a:effectLst/>
                        </a:rPr>
                        <a:t>Arthrite</a:t>
                      </a:r>
                      <a:endParaRPr lang="fr-FR" sz="2400" dirty="0">
                        <a:effectLst/>
                      </a:endParaRPr>
                    </a:p>
                    <a:p>
                      <a:pPr marL="457200">
                        <a:lnSpc>
                          <a:spcPct val="107000"/>
                        </a:lnSpc>
                        <a:spcAft>
                          <a:spcPts val="0"/>
                        </a:spcAft>
                        <a:tabLst>
                          <a:tab pos="825500" algn="l"/>
                          <a:tab pos="4200525" algn="l"/>
                        </a:tabLst>
                      </a:pPr>
                      <a:r>
                        <a:rPr lang="fr-FR" sz="1600" dirty="0" err="1">
                          <a:effectLst/>
                        </a:rPr>
                        <a:t>Enthésite</a:t>
                      </a:r>
                      <a:endParaRPr lang="fr-FR" sz="2400" dirty="0">
                        <a:effectLst/>
                      </a:endParaRPr>
                    </a:p>
                    <a:p>
                      <a:pPr marL="457200">
                        <a:lnSpc>
                          <a:spcPct val="107000"/>
                        </a:lnSpc>
                        <a:spcAft>
                          <a:spcPts val="0"/>
                        </a:spcAft>
                        <a:tabLst>
                          <a:tab pos="825500" algn="l"/>
                          <a:tab pos="4200525" algn="l"/>
                        </a:tabLst>
                      </a:pPr>
                      <a:r>
                        <a:rPr lang="fr-FR" sz="1600" dirty="0">
                          <a:effectLst/>
                        </a:rPr>
                        <a:t>dactylite</a:t>
                      </a:r>
                      <a:endParaRPr lang="fr-FR"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457200">
                        <a:lnSpc>
                          <a:spcPct val="107000"/>
                        </a:lnSpc>
                        <a:spcAft>
                          <a:spcPts val="0"/>
                        </a:spcAft>
                        <a:tabLst>
                          <a:tab pos="825500" algn="l"/>
                          <a:tab pos="4200525" algn="l"/>
                        </a:tabLst>
                      </a:pPr>
                      <a:r>
                        <a:rPr lang="fr-FR" sz="1600" b="1" dirty="0">
                          <a:effectLst/>
                        </a:rPr>
                        <a:t> </a:t>
                      </a:r>
                      <a:endParaRPr lang="fr-FR" sz="2400" b="1" dirty="0">
                        <a:effectLst/>
                      </a:endParaRPr>
                    </a:p>
                    <a:p>
                      <a:pPr marL="457200">
                        <a:lnSpc>
                          <a:spcPct val="107000"/>
                        </a:lnSpc>
                        <a:spcAft>
                          <a:spcPts val="0"/>
                        </a:spcAft>
                        <a:tabLst>
                          <a:tab pos="825500" algn="l"/>
                          <a:tab pos="4200525" algn="l"/>
                        </a:tabLst>
                      </a:pPr>
                      <a:r>
                        <a:rPr lang="fr-FR" sz="1600" b="1" dirty="0">
                          <a:effectLst/>
                        </a:rPr>
                        <a:t> </a:t>
                      </a:r>
                      <a:endParaRPr lang="fr-FR" sz="2400" b="1" dirty="0">
                        <a:effectLst/>
                      </a:endParaRPr>
                    </a:p>
                    <a:p>
                      <a:pPr marL="457200">
                        <a:lnSpc>
                          <a:spcPct val="107000"/>
                        </a:lnSpc>
                        <a:spcAft>
                          <a:spcPts val="0"/>
                        </a:spcAft>
                        <a:tabLst>
                          <a:tab pos="825500" algn="l"/>
                          <a:tab pos="4200525" algn="l"/>
                        </a:tabLst>
                      </a:pPr>
                      <a:r>
                        <a:rPr lang="fr-FR" sz="1600" b="1" dirty="0">
                          <a:solidFill>
                            <a:srgbClr val="FF0000"/>
                          </a:solidFill>
                          <a:effectLst/>
                        </a:rPr>
                        <a:t>72(55)</a:t>
                      </a:r>
                      <a:endParaRPr lang="fr-FR" sz="2400" b="1" dirty="0">
                        <a:solidFill>
                          <a:srgbClr val="FF0000"/>
                        </a:solidFill>
                        <a:effectLst/>
                      </a:endParaRPr>
                    </a:p>
                    <a:p>
                      <a:pPr marL="457200">
                        <a:lnSpc>
                          <a:spcPct val="107000"/>
                        </a:lnSpc>
                        <a:spcAft>
                          <a:spcPts val="0"/>
                        </a:spcAft>
                        <a:tabLst>
                          <a:tab pos="825500" algn="l"/>
                          <a:tab pos="4200525" algn="l"/>
                        </a:tabLst>
                      </a:pPr>
                      <a:r>
                        <a:rPr lang="fr-FR" sz="1600" b="1" dirty="0">
                          <a:solidFill>
                            <a:srgbClr val="FF0000"/>
                          </a:solidFill>
                          <a:effectLst/>
                        </a:rPr>
                        <a:t>75(46,9)</a:t>
                      </a:r>
                      <a:endParaRPr lang="fr-FR" sz="2400" b="1" dirty="0">
                        <a:solidFill>
                          <a:srgbClr val="FF0000"/>
                        </a:solidFill>
                        <a:effectLst/>
                      </a:endParaRPr>
                    </a:p>
                    <a:p>
                      <a:pPr marL="457200">
                        <a:lnSpc>
                          <a:spcPct val="107000"/>
                        </a:lnSpc>
                        <a:spcAft>
                          <a:spcPts val="0"/>
                        </a:spcAft>
                        <a:tabLst>
                          <a:tab pos="825500" algn="l"/>
                          <a:tab pos="4200525" algn="l"/>
                        </a:tabLst>
                      </a:pPr>
                      <a:r>
                        <a:rPr lang="fr-FR" sz="1600" b="1" dirty="0">
                          <a:effectLst/>
                        </a:rPr>
                        <a:t>81(36)</a:t>
                      </a:r>
                      <a:endParaRPr lang="fr-FR" sz="2400" b="1" dirty="0">
                        <a:effectLst/>
                      </a:endParaRPr>
                    </a:p>
                    <a:p>
                      <a:pPr marL="457200">
                        <a:lnSpc>
                          <a:spcPct val="107000"/>
                        </a:lnSpc>
                        <a:spcAft>
                          <a:spcPts val="0"/>
                        </a:spcAft>
                        <a:tabLst>
                          <a:tab pos="825500" algn="l"/>
                          <a:tab pos="4200525" algn="l"/>
                        </a:tabLst>
                      </a:pPr>
                      <a:r>
                        <a:rPr lang="fr-FR" sz="1600" b="1" dirty="0">
                          <a:effectLst/>
                        </a:rPr>
                        <a:t> </a:t>
                      </a:r>
                      <a:endParaRPr lang="fr-FR" sz="2400" b="1" dirty="0">
                        <a:effectLst/>
                      </a:endParaRPr>
                    </a:p>
                    <a:p>
                      <a:pPr marL="457200">
                        <a:lnSpc>
                          <a:spcPct val="107000"/>
                        </a:lnSpc>
                        <a:spcAft>
                          <a:spcPts val="0"/>
                        </a:spcAft>
                        <a:tabLst>
                          <a:tab pos="825500" algn="l"/>
                          <a:tab pos="4200525" algn="l"/>
                        </a:tabLst>
                      </a:pPr>
                      <a:r>
                        <a:rPr lang="fr-FR" sz="1600" b="1" dirty="0">
                          <a:effectLst/>
                        </a:rPr>
                        <a:t>23(39,7)</a:t>
                      </a:r>
                      <a:endParaRPr lang="fr-FR" sz="2400" b="1" dirty="0">
                        <a:effectLst/>
                      </a:endParaRPr>
                    </a:p>
                    <a:p>
                      <a:pPr marL="457200">
                        <a:lnSpc>
                          <a:spcPct val="107000"/>
                        </a:lnSpc>
                        <a:spcAft>
                          <a:spcPts val="0"/>
                        </a:spcAft>
                        <a:tabLst>
                          <a:tab pos="825500" algn="l"/>
                          <a:tab pos="4200525" algn="l"/>
                        </a:tabLst>
                      </a:pPr>
                      <a:r>
                        <a:rPr lang="fr-FR" sz="1600" b="1" dirty="0">
                          <a:effectLst/>
                        </a:rPr>
                        <a:t>39(36,1)</a:t>
                      </a:r>
                      <a:endParaRPr lang="fr-FR" sz="2400" b="1" dirty="0">
                        <a:effectLst/>
                      </a:endParaRPr>
                    </a:p>
                    <a:p>
                      <a:pPr marL="457200">
                        <a:lnSpc>
                          <a:spcPct val="107000"/>
                        </a:lnSpc>
                        <a:spcAft>
                          <a:spcPts val="0"/>
                        </a:spcAft>
                        <a:tabLst>
                          <a:tab pos="825500" algn="l"/>
                          <a:tab pos="4200525" algn="l"/>
                        </a:tabLst>
                      </a:pPr>
                      <a:r>
                        <a:rPr lang="fr-FR" sz="1600" b="1" dirty="0">
                          <a:effectLst/>
                        </a:rPr>
                        <a:t>10(40)</a:t>
                      </a:r>
                      <a:endParaRPr lang="fr-FR"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457200">
                        <a:lnSpc>
                          <a:spcPct val="107000"/>
                        </a:lnSpc>
                        <a:spcAft>
                          <a:spcPts val="0"/>
                        </a:spcAft>
                        <a:tabLst>
                          <a:tab pos="825500" algn="l"/>
                          <a:tab pos="4200525" algn="l"/>
                        </a:tabLst>
                      </a:pPr>
                      <a:r>
                        <a:rPr lang="fr-FR" sz="1600" b="1" dirty="0">
                          <a:effectLst/>
                        </a:rPr>
                        <a:t> </a:t>
                      </a:r>
                      <a:endParaRPr lang="fr-FR" sz="2400" b="1" dirty="0">
                        <a:effectLst/>
                      </a:endParaRPr>
                    </a:p>
                    <a:p>
                      <a:pPr marL="457200">
                        <a:lnSpc>
                          <a:spcPct val="107000"/>
                        </a:lnSpc>
                        <a:spcAft>
                          <a:spcPts val="0"/>
                        </a:spcAft>
                        <a:tabLst>
                          <a:tab pos="825500" algn="l"/>
                          <a:tab pos="4200525" algn="l"/>
                        </a:tabLst>
                      </a:pPr>
                      <a:r>
                        <a:rPr lang="fr-FR" sz="1600" b="1" dirty="0">
                          <a:effectLst/>
                        </a:rPr>
                        <a:t> </a:t>
                      </a:r>
                      <a:endParaRPr lang="fr-FR" sz="2400" b="1" dirty="0">
                        <a:effectLst/>
                      </a:endParaRPr>
                    </a:p>
                    <a:p>
                      <a:pPr marL="457200">
                        <a:lnSpc>
                          <a:spcPct val="107000"/>
                        </a:lnSpc>
                        <a:spcAft>
                          <a:spcPts val="0"/>
                        </a:spcAft>
                        <a:tabLst>
                          <a:tab pos="825500" algn="l"/>
                          <a:tab pos="4200525" algn="l"/>
                        </a:tabLst>
                      </a:pPr>
                      <a:r>
                        <a:rPr lang="fr-FR" sz="1600" b="1" dirty="0">
                          <a:solidFill>
                            <a:srgbClr val="FF0000"/>
                          </a:solidFill>
                          <a:effectLst/>
                        </a:rPr>
                        <a:t>59(45)</a:t>
                      </a:r>
                      <a:endParaRPr lang="fr-FR" sz="2400" b="1" dirty="0">
                        <a:solidFill>
                          <a:srgbClr val="FF0000"/>
                        </a:solidFill>
                        <a:effectLst/>
                      </a:endParaRPr>
                    </a:p>
                    <a:p>
                      <a:pPr marL="457200">
                        <a:lnSpc>
                          <a:spcPct val="107000"/>
                        </a:lnSpc>
                        <a:spcAft>
                          <a:spcPts val="0"/>
                        </a:spcAft>
                        <a:tabLst>
                          <a:tab pos="825500" algn="l"/>
                          <a:tab pos="4200525" algn="l"/>
                        </a:tabLst>
                      </a:pPr>
                      <a:r>
                        <a:rPr lang="fr-FR" sz="1600" b="1" dirty="0">
                          <a:solidFill>
                            <a:srgbClr val="FF0000"/>
                          </a:solidFill>
                          <a:effectLst/>
                        </a:rPr>
                        <a:t>85(53,1)</a:t>
                      </a:r>
                      <a:endParaRPr lang="fr-FR" sz="2400" b="1" dirty="0">
                        <a:solidFill>
                          <a:srgbClr val="FF0000"/>
                        </a:solidFill>
                        <a:effectLst/>
                      </a:endParaRPr>
                    </a:p>
                    <a:p>
                      <a:pPr marL="457200">
                        <a:lnSpc>
                          <a:spcPct val="107000"/>
                        </a:lnSpc>
                        <a:spcAft>
                          <a:spcPts val="0"/>
                        </a:spcAft>
                        <a:tabLst>
                          <a:tab pos="825500" algn="l"/>
                          <a:tab pos="4200525" algn="l"/>
                        </a:tabLst>
                      </a:pPr>
                      <a:r>
                        <a:rPr lang="fr-FR" sz="1600" b="1" dirty="0">
                          <a:effectLst/>
                        </a:rPr>
                        <a:t>144(64)</a:t>
                      </a:r>
                      <a:endParaRPr lang="fr-FR" sz="2400" b="1" dirty="0">
                        <a:effectLst/>
                      </a:endParaRPr>
                    </a:p>
                    <a:p>
                      <a:pPr marL="457200">
                        <a:lnSpc>
                          <a:spcPct val="107000"/>
                        </a:lnSpc>
                        <a:spcAft>
                          <a:spcPts val="0"/>
                        </a:spcAft>
                        <a:tabLst>
                          <a:tab pos="825500" algn="l"/>
                          <a:tab pos="4200525" algn="l"/>
                        </a:tabLst>
                      </a:pPr>
                      <a:r>
                        <a:rPr lang="fr-FR" sz="1600" b="1" dirty="0">
                          <a:effectLst/>
                        </a:rPr>
                        <a:t> </a:t>
                      </a:r>
                      <a:endParaRPr lang="fr-FR" sz="2400" b="1" dirty="0">
                        <a:effectLst/>
                      </a:endParaRPr>
                    </a:p>
                    <a:p>
                      <a:pPr marL="457200">
                        <a:lnSpc>
                          <a:spcPct val="107000"/>
                        </a:lnSpc>
                        <a:spcAft>
                          <a:spcPts val="0"/>
                        </a:spcAft>
                        <a:tabLst>
                          <a:tab pos="825500" algn="l"/>
                          <a:tab pos="4200525" algn="l"/>
                        </a:tabLst>
                      </a:pPr>
                      <a:r>
                        <a:rPr lang="fr-FR" sz="1600" b="1" dirty="0">
                          <a:effectLst/>
                        </a:rPr>
                        <a:t>35(60,3)</a:t>
                      </a:r>
                      <a:endParaRPr lang="fr-FR" sz="2400" b="1" dirty="0">
                        <a:effectLst/>
                      </a:endParaRPr>
                    </a:p>
                    <a:p>
                      <a:pPr marL="457200">
                        <a:lnSpc>
                          <a:spcPct val="107000"/>
                        </a:lnSpc>
                        <a:spcAft>
                          <a:spcPts val="0"/>
                        </a:spcAft>
                        <a:tabLst>
                          <a:tab pos="825500" algn="l"/>
                          <a:tab pos="4200525" algn="l"/>
                        </a:tabLst>
                      </a:pPr>
                      <a:r>
                        <a:rPr lang="fr-FR" sz="1600" b="1" dirty="0">
                          <a:effectLst/>
                        </a:rPr>
                        <a:t>69(63,9)</a:t>
                      </a:r>
                      <a:endParaRPr lang="fr-FR" sz="2400" b="1" dirty="0">
                        <a:effectLst/>
                      </a:endParaRPr>
                    </a:p>
                    <a:p>
                      <a:pPr marL="457200">
                        <a:lnSpc>
                          <a:spcPct val="107000"/>
                        </a:lnSpc>
                        <a:spcAft>
                          <a:spcPts val="0"/>
                        </a:spcAft>
                        <a:tabLst>
                          <a:tab pos="825500" algn="l"/>
                          <a:tab pos="4200525" algn="l"/>
                        </a:tabLst>
                      </a:pPr>
                      <a:r>
                        <a:rPr lang="fr-FR" sz="1600" b="1" dirty="0">
                          <a:effectLst/>
                        </a:rPr>
                        <a:t>15(60)</a:t>
                      </a:r>
                      <a:endParaRPr lang="fr-FR"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457200">
                        <a:lnSpc>
                          <a:spcPct val="107000"/>
                        </a:lnSpc>
                        <a:spcAft>
                          <a:spcPts val="0"/>
                        </a:spcAft>
                        <a:tabLst>
                          <a:tab pos="825500" algn="l"/>
                          <a:tab pos="4200525" algn="l"/>
                        </a:tabLst>
                      </a:pPr>
                      <a:r>
                        <a:rPr lang="fr-FR" sz="1600" b="1" dirty="0">
                          <a:effectLst/>
                        </a:rPr>
                        <a:t> </a:t>
                      </a:r>
                      <a:endParaRPr lang="fr-FR" sz="2400" b="1" dirty="0">
                        <a:effectLst/>
                      </a:endParaRPr>
                    </a:p>
                    <a:p>
                      <a:pPr marL="457200">
                        <a:lnSpc>
                          <a:spcPct val="107000"/>
                        </a:lnSpc>
                        <a:spcAft>
                          <a:spcPts val="0"/>
                        </a:spcAft>
                        <a:tabLst>
                          <a:tab pos="825500" algn="l"/>
                          <a:tab pos="4200525" algn="l"/>
                        </a:tabLst>
                      </a:pPr>
                      <a:r>
                        <a:rPr lang="fr-FR" sz="1600" b="1" dirty="0">
                          <a:effectLst/>
                        </a:rPr>
                        <a:t> </a:t>
                      </a:r>
                      <a:endParaRPr lang="fr-FR" sz="2400" b="1" dirty="0">
                        <a:effectLst/>
                      </a:endParaRPr>
                    </a:p>
                    <a:p>
                      <a:pPr marL="457200">
                        <a:lnSpc>
                          <a:spcPct val="107000"/>
                        </a:lnSpc>
                        <a:spcAft>
                          <a:spcPts val="0"/>
                        </a:spcAft>
                        <a:tabLst>
                          <a:tab pos="825500" algn="l"/>
                          <a:tab pos="4200525" algn="l"/>
                        </a:tabLst>
                      </a:pPr>
                      <a:r>
                        <a:rPr lang="fr-FR" sz="1600" b="1" dirty="0" smtClean="0">
                          <a:solidFill>
                            <a:srgbClr val="FF0000"/>
                          </a:solidFill>
                          <a:effectLst/>
                        </a:rPr>
                        <a:t>0,000</a:t>
                      </a:r>
                      <a:endParaRPr lang="fr-FR" sz="2400" b="1" dirty="0">
                        <a:solidFill>
                          <a:srgbClr val="FF0000"/>
                        </a:solidFill>
                        <a:effectLst/>
                      </a:endParaRPr>
                    </a:p>
                    <a:p>
                      <a:pPr marL="457200">
                        <a:lnSpc>
                          <a:spcPct val="107000"/>
                        </a:lnSpc>
                        <a:spcAft>
                          <a:spcPts val="0"/>
                        </a:spcAft>
                        <a:tabLst>
                          <a:tab pos="825500" algn="l"/>
                          <a:tab pos="4200525" algn="l"/>
                        </a:tabLst>
                      </a:pPr>
                      <a:r>
                        <a:rPr lang="fr-FR" sz="1600" b="1" dirty="0" smtClean="0">
                          <a:solidFill>
                            <a:srgbClr val="FF0000"/>
                          </a:solidFill>
                          <a:effectLst/>
                        </a:rPr>
                        <a:t>0,000</a:t>
                      </a:r>
                      <a:endParaRPr lang="fr-FR" sz="2400" b="1" dirty="0">
                        <a:solidFill>
                          <a:srgbClr val="FF0000"/>
                        </a:solidFill>
                        <a:effectLst/>
                      </a:endParaRPr>
                    </a:p>
                    <a:p>
                      <a:pPr marL="457200">
                        <a:lnSpc>
                          <a:spcPct val="107000"/>
                        </a:lnSpc>
                        <a:spcAft>
                          <a:spcPts val="0"/>
                        </a:spcAft>
                        <a:tabLst>
                          <a:tab pos="825500" algn="l"/>
                          <a:tab pos="4200525" algn="l"/>
                        </a:tabLst>
                      </a:pPr>
                      <a:r>
                        <a:rPr lang="fr-FR" sz="1600" b="1" dirty="0">
                          <a:effectLst/>
                        </a:rPr>
                        <a:t>0,091</a:t>
                      </a:r>
                      <a:endParaRPr lang="fr-FR" sz="2400" b="1" dirty="0">
                        <a:effectLst/>
                      </a:endParaRPr>
                    </a:p>
                    <a:p>
                      <a:pPr marL="457200">
                        <a:lnSpc>
                          <a:spcPct val="107000"/>
                        </a:lnSpc>
                        <a:spcAft>
                          <a:spcPts val="0"/>
                        </a:spcAft>
                        <a:tabLst>
                          <a:tab pos="825500" algn="l"/>
                          <a:tab pos="4200525" algn="l"/>
                        </a:tabLst>
                      </a:pPr>
                      <a:r>
                        <a:rPr lang="fr-FR" sz="1600" b="1" dirty="0">
                          <a:effectLst/>
                        </a:rPr>
                        <a:t> </a:t>
                      </a:r>
                      <a:endParaRPr lang="fr-FR" sz="2400" b="1" dirty="0">
                        <a:effectLst/>
                      </a:endParaRPr>
                    </a:p>
                    <a:p>
                      <a:pPr marL="457200">
                        <a:lnSpc>
                          <a:spcPct val="107000"/>
                        </a:lnSpc>
                        <a:spcAft>
                          <a:spcPts val="0"/>
                        </a:spcAft>
                        <a:tabLst>
                          <a:tab pos="825500" algn="l"/>
                          <a:tab pos="4200525" algn="l"/>
                        </a:tabLst>
                      </a:pPr>
                      <a:r>
                        <a:rPr lang="fr-FR" sz="1600" b="1" dirty="0">
                          <a:effectLst/>
                        </a:rPr>
                        <a:t>0,38</a:t>
                      </a:r>
                      <a:endParaRPr lang="fr-FR" sz="2400" b="1" dirty="0">
                        <a:effectLst/>
                      </a:endParaRPr>
                    </a:p>
                    <a:p>
                      <a:pPr marL="457200">
                        <a:lnSpc>
                          <a:spcPct val="107000"/>
                        </a:lnSpc>
                        <a:spcAft>
                          <a:spcPts val="0"/>
                        </a:spcAft>
                        <a:tabLst>
                          <a:tab pos="825500" algn="l"/>
                          <a:tab pos="4200525" algn="l"/>
                        </a:tabLst>
                      </a:pPr>
                      <a:r>
                        <a:rPr lang="fr-FR" sz="1600" b="1" dirty="0">
                          <a:effectLst/>
                        </a:rPr>
                        <a:t>0,72</a:t>
                      </a:r>
                      <a:endParaRPr lang="fr-FR" sz="2400" b="1" dirty="0">
                        <a:effectLst/>
                      </a:endParaRPr>
                    </a:p>
                    <a:p>
                      <a:pPr marL="457200">
                        <a:lnSpc>
                          <a:spcPct val="107000"/>
                        </a:lnSpc>
                        <a:spcAft>
                          <a:spcPts val="0"/>
                        </a:spcAft>
                        <a:tabLst>
                          <a:tab pos="825500" algn="l"/>
                          <a:tab pos="4200525" algn="l"/>
                        </a:tabLst>
                      </a:pPr>
                      <a:r>
                        <a:rPr lang="fr-FR" sz="1600" b="1" dirty="0">
                          <a:effectLst/>
                        </a:rPr>
                        <a:t>0,57</a:t>
                      </a:r>
                      <a:endParaRPr lang="fr-FR"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1415698237"/>
                  </a:ext>
                </a:extLst>
              </a:tr>
            </a:tbl>
          </a:graphicData>
        </a:graphic>
      </p:graphicFrame>
    </p:spTree>
    <p:extLst>
      <p:ext uri="{BB962C8B-B14F-4D97-AF65-F5344CB8AC3E}">
        <p14:creationId xmlns:p14="http://schemas.microsoft.com/office/powerpoint/2010/main" val="18086435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34080" y="280692"/>
            <a:ext cx="8911687" cy="1280890"/>
          </a:xfrm>
        </p:spPr>
        <p:txBody>
          <a:bodyPr/>
          <a:lstStyle/>
          <a:p>
            <a:r>
              <a:rPr lang="fr-FR" b="1" dirty="0"/>
              <a:t>Analyse </a:t>
            </a:r>
            <a:r>
              <a:rPr lang="fr-FR" b="1" dirty="0" smtClean="0"/>
              <a:t>Bi variée</a:t>
            </a:r>
            <a:endParaRPr lang="fr-FR" dirty="0"/>
          </a:p>
        </p:txBody>
      </p:sp>
      <p:sp>
        <p:nvSpPr>
          <p:cNvPr id="3" name="Espace réservé du contenu 2"/>
          <p:cNvSpPr>
            <a:spLocks noGrp="1"/>
          </p:cNvSpPr>
          <p:nvPr>
            <p:ph idx="1"/>
          </p:nvPr>
        </p:nvSpPr>
        <p:spPr/>
        <p:txBody>
          <a:bodyPr/>
          <a:lstStyle/>
          <a:p>
            <a:endParaRPr lang="fr-FR"/>
          </a:p>
        </p:txBody>
      </p:sp>
      <p:graphicFrame>
        <p:nvGraphicFramePr>
          <p:cNvPr id="4" name="Tableau 3"/>
          <p:cNvGraphicFramePr>
            <a:graphicFrameLocks noGrp="1"/>
          </p:cNvGraphicFramePr>
          <p:nvPr>
            <p:extLst/>
          </p:nvPr>
        </p:nvGraphicFramePr>
        <p:xfrm>
          <a:off x="743609" y="1264555"/>
          <a:ext cx="10689022" cy="441435"/>
        </p:xfrm>
        <a:graphic>
          <a:graphicData uri="http://schemas.openxmlformats.org/drawingml/2006/table">
            <a:tbl>
              <a:tblPr>
                <a:tableStyleId>{2D5ABB26-0587-4C30-8999-92F81FD0307C}</a:tableStyleId>
              </a:tblPr>
              <a:tblGrid>
                <a:gridCol w="4272455">
                  <a:extLst>
                    <a:ext uri="{9D8B030D-6E8A-4147-A177-3AD203B41FA5}">
                      <a16:colId xmlns:a16="http://schemas.microsoft.com/office/drawing/2014/main" val="2658071612"/>
                    </a:ext>
                  </a:extLst>
                </a:gridCol>
                <a:gridCol w="2443655">
                  <a:extLst>
                    <a:ext uri="{9D8B030D-6E8A-4147-A177-3AD203B41FA5}">
                      <a16:colId xmlns:a16="http://schemas.microsoft.com/office/drawing/2014/main" val="3005768463"/>
                    </a:ext>
                  </a:extLst>
                </a:gridCol>
                <a:gridCol w="2301766">
                  <a:extLst>
                    <a:ext uri="{9D8B030D-6E8A-4147-A177-3AD203B41FA5}">
                      <a16:colId xmlns:a16="http://schemas.microsoft.com/office/drawing/2014/main" val="3441848516"/>
                    </a:ext>
                  </a:extLst>
                </a:gridCol>
                <a:gridCol w="1671146">
                  <a:extLst>
                    <a:ext uri="{9D8B030D-6E8A-4147-A177-3AD203B41FA5}">
                      <a16:colId xmlns:a16="http://schemas.microsoft.com/office/drawing/2014/main" val="3067302521"/>
                    </a:ext>
                  </a:extLst>
                </a:gridCol>
              </a:tblGrid>
              <a:tr h="441435">
                <a:tc>
                  <a:txBody>
                    <a:bodyPr/>
                    <a:lstStyle/>
                    <a:p>
                      <a:pPr algn="ctr"/>
                      <a:r>
                        <a:rPr lang="fr-FR" b="1" dirty="0" smtClean="0">
                          <a:solidFill>
                            <a:schemeClr val="bg1"/>
                          </a:solidFill>
                        </a:rPr>
                        <a:t>Variables</a:t>
                      </a:r>
                      <a:endParaRPr lang="fr-FR" b="1" dirty="0">
                        <a:solidFill>
                          <a:schemeClr val="bg1"/>
                        </a:solidFill>
                      </a:endParaRPr>
                    </a:p>
                  </a:txBody>
                  <a:tcPr>
                    <a:solidFill>
                      <a:schemeClr val="accent1"/>
                    </a:solidFill>
                  </a:tcPr>
                </a:tc>
                <a:tc>
                  <a:txBody>
                    <a:bodyPr/>
                    <a:lstStyle/>
                    <a:p>
                      <a:pPr algn="ctr"/>
                      <a:r>
                        <a:rPr lang="fr-FR" b="1" dirty="0" smtClean="0">
                          <a:solidFill>
                            <a:schemeClr val="bg1"/>
                          </a:solidFill>
                        </a:rPr>
                        <a:t>Avec Coxite</a:t>
                      </a:r>
                      <a:endParaRPr lang="fr-FR" b="1" dirty="0">
                        <a:solidFill>
                          <a:schemeClr val="bg1"/>
                        </a:solidFill>
                      </a:endParaRPr>
                    </a:p>
                  </a:txBody>
                  <a:tcPr>
                    <a:solidFill>
                      <a:schemeClr val="accent1"/>
                    </a:solidFill>
                  </a:tcPr>
                </a:tc>
                <a:tc>
                  <a:txBody>
                    <a:bodyPr/>
                    <a:lstStyle/>
                    <a:p>
                      <a:pPr algn="ctr"/>
                      <a:r>
                        <a:rPr lang="fr-FR" b="1" dirty="0" smtClean="0">
                          <a:solidFill>
                            <a:schemeClr val="bg1"/>
                          </a:solidFill>
                        </a:rPr>
                        <a:t>Sans</a:t>
                      </a:r>
                      <a:r>
                        <a:rPr lang="fr-FR" b="1" baseline="0" dirty="0" smtClean="0">
                          <a:solidFill>
                            <a:schemeClr val="bg1"/>
                          </a:solidFill>
                        </a:rPr>
                        <a:t> </a:t>
                      </a:r>
                      <a:r>
                        <a:rPr lang="fr-FR" b="1" dirty="0" smtClean="0">
                          <a:solidFill>
                            <a:schemeClr val="bg1"/>
                          </a:solidFill>
                        </a:rPr>
                        <a:t>coxite</a:t>
                      </a:r>
                      <a:endParaRPr lang="fr-FR" b="1" dirty="0">
                        <a:solidFill>
                          <a:schemeClr val="bg1"/>
                        </a:solidFill>
                      </a:endParaRPr>
                    </a:p>
                  </a:txBody>
                  <a:tcPr>
                    <a:solidFill>
                      <a:schemeClr val="accent1"/>
                    </a:solidFill>
                  </a:tcPr>
                </a:tc>
                <a:tc>
                  <a:txBody>
                    <a:bodyPr/>
                    <a:lstStyle/>
                    <a:p>
                      <a:pPr algn="ctr"/>
                      <a:r>
                        <a:rPr lang="fr-FR" b="1" dirty="0" smtClean="0">
                          <a:solidFill>
                            <a:schemeClr val="bg1"/>
                          </a:solidFill>
                        </a:rPr>
                        <a:t>P</a:t>
                      </a:r>
                      <a:endParaRPr lang="fr-FR" b="1" dirty="0">
                        <a:solidFill>
                          <a:schemeClr val="bg1"/>
                        </a:solidFill>
                      </a:endParaRPr>
                    </a:p>
                  </a:txBody>
                  <a:tcPr>
                    <a:solidFill>
                      <a:schemeClr val="accent1"/>
                    </a:solidFill>
                  </a:tcPr>
                </a:tc>
                <a:extLst>
                  <a:ext uri="{0D108BD9-81ED-4DB2-BD59-A6C34878D82A}">
                    <a16:rowId xmlns:a16="http://schemas.microsoft.com/office/drawing/2014/main" val="4185883485"/>
                  </a:ext>
                </a:extLst>
              </a:tr>
            </a:tbl>
          </a:graphicData>
        </a:graphic>
      </p:graphicFrame>
      <p:graphicFrame>
        <p:nvGraphicFramePr>
          <p:cNvPr id="5" name="Espace réservé du contenu 3"/>
          <p:cNvGraphicFramePr>
            <a:graphicFrameLocks/>
          </p:cNvGraphicFramePr>
          <p:nvPr>
            <p:extLst>
              <p:ext uri="{D42A27DB-BD31-4B8C-83A1-F6EECF244321}">
                <p14:modId xmlns:p14="http://schemas.microsoft.com/office/powerpoint/2010/main" val="3301711003"/>
              </p:ext>
            </p:extLst>
          </p:nvPr>
        </p:nvGraphicFramePr>
        <p:xfrm>
          <a:off x="743609" y="1720755"/>
          <a:ext cx="10702158" cy="4696588"/>
        </p:xfrm>
        <a:graphic>
          <a:graphicData uri="http://schemas.openxmlformats.org/drawingml/2006/table">
            <a:tbl>
              <a:tblPr firstRow="1" firstCol="1" bandRow="1">
                <a:tableStyleId>{7E9639D4-E3E2-4D34-9284-5A2195B3D0D7}</a:tableStyleId>
              </a:tblPr>
              <a:tblGrid>
                <a:gridCol w="4283021">
                  <a:extLst>
                    <a:ext uri="{9D8B030D-6E8A-4147-A177-3AD203B41FA5}">
                      <a16:colId xmlns:a16="http://schemas.microsoft.com/office/drawing/2014/main" val="1023880371"/>
                    </a:ext>
                  </a:extLst>
                </a:gridCol>
                <a:gridCol w="2443588">
                  <a:extLst>
                    <a:ext uri="{9D8B030D-6E8A-4147-A177-3AD203B41FA5}">
                      <a16:colId xmlns:a16="http://schemas.microsoft.com/office/drawing/2014/main" val="248720376"/>
                    </a:ext>
                  </a:extLst>
                </a:gridCol>
                <a:gridCol w="2293628">
                  <a:extLst>
                    <a:ext uri="{9D8B030D-6E8A-4147-A177-3AD203B41FA5}">
                      <a16:colId xmlns:a16="http://schemas.microsoft.com/office/drawing/2014/main" val="248082525"/>
                    </a:ext>
                  </a:extLst>
                </a:gridCol>
                <a:gridCol w="1681921">
                  <a:extLst>
                    <a:ext uri="{9D8B030D-6E8A-4147-A177-3AD203B41FA5}">
                      <a16:colId xmlns:a16="http://schemas.microsoft.com/office/drawing/2014/main" val="2046265576"/>
                    </a:ext>
                  </a:extLst>
                </a:gridCol>
              </a:tblGrid>
              <a:tr h="1330733">
                <a:tc>
                  <a:txBody>
                    <a:bodyPr/>
                    <a:lstStyle/>
                    <a:p>
                      <a:pPr marL="457200">
                        <a:lnSpc>
                          <a:spcPct val="107000"/>
                        </a:lnSpc>
                        <a:spcAft>
                          <a:spcPts val="0"/>
                        </a:spcAft>
                        <a:tabLst>
                          <a:tab pos="825500" algn="l"/>
                          <a:tab pos="4200525" algn="l"/>
                        </a:tabLst>
                      </a:pPr>
                      <a:r>
                        <a:rPr lang="fr-FR" sz="1600" u="sng" dirty="0">
                          <a:solidFill>
                            <a:srgbClr val="0070C0"/>
                          </a:solidFill>
                          <a:effectLst/>
                        </a:rPr>
                        <a:t>Signes cliniques révélateurs</a:t>
                      </a:r>
                      <a:endParaRPr lang="fr-FR" sz="2400" dirty="0">
                        <a:solidFill>
                          <a:srgbClr val="0070C0"/>
                        </a:solidFill>
                        <a:effectLst/>
                      </a:endParaRPr>
                    </a:p>
                    <a:p>
                      <a:pPr marL="457200">
                        <a:lnSpc>
                          <a:spcPct val="107000"/>
                        </a:lnSpc>
                        <a:spcAft>
                          <a:spcPts val="0"/>
                        </a:spcAft>
                        <a:tabLst>
                          <a:tab pos="825500" algn="l"/>
                          <a:tab pos="4200525" algn="l"/>
                        </a:tabLst>
                      </a:pPr>
                      <a:r>
                        <a:rPr lang="fr-FR" sz="1600" dirty="0">
                          <a:solidFill>
                            <a:schemeClr val="tx1"/>
                          </a:solidFill>
                          <a:effectLst/>
                        </a:rPr>
                        <a:t>Rachidien</a:t>
                      </a:r>
                      <a:endParaRPr lang="fr-FR" sz="2400" dirty="0">
                        <a:solidFill>
                          <a:schemeClr val="tx1"/>
                        </a:solidFill>
                        <a:effectLst/>
                      </a:endParaRPr>
                    </a:p>
                    <a:p>
                      <a:pPr marL="457200">
                        <a:lnSpc>
                          <a:spcPct val="107000"/>
                        </a:lnSpc>
                        <a:spcAft>
                          <a:spcPts val="0"/>
                        </a:spcAft>
                        <a:tabLst>
                          <a:tab pos="825500" algn="l"/>
                          <a:tab pos="4200525" algn="l"/>
                        </a:tabLst>
                      </a:pPr>
                      <a:r>
                        <a:rPr lang="fr-FR" sz="1600" dirty="0">
                          <a:solidFill>
                            <a:schemeClr val="tx1"/>
                          </a:solidFill>
                          <a:effectLst/>
                        </a:rPr>
                        <a:t>Arthrite</a:t>
                      </a:r>
                      <a:endParaRPr lang="fr-FR" sz="2400" dirty="0">
                        <a:solidFill>
                          <a:schemeClr val="tx1"/>
                        </a:solidFill>
                        <a:effectLst/>
                      </a:endParaRPr>
                    </a:p>
                    <a:p>
                      <a:pPr marL="457200">
                        <a:lnSpc>
                          <a:spcPct val="107000"/>
                        </a:lnSpc>
                        <a:spcAft>
                          <a:spcPts val="0"/>
                        </a:spcAft>
                        <a:tabLst>
                          <a:tab pos="825500" algn="l"/>
                          <a:tab pos="4200525" algn="l"/>
                        </a:tabLst>
                      </a:pPr>
                      <a:r>
                        <a:rPr lang="fr-FR" sz="1600" dirty="0" err="1">
                          <a:solidFill>
                            <a:schemeClr val="tx1"/>
                          </a:solidFill>
                          <a:effectLst/>
                        </a:rPr>
                        <a:t>Enthésite</a:t>
                      </a:r>
                      <a:endParaRPr lang="fr-FR" sz="2400" dirty="0">
                        <a:solidFill>
                          <a:schemeClr val="tx1"/>
                        </a:solidFill>
                        <a:effectLst/>
                      </a:endParaRPr>
                    </a:p>
                    <a:p>
                      <a:pPr marL="457200">
                        <a:lnSpc>
                          <a:spcPct val="107000"/>
                        </a:lnSpc>
                        <a:spcAft>
                          <a:spcPts val="0"/>
                        </a:spcAft>
                        <a:tabLst>
                          <a:tab pos="825500" algn="l"/>
                          <a:tab pos="4200525" algn="l"/>
                        </a:tabLst>
                      </a:pPr>
                      <a:r>
                        <a:rPr lang="fr-FR" sz="1600" dirty="0" smtClean="0">
                          <a:solidFill>
                            <a:schemeClr val="tx1"/>
                          </a:solidFill>
                          <a:effectLst/>
                        </a:rPr>
                        <a:t>Dactylite</a:t>
                      </a:r>
                    </a:p>
                    <a:p>
                      <a:pPr marL="457200">
                        <a:lnSpc>
                          <a:spcPct val="107000"/>
                        </a:lnSpc>
                        <a:spcAft>
                          <a:spcPts val="0"/>
                        </a:spcAft>
                        <a:tabLst>
                          <a:tab pos="825500" algn="l"/>
                          <a:tab pos="4200525" algn="l"/>
                        </a:tabLst>
                      </a:pPr>
                      <a:endParaRPr lang="fr-FR" sz="1600" dirty="0" smtClean="0">
                        <a:solidFill>
                          <a:schemeClr val="tx1"/>
                        </a:solidFill>
                        <a:effectLst/>
                      </a:endParaRPr>
                    </a:p>
                  </a:txBody>
                  <a:tcPr marL="68580" marR="68580" marT="0" marB="0">
                    <a:solidFill>
                      <a:schemeClr val="bg1"/>
                    </a:solidFill>
                  </a:tcPr>
                </a:tc>
                <a:tc>
                  <a:txBody>
                    <a:bodyPr/>
                    <a:lstStyle/>
                    <a:p>
                      <a:pPr marL="457200">
                        <a:lnSpc>
                          <a:spcPct val="107000"/>
                        </a:lnSpc>
                        <a:spcAft>
                          <a:spcPts val="0"/>
                        </a:spcAft>
                        <a:tabLst>
                          <a:tab pos="825500" algn="l"/>
                          <a:tab pos="4200525" algn="l"/>
                        </a:tabLst>
                      </a:pPr>
                      <a:r>
                        <a:rPr lang="fr-FR" sz="1600" b="1" dirty="0">
                          <a:solidFill>
                            <a:schemeClr val="tx1"/>
                          </a:solidFill>
                          <a:effectLst/>
                        </a:rPr>
                        <a:t> </a:t>
                      </a:r>
                      <a:endParaRPr lang="fr-FR" sz="24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58(34,3)</a:t>
                      </a:r>
                      <a:endParaRPr lang="fr-FR" sz="24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17(35,4)</a:t>
                      </a:r>
                      <a:endParaRPr lang="fr-FR" sz="24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9(23,1)</a:t>
                      </a:r>
                      <a:endParaRPr lang="fr-FR" sz="24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2(14,3)</a:t>
                      </a:r>
                      <a:endParaRPr lang="fr-FR"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457200">
                        <a:lnSpc>
                          <a:spcPct val="107000"/>
                        </a:lnSpc>
                        <a:spcAft>
                          <a:spcPts val="0"/>
                        </a:spcAft>
                        <a:tabLst>
                          <a:tab pos="825500" algn="l"/>
                          <a:tab pos="4200525" algn="l"/>
                        </a:tabLst>
                      </a:pPr>
                      <a:r>
                        <a:rPr lang="fr-FR" sz="1600" b="1" dirty="0">
                          <a:solidFill>
                            <a:schemeClr val="tx1"/>
                          </a:solidFill>
                          <a:effectLst/>
                        </a:rPr>
                        <a:t> </a:t>
                      </a:r>
                      <a:endParaRPr lang="fr-FR" sz="24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111(65,7)</a:t>
                      </a:r>
                      <a:endParaRPr lang="fr-FR" sz="24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31(64,6)</a:t>
                      </a:r>
                      <a:endParaRPr lang="fr-FR" sz="24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30(76,9)</a:t>
                      </a:r>
                      <a:endParaRPr lang="fr-FR" sz="24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12(85,7)</a:t>
                      </a:r>
                      <a:endParaRPr lang="fr-FR"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457200">
                        <a:lnSpc>
                          <a:spcPct val="107000"/>
                        </a:lnSpc>
                        <a:spcAft>
                          <a:spcPts val="0"/>
                        </a:spcAft>
                        <a:tabLst>
                          <a:tab pos="825500" algn="l"/>
                          <a:tab pos="4200525" algn="l"/>
                        </a:tabLst>
                      </a:pPr>
                      <a:r>
                        <a:rPr lang="fr-FR" sz="1600" b="1" dirty="0">
                          <a:solidFill>
                            <a:schemeClr val="tx1"/>
                          </a:solidFill>
                          <a:effectLst/>
                        </a:rPr>
                        <a:t> </a:t>
                      </a:r>
                      <a:endParaRPr lang="fr-FR" sz="24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0,77</a:t>
                      </a:r>
                      <a:endParaRPr lang="fr-FR" sz="24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0,93</a:t>
                      </a:r>
                      <a:endParaRPr lang="fr-FR" sz="24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0,090</a:t>
                      </a:r>
                      <a:endParaRPr lang="fr-FR" sz="24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0,095</a:t>
                      </a:r>
                      <a:endParaRPr lang="fr-FR"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115410845"/>
                  </a:ext>
                </a:extLst>
              </a:tr>
              <a:tr h="0">
                <a:tc>
                  <a:txBody>
                    <a:bodyPr/>
                    <a:lstStyle/>
                    <a:p>
                      <a:pPr marL="457200">
                        <a:lnSpc>
                          <a:spcPct val="107000"/>
                        </a:lnSpc>
                        <a:spcAft>
                          <a:spcPts val="0"/>
                        </a:spcAft>
                        <a:tabLst>
                          <a:tab pos="825500" algn="l"/>
                          <a:tab pos="4200525" algn="l"/>
                        </a:tabLst>
                      </a:pPr>
                      <a:r>
                        <a:rPr lang="fr-FR" sz="1600" u="sng" dirty="0">
                          <a:solidFill>
                            <a:srgbClr val="0070C0"/>
                          </a:solidFill>
                          <a:effectLst/>
                        </a:rPr>
                        <a:t>Signes cliniques à l’inclusion</a:t>
                      </a:r>
                      <a:endParaRPr lang="fr-FR" sz="2400" dirty="0">
                        <a:solidFill>
                          <a:srgbClr val="0070C0"/>
                        </a:solidFill>
                        <a:effectLst/>
                      </a:endParaRPr>
                    </a:p>
                    <a:p>
                      <a:pPr marL="457200">
                        <a:lnSpc>
                          <a:spcPct val="107000"/>
                        </a:lnSpc>
                        <a:spcAft>
                          <a:spcPts val="0"/>
                        </a:spcAft>
                        <a:tabLst>
                          <a:tab pos="825500" algn="l"/>
                          <a:tab pos="4200525" algn="l"/>
                        </a:tabLst>
                      </a:pPr>
                      <a:r>
                        <a:rPr lang="fr-FR" sz="1600" u="sng" dirty="0">
                          <a:effectLst/>
                        </a:rPr>
                        <a:t>Axiale </a:t>
                      </a:r>
                      <a:r>
                        <a:rPr lang="fr-FR" sz="1600" dirty="0">
                          <a:effectLst/>
                        </a:rPr>
                        <a:t>: </a:t>
                      </a:r>
                      <a:endParaRPr lang="fr-FR" sz="2400" dirty="0">
                        <a:effectLst/>
                      </a:endParaRPr>
                    </a:p>
                    <a:p>
                      <a:pPr marL="457200">
                        <a:lnSpc>
                          <a:spcPct val="107000"/>
                        </a:lnSpc>
                        <a:spcAft>
                          <a:spcPts val="0"/>
                        </a:spcAft>
                        <a:tabLst>
                          <a:tab pos="825500" algn="l"/>
                          <a:tab pos="4200525" algn="l"/>
                        </a:tabLst>
                      </a:pPr>
                      <a:r>
                        <a:rPr lang="fr-FR" sz="1600" dirty="0">
                          <a:effectLst/>
                        </a:rPr>
                        <a:t>Cervicale</a:t>
                      </a:r>
                      <a:endParaRPr lang="fr-FR" sz="2400" dirty="0">
                        <a:effectLst/>
                      </a:endParaRPr>
                    </a:p>
                    <a:p>
                      <a:pPr marL="457200">
                        <a:lnSpc>
                          <a:spcPct val="107000"/>
                        </a:lnSpc>
                        <a:spcAft>
                          <a:spcPts val="0"/>
                        </a:spcAft>
                        <a:tabLst>
                          <a:tab pos="825500" algn="l"/>
                          <a:tab pos="4200525" algn="l"/>
                        </a:tabLst>
                      </a:pPr>
                      <a:r>
                        <a:rPr lang="fr-FR" sz="1600" dirty="0">
                          <a:effectLst/>
                        </a:rPr>
                        <a:t>Dorsale</a:t>
                      </a:r>
                      <a:endParaRPr lang="fr-FR" sz="2400" dirty="0">
                        <a:effectLst/>
                      </a:endParaRPr>
                    </a:p>
                    <a:p>
                      <a:pPr marL="457200">
                        <a:lnSpc>
                          <a:spcPct val="107000"/>
                        </a:lnSpc>
                        <a:spcAft>
                          <a:spcPts val="0"/>
                        </a:spcAft>
                        <a:tabLst>
                          <a:tab pos="825500" algn="l"/>
                          <a:tab pos="4200525" algn="l"/>
                        </a:tabLst>
                      </a:pPr>
                      <a:r>
                        <a:rPr lang="fr-FR" sz="1600" dirty="0">
                          <a:effectLst/>
                        </a:rPr>
                        <a:t>Lombaire</a:t>
                      </a:r>
                      <a:endParaRPr lang="fr-FR" sz="2400" dirty="0">
                        <a:effectLst/>
                      </a:endParaRPr>
                    </a:p>
                    <a:p>
                      <a:pPr marL="457200">
                        <a:lnSpc>
                          <a:spcPct val="107000"/>
                        </a:lnSpc>
                        <a:spcAft>
                          <a:spcPts val="0"/>
                        </a:spcAft>
                        <a:tabLst>
                          <a:tab pos="825500" algn="l"/>
                          <a:tab pos="4200525" algn="l"/>
                        </a:tabLst>
                      </a:pPr>
                      <a:r>
                        <a:rPr lang="fr-FR" sz="1600" u="sng" dirty="0">
                          <a:effectLst/>
                        </a:rPr>
                        <a:t>Périphérique :</a:t>
                      </a:r>
                      <a:endParaRPr lang="fr-FR" sz="2400" u="sng" dirty="0">
                        <a:effectLst/>
                      </a:endParaRPr>
                    </a:p>
                    <a:p>
                      <a:pPr marL="457200">
                        <a:lnSpc>
                          <a:spcPct val="107000"/>
                        </a:lnSpc>
                        <a:spcAft>
                          <a:spcPts val="0"/>
                        </a:spcAft>
                        <a:tabLst>
                          <a:tab pos="825500" algn="l"/>
                          <a:tab pos="4200525" algn="l"/>
                        </a:tabLst>
                      </a:pPr>
                      <a:r>
                        <a:rPr lang="fr-FR" sz="1600" dirty="0">
                          <a:effectLst/>
                        </a:rPr>
                        <a:t>Arthrite</a:t>
                      </a:r>
                      <a:endParaRPr lang="fr-FR" sz="2400" dirty="0">
                        <a:effectLst/>
                      </a:endParaRPr>
                    </a:p>
                    <a:p>
                      <a:pPr marL="457200">
                        <a:lnSpc>
                          <a:spcPct val="107000"/>
                        </a:lnSpc>
                        <a:spcAft>
                          <a:spcPts val="0"/>
                        </a:spcAft>
                        <a:tabLst>
                          <a:tab pos="825500" algn="l"/>
                          <a:tab pos="4200525" algn="l"/>
                        </a:tabLst>
                      </a:pPr>
                      <a:r>
                        <a:rPr lang="fr-FR" sz="1600" dirty="0" err="1">
                          <a:effectLst/>
                        </a:rPr>
                        <a:t>Enthésite</a:t>
                      </a:r>
                      <a:endParaRPr lang="fr-FR" sz="2400" dirty="0">
                        <a:effectLst/>
                      </a:endParaRPr>
                    </a:p>
                    <a:p>
                      <a:pPr marL="457200">
                        <a:lnSpc>
                          <a:spcPct val="107000"/>
                        </a:lnSpc>
                        <a:spcAft>
                          <a:spcPts val="0"/>
                        </a:spcAft>
                        <a:tabLst>
                          <a:tab pos="825500" algn="l"/>
                          <a:tab pos="4200525" algn="l"/>
                        </a:tabLst>
                      </a:pPr>
                      <a:r>
                        <a:rPr lang="fr-FR" sz="1600" dirty="0">
                          <a:effectLst/>
                        </a:rPr>
                        <a:t>dactylite</a:t>
                      </a:r>
                      <a:endParaRPr lang="fr-FR"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457200">
                        <a:lnSpc>
                          <a:spcPct val="107000"/>
                        </a:lnSpc>
                        <a:spcAft>
                          <a:spcPts val="0"/>
                        </a:spcAft>
                        <a:tabLst>
                          <a:tab pos="825500" algn="l"/>
                          <a:tab pos="4200525" algn="l"/>
                        </a:tabLst>
                      </a:pPr>
                      <a:r>
                        <a:rPr lang="fr-FR" sz="1600" b="1" dirty="0">
                          <a:effectLst/>
                        </a:rPr>
                        <a:t> </a:t>
                      </a:r>
                      <a:endParaRPr lang="fr-FR" sz="2400" b="1" dirty="0">
                        <a:effectLst/>
                      </a:endParaRPr>
                    </a:p>
                    <a:p>
                      <a:pPr marL="457200">
                        <a:lnSpc>
                          <a:spcPct val="107000"/>
                        </a:lnSpc>
                        <a:spcAft>
                          <a:spcPts val="0"/>
                        </a:spcAft>
                        <a:tabLst>
                          <a:tab pos="825500" algn="l"/>
                          <a:tab pos="4200525" algn="l"/>
                        </a:tabLst>
                      </a:pPr>
                      <a:r>
                        <a:rPr lang="fr-FR" sz="1600" b="1" dirty="0">
                          <a:effectLst/>
                        </a:rPr>
                        <a:t> </a:t>
                      </a:r>
                      <a:endParaRPr lang="fr-FR" sz="2400" b="1" dirty="0">
                        <a:effectLst/>
                      </a:endParaRPr>
                    </a:p>
                    <a:p>
                      <a:pPr marL="457200">
                        <a:lnSpc>
                          <a:spcPct val="107000"/>
                        </a:lnSpc>
                        <a:spcAft>
                          <a:spcPts val="0"/>
                        </a:spcAft>
                        <a:tabLst>
                          <a:tab pos="825500" algn="l"/>
                          <a:tab pos="4200525" algn="l"/>
                        </a:tabLst>
                      </a:pPr>
                      <a:r>
                        <a:rPr lang="fr-FR" sz="1600" b="1" dirty="0">
                          <a:solidFill>
                            <a:srgbClr val="FF0000"/>
                          </a:solidFill>
                          <a:effectLst/>
                        </a:rPr>
                        <a:t>72(55)</a:t>
                      </a:r>
                      <a:endParaRPr lang="fr-FR" sz="2400" b="1" dirty="0">
                        <a:solidFill>
                          <a:srgbClr val="FF0000"/>
                        </a:solidFill>
                        <a:effectLst/>
                      </a:endParaRPr>
                    </a:p>
                    <a:p>
                      <a:pPr marL="457200">
                        <a:lnSpc>
                          <a:spcPct val="107000"/>
                        </a:lnSpc>
                        <a:spcAft>
                          <a:spcPts val="0"/>
                        </a:spcAft>
                        <a:tabLst>
                          <a:tab pos="825500" algn="l"/>
                          <a:tab pos="4200525" algn="l"/>
                        </a:tabLst>
                      </a:pPr>
                      <a:r>
                        <a:rPr lang="fr-FR" sz="1600" b="1" dirty="0">
                          <a:solidFill>
                            <a:srgbClr val="FF0000"/>
                          </a:solidFill>
                          <a:effectLst/>
                        </a:rPr>
                        <a:t>75(46,9)</a:t>
                      </a:r>
                      <a:endParaRPr lang="fr-FR" sz="2400" b="1" dirty="0">
                        <a:solidFill>
                          <a:srgbClr val="FF0000"/>
                        </a:solidFill>
                        <a:effectLst/>
                      </a:endParaRPr>
                    </a:p>
                    <a:p>
                      <a:pPr marL="457200">
                        <a:lnSpc>
                          <a:spcPct val="107000"/>
                        </a:lnSpc>
                        <a:spcAft>
                          <a:spcPts val="0"/>
                        </a:spcAft>
                        <a:tabLst>
                          <a:tab pos="825500" algn="l"/>
                          <a:tab pos="4200525" algn="l"/>
                        </a:tabLst>
                      </a:pPr>
                      <a:r>
                        <a:rPr lang="fr-FR" sz="1600" b="1" dirty="0">
                          <a:effectLst/>
                        </a:rPr>
                        <a:t>81(36)</a:t>
                      </a:r>
                      <a:endParaRPr lang="fr-FR" sz="2400" b="1" dirty="0">
                        <a:effectLst/>
                      </a:endParaRPr>
                    </a:p>
                    <a:p>
                      <a:pPr marL="457200">
                        <a:lnSpc>
                          <a:spcPct val="107000"/>
                        </a:lnSpc>
                        <a:spcAft>
                          <a:spcPts val="0"/>
                        </a:spcAft>
                        <a:tabLst>
                          <a:tab pos="825500" algn="l"/>
                          <a:tab pos="4200525" algn="l"/>
                        </a:tabLst>
                      </a:pPr>
                      <a:r>
                        <a:rPr lang="fr-FR" sz="1600" b="1" dirty="0">
                          <a:effectLst/>
                        </a:rPr>
                        <a:t> </a:t>
                      </a:r>
                      <a:endParaRPr lang="fr-FR" sz="2400" b="1" dirty="0">
                        <a:effectLst/>
                      </a:endParaRPr>
                    </a:p>
                    <a:p>
                      <a:pPr marL="457200">
                        <a:lnSpc>
                          <a:spcPct val="107000"/>
                        </a:lnSpc>
                        <a:spcAft>
                          <a:spcPts val="0"/>
                        </a:spcAft>
                        <a:tabLst>
                          <a:tab pos="825500" algn="l"/>
                          <a:tab pos="4200525" algn="l"/>
                        </a:tabLst>
                      </a:pPr>
                      <a:r>
                        <a:rPr lang="fr-FR" sz="1600" b="1" dirty="0">
                          <a:effectLst/>
                        </a:rPr>
                        <a:t>23(39,7)</a:t>
                      </a:r>
                      <a:endParaRPr lang="fr-FR" sz="2400" b="1" dirty="0">
                        <a:effectLst/>
                      </a:endParaRPr>
                    </a:p>
                    <a:p>
                      <a:pPr marL="457200">
                        <a:lnSpc>
                          <a:spcPct val="107000"/>
                        </a:lnSpc>
                        <a:spcAft>
                          <a:spcPts val="0"/>
                        </a:spcAft>
                        <a:tabLst>
                          <a:tab pos="825500" algn="l"/>
                          <a:tab pos="4200525" algn="l"/>
                        </a:tabLst>
                      </a:pPr>
                      <a:r>
                        <a:rPr lang="fr-FR" sz="1600" b="1" dirty="0">
                          <a:effectLst/>
                        </a:rPr>
                        <a:t>39(36,1)</a:t>
                      </a:r>
                      <a:endParaRPr lang="fr-FR" sz="2400" b="1" dirty="0">
                        <a:effectLst/>
                      </a:endParaRPr>
                    </a:p>
                    <a:p>
                      <a:pPr marL="457200">
                        <a:lnSpc>
                          <a:spcPct val="107000"/>
                        </a:lnSpc>
                        <a:spcAft>
                          <a:spcPts val="0"/>
                        </a:spcAft>
                        <a:tabLst>
                          <a:tab pos="825500" algn="l"/>
                          <a:tab pos="4200525" algn="l"/>
                        </a:tabLst>
                      </a:pPr>
                      <a:r>
                        <a:rPr lang="fr-FR" sz="1600" b="1" dirty="0">
                          <a:effectLst/>
                        </a:rPr>
                        <a:t>10(40)</a:t>
                      </a:r>
                      <a:endParaRPr lang="fr-FR"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457200">
                        <a:lnSpc>
                          <a:spcPct val="107000"/>
                        </a:lnSpc>
                        <a:spcAft>
                          <a:spcPts val="0"/>
                        </a:spcAft>
                        <a:tabLst>
                          <a:tab pos="825500" algn="l"/>
                          <a:tab pos="4200525" algn="l"/>
                        </a:tabLst>
                      </a:pPr>
                      <a:r>
                        <a:rPr lang="fr-FR" sz="1600" b="1" dirty="0">
                          <a:effectLst/>
                        </a:rPr>
                        <a:t> </a:t>
                      </a:r>
                      <a:endParaRPr lang="fr-FR" sz="2400" b="1" dirty="0">
                        <a:effectLst/>
                      </a:endParaRPr>
                    </a:p>
                    <a:p>
                      <a:pPr marL="457200">
                        <a:lnSpc>
                          <a:spcPct val="107000"/>
                        </a:lnSpc>
                        <a:spcAft>
                          <a:spcPts val="0"/>
                        </a:spcAft>
                        <a:tabLst>
                          <a:tab pos="825500" algn="l"/>
                          <a:tab pos="4200525" algn="l"/>
                        </a:tabLst>
                      </a:pPr>
                      <a:r>
                        <a:rPr lang="fr-FR" sz="1600" b="1" dirty="0">
                          <a:effectLst/>
                        </a:rPr>
                        <a:t> </a:t>
                      </a:r>
                      <a:endParaRPr lang="fr-FR" sz="2400" b="1" dirty="0">
                        <a:effectLst/>
                      </a:endParaRPr>
                    </a:p>
                    <a:p>
                      <a:pPr marL="457200">
                        <a:lnSpc>
                          <a:spcPct val="107000"/>
                        </a:lnSpc>
                        <a:spcAft>
                          <a:spcPts val="0"/>
                        </a:spcAft>
                        <a:tabLst>
                          <a:tab pos="825500" algn="l"/>
                          <a:tab pos="4200525" algn="l"/>
                        </a:tabLst>
                      </a:pPr>
                      <a:r>
                        <a:rPr lang="fr-FR" sz="1600" b="1" dirty="0">
                          <a:solidFill>
                            <a:srgbClr val="FF0000"/>
                          </a:solidFill>
                          <a:effectLst/>
                        </a:rPr>
                        <a:t>59(45)</a:t>
                      </a:r>
                      <a:endParaRPr lang="fr-FR" sz="2400" b="1" dirty="0">
                        <a:solidFill>
                          <a:srgbClr val="FF0000"/>
                        </a:solidFill>
                        <a:effectLst/>
                      </a:endParaRPr>
                    </a:p>
                    <a:p>
                      <a:pPr marL="457200">
                        <a:lnSpc>
                          <a:spcPct val="107000"/>
                        </a:lnSpc>
                        <a:spcAft>
                          <a:spcPts val="0"/>
                        </a:spcAft>
                        <a:tabLst>
                          <a:tab pos="825500" algn="l"/>
                          <a:tab pos="4200525" algn="l"/>
                        </a:tabLst>
                      </a:pPr>
                      <a:r>
                        <a:rPr lang="fr-FR" sz="1600" b="1" dirty="0">
                          <a:solidFill>
                            <a:srgbClr val="FF0000"/>
                          </a:solidFill>
                          <a:effectLst/>
                        </a:rPr>
                        <a:t>85(53,1)</a:t>
                      </a:r>
                      <a:endParaRPr lang="fr-FR" sz="2400" b="1" dirty="0">
                        <a:solidFill>
                          <a:srgbClr val="FF0000"/>
                        </a:solidFill>
                        <a:effectLst/>
                      </a:endParaRPr>
                    </a:p>
                    <a:p>
                      <a:pPr marL="457200">
                        <a:lnSpc>
                          <a:spcPct val="107000"/>
                        </a:lnSpc>
                        <a:spcAft>
                          <a:spcPts val="0"/>
                        </a:spcAft>
                        <a:tabLst>
                          <a:tab pos="825500" algn="l"/>
                          <a:tab pos="4200525" algn="l"/>
                        </a:tabLst>
                      </a:pPr>
                      <a:r>
                        <a:rPr lang="fr-FR" sz="1600" b="1" dirty="0">
                          <a:effectLst/>
                        </a:rPr>
                        <a:t>144(64)</a:t>
                      </a:r>
                      <a:endParaRPr lang="fr-FR" sz="2400" b="1" dirty="0">
                        <a:effectLst/>
                      </a:endParaRPr>
                    </a:p>
                    <a:p>
                      <a:pPr marL="457200">
                        <a:lnSpc>
                          <a:spcPct val="107000"/>
                        </a:lnSpc>
                        <a:spcAft>
                          <a:spcPts val="0"/>
                        </a:spcAft>
                        <a:tabLst>
                          <a:tab pos="825500" algn="l"/>
                          <a:tab pos="4200525" algn="l"/>
                        </a:tabLst>
                      </a:pPr>
                      <a:r>
                        <a:rPr lang="fr-FR" sz="1600" b="1" dirty="0">
                          <a:effectLst/>
                        </a:rPr>
                        <a:t> </a:t>
                      </a:r>
                      <a:endParaRPr lang="fr-FR" sz="2400" b="1" dirty="0">
                        <a:effectLst/>
                      </a:endParaRPr>
                    </a:p>
                    <a:p>
                      <a:pPr marL="457200">
                        <a:lnSpc>
                          <a:spcPct val="107000"/>
                        </a:lnSpc>
                        <a:spcAft>
                          <a:spcPts val="0"/>
                        </a:spcAft>
                        <a:tabLst>
                          <a:tab pos="825500" algn="l"/>
                          <a:tab pos="4200525" algn="l"/>
                        </a:tabLst>
                      </a:pPr>
                      <a:r>
                        <a:rPr lang="fr-FR" sz="1600" b="1" dirty="0">
                          <a:effectLst/>
                        </a:rPr>
                        <a:t>35(60,3)</a:t>
                      </a:r>
                      <a:endParaRPr lang="fr-FR" sz="2400" b="1" dirty="0">
                        <a:effectLst/>
                      </a:endParaRPr>
                    </a:p>
                    <a:p>
                      <a:pPr marL="457200">
                        <a:lnSpc>
                          <a:spcPct val="107000"/>
                        </a:lnSpc>
                        <a:spcAft>
                          <a:spcPts val="0"/>
                        </a:spcAft>
                        <a:tabLst>
                          <a:tab pos="825500" algn="l"/>
                          <a:tab pos="4200525" algn="l"/>
                        </a:tabLst>
                      </a:pPr>
                      <a:r>
                        <a:rPr lang="fr-FR" sz="1600" b="1" dirty="0">
                          <a:effectLst/>
                        </a:rPr>
                        <a:t>69(63,9)</a:t>
                      </a:r>
                      <a:endParaRPr lang="fr-FR" sz="2400" b="1" dirty="0">
                        <a:effectLst/>
                      </a:endParaRPr>
                    </a:p>
                    <a:p>
                      <a:pPr marL="457200">
                        <a:lnSpc>
                          <a:spcPct val="107000"/>
                        </a:lnSpc>
                        <a:spcAft>
                          <a:spcPts val="0"/>
                        </a:spcAft>
                        <a:tabLst>
                          <a:tab pos="825500" algn="l"/>
                          <a:tab pos="4200525" algn="l"/>
                        </a:tabLst>
                      </a:pPr>
                      <a:r>
                        <a:rPr lang="fr-FR" sz="1600" b="1" dirty="0">
                          <a:effectLst/>
                        </a:rPr>
                        <a:t>15(60)</a:t>
                      </a:r>
                      <a:endParaRPr lang="fr-FR"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457200">
                        <a:lnSpc>
                          <a:spcPct val="107000"/>
                        </a:lnSpc>
                        <a:spcAft>
                          <a:spcPts val="0"/>
                        </a:spcAft>
                        <a:tabLst>
                          <a:tab pos="825500" algn="l"/>
                          <a:tab pos="4200525" algn="l"/>
                        </a:tabLst>
                      </a:pPr>
                      <a:r>
                        <a:rPr lang="fr-FR" sz="1600" b="1" dirty="0">
                          <a:effectLst/>
                        </a:rPr>
                        <a:t> </a:t>
                      </a:r>
                      <a:endParaRPr lang="fr-FR" sz="2400" b="1" dirty="0">
                        <a:effectLst/>
                      </a:endParaRPr>
                    </a:p>
                    <a:p>
                      <a:pPr marL="457200">
                        <a:lnSpc>
                          <a:spcPct val="107000"/>
                        </a:lnSpc>
                        <a:spcAft>
                          <a:spcPts val="0"/>
                        </a:spcAft>
                        <a:tabLst>
                          <a:tab pos="825500" algn="l"/>
                          <a:tab pos="4200525" algn="l"/>
                        </a:tabLst>
                      </a:pPr>
                      <a:r>
                        <a:rPr lang="fr-FR" sz="1600" b="1" dirty="0">
                          <a:effectLst/>
                        </a:rPr>
                        <a:t> </a:t>
                      </a:r>
                      <a:endParaRPr lang="fr-FR" sz="2400" b="1" dirty="0">
                        <a:effectLst/>
                      </a:endParaRPr>
                    </a:p>
                    <a:p>
                      <a:pPr marL="457200">
                        <a:lnSpc>
                          <a:spcPct val="107000"/>
                        </a:lnSpc>
                        <a:spcAft>
                          <a:spcPts val="0"/>
                        </a:spcAft>
                        <a:tabLst>
                          <a:tab pos="825500" algn="l"/>
                          <a:tab pos="4200525" algn="l"/>
                        </a:tabLst>
                      </a:pPr>
                      <a:r>
                        <a:rPr lang="fr-FR" sz="1600" b="1" dirty="0" smtClean="0">
                          <a:solidFill>
                            <a:srgbClr val="FF0000"/>
                          </a:solidFill>
                          <a:effectLst/>
                        </a:rPr>
                        <a:t>0,000</a:t>
                      </a:r>
                      <a:endParaRPr lang="fr-FR" sz="2400" b="1" dirty="0">
                        <a:solidFill>
                          <a:srgbClr val="FF0000"/>
                        </a:solidFill>
                        <a:effectLst/>
                      </a:endParaRPr>
                    </a:p>
                    <a:p>
                      <a:pPr marL="457200">
                        <a:lnSpc>
                          <a:spcPct val="107000"/>
                        </a:lnSpc>
                        <a:spcAft>
                          <a:spcPts val="0"/>
                        </a:spcAft>
                        <a:tabLst>
                          <a:tab pos="825500" algn="l"/>
                          <a:tab pos="4200525" algn="l"/>
                        </a:tabLst>
                      </a:pPr>
                      <a:r>
                        <a:rPr lang="fr-FR" sz="1600" b="1" dirty="0" smtClean="0">
                          <a:solidFill>
                            <a:srgbClr val="FF0000"/>
                          </a:solidFill>
                          <a:effectLst/>
                        </a:rPr>
                        <a:t>0,000</a:t>
                      </a:r>
                      <a:endParaRPr lang="fr-FR" sz="2400" b="1" dirty="0">
                        <a:solidFill>
                          <a:srgbClr val="FF0000"/>
                        </a:solidFill>
                        <a:effectLst/>
                      </a:endParaRPr>
                    </a:p>
                    <a:p>
                      <a:pPr marL="457200">
                        <a:lnSpc>
                          <a:spcPct val="107000"/>
                        </a:lnSpc>
                        <a:spcAft>
                          <a:spcPts val="0"/>
                        </a:spcAft>
                        <a:tabLst>
                          <a:tab pos="825500" algn="l"/>
                          <a:tab pos="4200525" algn="l"/>
                        </a:tabLst>
                      </a:pPr>
                      <a:r>
                        <a:rPr lang="fr-FR" sz="1600" b="1" dirty="0">
                          <a:effectLst/>
                        </a:rPr>
                        <a:t>0,091</a:t>
                      </a:r>
                      <a:endParaRPr lang="fr-FR" sz="2400" b="1" dirty="0">
                        <a:effectLst/>
                      </a:endParaRPr>
                    </a:p>
                    <a:p>
                      <a:pPr marL="457200">
                        <a:lnSpc>
                          <a:spcPct val="107000"/>
                        </a:lnSpc>
                        <a:spcAft>
                          <a:spcPts val="0"/>
                        </a:spcAft>
                        <a:tabLst>
                          <a:tab pos="825500" algn="l"/>
                          <a:tab pos="4200525" algn="l"/>
                        </a:tabLst>
                      </a:pPr>
                      <a:r>
                        <a:rPr lang="fr-FR" sz="1600" b="1" dirty="0">
                          <a:effectLst/>
                        </a:rPr>
                        <a:t> </a:t>
                      </a:r>
                      <a:endParaRPr lang="fr-FR" sz="2400" b="1" dirty="0">
                        <a:effectLst/>
                      </a:endParaRPr>
                    </a:p>
                    <a:p>
                      <a:pPr marL="457200">
                        <a:lnSpc>
                          <a:spcPct val="107000"/>
                        </a:lnSpc>
                        <a:spcAft>
                          <a:spcPts val="0"/>
                        </a:spcAft>
                        <a:tabLst>
                          <a:tab pos="825500" algn="l"/>
                          <a:tab pos="4200525" algn="l"/>
                        </a:tabLst>
                      </a:pPr>
                      <a:r>
                        <a:rPr lang="fr-FR" sz="1600" b="1" dirty="0">
                          <a:effectLst/>
                        </a:rPr>
                        <a:t>0,38</a:t>
                      </a:r>
                      <a:endParaRPr lang="fr-FR" sz="2400" b="1" dirty="0">
                        <a:effectLst/>
                      </a:endParaRPr>
                    </a:p>
                    <a:p>
                      <a:pPr marL="457200">
                        <a:lnSpc>
                          <a:spcPct val="107000"/>
                        </a:lnSpc>
                        <a:spcAft>
                          <a:spcPts val="0"/>
                        </a:spcAft>
                        <a:tabLst>
                          <a:tab pos="825500" algn="l"/>
                          <a:tab pos="4200525" algn="l"/>
                        </a:tabLst>
                      </a:pPr>
                      <a:r>
                        <a:rPr lang="fr-FR" sz="1600" b="1" dirty="0">
                          <a:effectLst/>
                        </a:rPr>
                        <a:t>0,72</a:t>
                      </a:r>
                      <a:endParaRPr lang="fr-FR" sz="2400" b="1" dirty="0">
                        <a:effectLst/>
                      </a:endParaRPr>
                    </a:p>
                    <a:p>
                      <a:pPr marL="457200">
                        <a:lnSpc>
                          <a:spcPct val="107000"/>
                        </a:lnSpc>
                        <a:spcAft>
                          <a:spcPts val="0"/>
                        </a:spcAft>
                        <a:tabLst>
                          <a:tab pos="825500" algn="l"/>
                          <a:tab pos="4200525" algn="l"/>
                        </a:tabLst>
                      </a:pPr>
                      <a:r>
                        <a:rPr lang="fr-FR" sz="1600" b="1" dirty="0">
                          <a:effectLst/>
                        </a:rPr>
                        <a:t>0,57</a:t>
                      </a:r>
                      <a:endParaRPr lang="fr-FR"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1415698237"/>
                  </a:ext>
                </a:extLst>
              </a:tr>
              <a:tr h="0">
                <a:tc>
                  <a:txBody>
                    <a:bodyPr/>
                    <a:lstStyle/>
                    <a:p>
                      <a:pPr marL="457200">
                        <a:lnSpc>
                          <a:spcPct val="107000"/>
                        </a:lnSpc>
                        <a:spcAft>
                          <a:spcPts val="0"/>
                        </a:spcAft>
                        <a:tabLst>
                          <a:tab pos="825500" algn="l"/>
                          <a:tab pos="4200525" algn="l"/>
                        </a:tabLst>
                      </a:pPr>
                      <a:r>
                        <a:rPr lang="fr-FR" sz="1600" u="sng" dirty="0">
                          <a:solidFill>
                            <a:srgbClr val="0070C0"/>
                          </a:solidFill>
                          <a:effectLst/>
                        </a:rPr>
                        <a:t>Signes extra articulaires</a:t>
                      </a:r>
                      <a:endParaRPr lang="fr-FR" sz="2400" dirty="0">
                        <a:solidFill>
                          <a:srgbClr val="0070C0"/>
                        </a:solidFill>
                        <a:effectLst/>
                      </a:endParaRPr>
                    </a:p>
                    <a:p>
                      <a:pPr marL="457200">
                        <a:lnSpc>
                          <a:spcPct val="107000"/>
                        </a:lnSpc>
                        <a:spcAft>
                          <a:spcPts val="0"/>
                        </a:spcAft>
                        <a:tabLst>
                          <a:tab pos="825500" algn="l"/>
                          <a:tab pos="4200525" algn="l"/>
                        </a:tabLst>
                      </a:pPr>
                      <a:r>
                        <a:rPr lang="fr-FR" sz="1600" dirty="0">
                          <a:effectLst/>
                        </a:rPr>
                        <a:t>Uvéite</a:t>
                      </a:r>
                      <a:endParaRPr lang="fr-FR" sz="2400" dirty="0">
                        <a:effectLst/>
                      </a:endParaRPr>
                    </a:p>
                    <a:p>
                      <a:pPr marL="457200">
                        <a:lnSpc>
                          <a:spcPct val="107000"/>
                        </a:lnSpc>
                        <a:spcAft>
                          <a:spcPts val="0"/>
                        </a:spcAft>
                        <a:tabLst>
                          <a:tab pos="825500" algn="l"/>
                          <a:tab pos="4200525" algn="l"/>
                        </a:tabLst>
                      </a:pPr>
                      <a:r>
                        <a:rPr lang="fr-FR" sz="1600" dirty="0">
                          <a:effectLst/>
                        </a:rPr>
                        <a:t>Syndrome pulmonaire </a:t>
                      </a:r>
                      <a:r>
                        <a:rPr lang="fr-FR" sz="1600" dirty="0" smtClean="0">
                          <a:effectLst/>
                        </a:rPr>
                        <a:t>restrictif</a:t>
                      </a:r>
                      <a:endParaRPr lang="fr-FR"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457200">
                        <a:lnSpc>
                          <a:spcPct val="107000"/>
                        </a:lnSpc>
                        <a:spcAft>
                          <a:spcPts val="0"/>
                        </a:spcAft>
                        <a:tabLst>
                          <a:tab pos="825500" algn="l"/>
                          <a:tab pos="4200525" algn="l"/>
                        </a:tabLst>
                      </a:pPr>
                      <a:r>
                        <a:rPr lang="fr-FR" sz="1600" b="1" dirty="0">
                          <a:effectLst/>
                        </a:rPr>
                        <a:t> </a:t>
                      </a:r>
                      <a:endParaRPr lang="fr-FR" sz="2400" b="1" dirty="0">
                        <a:effectLst/>
                      </a:endParaRPr>
                    </a:p>
                    <a:p>
                      <a:pPr marL="457200">
                        <a:lnSpc>
                          <a:spcPct val="107000"/>
                        </a:lnSpc>
                        <a:spcAft>
                          <a:spcPts val="0"/>
                        </a:spcAft>
                        <a:tabLst>
                          <a:tab pos="825500" algn="l"/>
                          <a:tab pos="4200525" algn="l"/>
                        </a:tabLst>
                      </a:pPr>
                      <a:r>
                        <a:rPr lang="fr-FR" sz="1600" b="1" dirty="0">
                          <a:effectLst/>
                        </a:rPr>
                        <a:t>17(48,6)</a:t>
                      </a:r>
                      <a:endParaRPr lang="fr-FR" sz="2400" b="1" dirty="0">
                        <a:effectLst/>
                      </a:endParaRPr>
                    </a:p>
                    <a:p>
                      <a:pPr marL="457200">
                        <a:lnSpc>
                          <a:spcPct val="107000"/>
                        </a:lnSpc>
                        <a:spcAft>
                          <a:spcPts val="0"/>
                        </a:spcAft>
                        <a:tabLst>
                          <a:tab pos="825500" algn="l"/>
                          <a:tab pos="4200525" algn="l"/>
                        </a:tabLst>
                      </a:pPr>
                      <a:r>
                        <a:rPr lang="fr-FR" sz="1600" b="1" dirty="0">
                          <a:solidFill>
                            <a:srgbClr val="FF0000"/>
                          </a:solidFill>
                          <a:effectLst/>
                        </a:rPr>
                        <a:t>40(70,2)</a:t>
                      </a:r>
                      <a:endParaRPr lang="fr-FR"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457200">
                        <a:lnSpc>
                          <a:spcPct val="107000"/>
                        </a:lnSpc>
                        <a:spcAft>
                          <a:spcPts val="0"/>
                        </a:spcAft>
                        <a:tabLst>
                          <a:tab pos="825500" algn="l"/>
                          <a:tab pos="4200525" algn="l"/>
                        </a:tabLst>
                      </a:pPr>
                      <a:r>
                        <a:rPr lang="fr-FR" sz="1600" b="1" dirty="0">
                          <a:effectLst/>
                        </a:rPr>
                        <a:t> </a:t>
                      </a:r>
                      <a:endParaRPr lang="fr-FR" sz="2400" b="1" dirty="0">
                        <a:effectLst/>
                      </a:endParaRPr>
                    </a:p>
                    <a:p>
                      <a:pPr marL="457200">
                        <a:lnSpc>
                          <a:spcPct val="107000"/>
                        </a:lnSpc>
                        <a:spcAft>
                          <a:spcPts val="0"/>
                        </a:spcAft>
                        <a:tabLst>
                          <a:tab pos="825500" algn="l"/>
                          <a:tab pos="4200525" algn="l"/>
                        </a:tabLst>
                      </a:pPr>
                      <a:r>
                        <a:rPr lang="fr-FR" sz="1600" b="1" dirty="0">
                          <a:effectLst/>
                        </a:rPr>
                        <a:t>18(51,4)</a:t>
                      </a:r>
                      <a:endParaRPr lang="fr-FR" sz="2400" b="1" dirty="0">
                        <a:effectLst/>
                      </a:endParaRPr>
                    </a:p>
                    <a:p>
                      <a:pPr marL="457200">
                        <a:lnSpc>
                          <a:spcPct val="107000"/>
                        </a:lnSpc>
                        <a:spcAft>
                          <a:spcPts val="0"/>
                        </a:spcAft>
                        <a:tabLst>
                          <a:tab pos="825500" algn="l"/>
                          <a:tab pos="4200525" algn="l"/>
                        </a:tabLst>
                      </a:pPr>
                      <a:r>
                        <a:rPr lang="fr-FR" sz="1600" b="1" dirty="0">
                          <a:solidFill>
                            <a:srgbClr val="FF0000"/>
                          </a:solidFill>
                          <a:effectLst/>
                        </a:rPr>
                        <a:t>17(29,8)</a:t>
                      </a:r>
                      <a:endParaRPr lang="fr-FR"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457200">
                        <a:lnSpc>
                          <a:spcPct val="107000"/>
                        </a:lnSpc>
                        <a:spcAft>
                          <a:spcPts val="0"/>
                        </a:spcAft>
                        <a:tabLst>
                          <a:tab pos="825500" algn="l"/>
                          <a:tab pos="4200525" algn="l"/>
                        </a:tabLst>
                      </a:pPr>
                      <a:r>
                        <a:rPr lang="fr-FR" sz="1600" b="1" dirty="0">
                          <a:effectLst/>
                        </a:rPr>
                        <a:t> </a:t>
                      </a:r>
                      <a:endParaRPr lang="fr-FR" sz="2400" b="1" dirty="0">
                        <a:effectLst/>
                      </a:endParaRPr>
                    </a:p>
                    <a:p>
                      <a:pPr marL="457200">
                        <a:lnSpc>
                          <a:spcPct val="107000"/>
                        </a:lnSpc>
                        <a:spcAft>
                          <a:spcPts val="0"/>
                        </a:spcAft>
                        <a:tabLst>
                          <a:tab pos="825500" algn="l"/>
                          <a:tab pos="4200525" algn="l"/>
                        </a:tabLst>
                      </a:pPr>
                      <a:r>
                        <a:rPr lang="fr-FR" sz="1600" b="1" dirty="0">
                          <a:effectLst/>
                        </a:rPr>
                        <a:t>0,066</a:t>
                      </a:r>
                      <a:endParaRPr lang="fr-FR" sz="2400" b="1" dirty="0">
                        <a:effectLst/>
                      </a:endParaRPr>
                    </a:p>
                    <a:p>
                      <a:pPr marL="457200">
                        <a:lnSpc>
                          <a:spcPct val="107000"/>
                        </a:lnSpc>
                        <a:spcAft>
                          <a:spcPts val="0"/>
                        </a:spcAft>
                        <a:tabLst>
                          <a:tab pos="825500" algn="l"/>
                          <a:tab pos="4200525" algn="l"/>
                        </a:tabLst>
                      </a:pPr>
                      <a:r>
                        <a:rPr lang="fr-FR" sz="1600" b="1" dirty="0" smtClean="0">
                          <a:solidFill>
                            <a:srgbClr val="FF0000"/>
                          </a:solidFill>
                          <a:effectLst/>
                        </a:rPr>
                        <a:t>0,000</a:t>
                      </a:r>
                      <a:endParaRPr lang="fr-FR"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1777208943"/>
                  </a:ext>
                </a:extLst>
              </a:tr>
            </a:tbl>
          </a:graphicData>
        </a:graphic>
      </p:graphicFrame>
    </p:spTree>
    <p:extLst>
      <p:ext uri="{BB962C8B-B14F-4D97-AF65-F5344CB8AC3E}">
        <p14:creationId xmlns:p14="http://schemas.microsoft.com/office/powerpoint/2010/main" val="20237559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26125"/>
            <a:ext cx="10515600" cy="945930"/>
          </a:xfrm>
        </p:spPr>
        <p:txBody>
          <a:bodyPr/>
          <a:lstStyle/>
          <a:p>
            <a:pPr algn="ctr"/>
            <a:r>
              <a:rPr lang="fr-FR" b="1" u="sng" dirty="0"/>
              <a:t>Les caractéristiques spécifiques de la maladie</a:t>
            </a:r>
            <a:endParaRPr lang="fr-FR" u="sng" dirty="0"/>
          </a:p>
        </p:txBody>
      </p:sp>
      <p:graphicFrame>
        <p:nvGraphicFramePr>
          <p:cNvPr id="11" name="Espace réservé du contenu 10"/>
          <p:cNvGraphicFramePr>
            <a:graphicFrameLocks noGrp="1"/>
          </p:cNvGraphicFramePr>
          <p:nvPr>
            <p:ph idx="1"/>
            <p:extLst>
              <p:ext uri="{D42A27DB-BD31-4B8C-83A1-F6EECF244321}">
                <p14:modId xmlns:p14="http://schemas.microsoft.com/office/powerpoint/2010/main" val="3021276459"/>
              </p:ext>
            </p:extLst>
          </p:nvPr>
        </p:nvGraphicFramePr>
        <p:xfrm>
          <a:off x="1813034" y="2570456"/>
          <a:ext cx="9430869" cy="2108200"/>
        </p:xfrm>
        <a:graphic>
          <a:graphicData uri="http://schemas.openxmlformats.org/drawingml/2006/table">
            <a:tbl>
              <a:tblPr firstRow="1" bandRow="1">
                <a:tableStyleId>{69012ECD-51FC-41F1-AA8D-1B2483CD663E}</a:tableStyleId>
              </a:tblPr>
              <a:tblGrid>
                <a:gridCol w="3702151">
                  <a:extLst>
                    <a:ext uri="{9D8B030D-6E8A-4147-A177-3AD203B41FA5}">
                      <a16:colId xmlns:a16="http://schemas.microsoft.com/office/drawing/2014/main" val="1848021774"/>
                    </a:ext>
                  </a:extLst>
                </a:gridCol>
                <a:gridCol w="1702143">
                  <a:extLst>
                    <a:ext uri="{9D8B030D-6E8A-4147-A177-3AD203B41FA5}">
                      <a16:colId xmlns:a16="http://schemas.microsoft.com/office/drawing/2014/main" val="3979793670"/>
                    </a:ext>
                  </a:extLst>
                </a:gridCol>
                <a:gridCol w="1919561">
                  <a:extLst>
                    <a:ext uri="{9D8B030D-6E8A-4147-A177-3AD203B41FA5}">
                      <a16:colId xmlns:a16="http://schemas.microsoft.com/office/drawing/2014/main" val="3126789127"/>
                    </a:ext>
                  </a:extLst>
                </a:gridCol>
                <a:gridCol w="1112034">
                  <a:extLst>
                    <a:ext uri="{9D8B030D-6E8A-4147-A177-3AD203B41FA5}">
                      <a16:colId xmlns:a16="http://schemas.microsoft.com/office/drawing/2014/main" val="1567535546"/>
                    </a:ext>
                  </a:extLst>
                </a:gridCol>
                <a:gridCol w="994980">
                  <a:extLst>
                    <a:ext uri="{9D8B030D-6E8A-4147-A177-3AD203B41FA5}">
                      <a16:colId xmlns:a16="http://schemas.microsoft.com/office/drawing/2014/main" val="4032405243"/>
                    </a:ext>
                  </a:extLst>
                </a:gridCol>
              </a:tblGrid>
              <a:tr h="370840">
                <a:tc>
                  <a:txBody>
                    <a:bodyPr/>
                    <a:lstStyle/>
                    <a:p>
                      <a:r>
                        <a:rPr lang="fr-FR" dirty="0" smtClean="0"/>
                        <a:t>Variables</a:t>
                      </a:r>
                      <a:endParaRPr lang="fr-FR" b="1" dirty="0"/>
                    </a:p>
                  </a:txBody>
                  <a:tcPr/>
                </a:tc>
                <a:tc>
                  <a:txBody>
                    <a:bodyPr/>
                    <a:lstStyle/>
                    <a:p>
                      <a:pPr algn="l"/>
                      <a:r>
                        <a:rPr lang="fr-FR" dirty="0" smtClean="0"/>
                        <a:t>Avec Coxite</a:t>
                      </a:r>
                      <a:endParaRPr lang="fr-FR" b="1" dirty="0"/>
                    </a:p>
                  </a:txBody>
                  <a:tcPr/>
                </a:tc>
                <a:tc>
                  <a:txBody>
                    <a:bodyPr/>
                    <a:lstStyle/>
                    <a:p>
                      <a:pPr algn="l"/>
                      <a:r>
                        <a:rPr lang="fr-FR" dirty="0" smtClean="0"/>
                        <a:t>Sans</a:t>
                      </a:r>
                      <a:r>
                        <a:rPr lang="fr-FR" baseline="0" dirty="0" smtClean="0"/>
                        <a:t> </a:t>
                      </a:r>
                      <a:r>
                        <a:rPr lang="fr-FR" dirty="0" smtClean="0"/>
                        <a:t>coxite</a:t>
                      </a:r>
                      <a:endParaRPr lang="fr-FR" b="1" dirty="0"/>
                    </a:p>
                  </a:txBody>
                  <a:tcPr/>
                </a:tc>
                <a:tc>
                  <a:txBody>
                    <a:bodyPr/>
                    <a:lstStyle/>
                    <a:p>
                      <a:pPr algn="ctr"/>
                      <a:r>
                        <a:rPr lang="fr-FR" dirty="0" smtClean="0"/>
                        <a:t>P</a:t>
                      </a:r>
                      <a:endParaRPr lang="fr-FR" b="1" dirty="0"/>
                    </a:p>
                  </a:txBody>
                  <a:tcPr/>
                </a:tc>
                <a:tc>
                  <a:txBody>
                    <a:bodyPr/>
                    <a:lstStyle/>
                    <a:p>
                      <a:pPr algn="ctr"/>
                      <a:r>
                        <a:rPr lang="fr-FR" dirty="0" smtClean="0"/>
                        <a:t>OR</a:t>
                      </a:r>
                      <a:endParaRPr lang="fr-FR" b="1" dirty="0"/>
                    </a:p>
                  </a:txBody>
                  <a:tcPr/>
                </a:tc>
                <a:extLst>
                  <a:ext uri="{0D108BD9-81ED-4DB2-BD59-A6C34878D82A}">
                    <a16:rowId xmlns:a16="http://schemas.microsoft.com/office/drawing/2014/main" val="3868306952"/>
                  </a:ext>
                </a:extLst>
              </a:tr>
              <a:tr h="370840">
                <a:tc>
                  <a:txBody>
                    <a:bodyPr/>
                    <a:lstStyle/>
                    <a:p>
                      <a:r>
                        <a:rPr lang="fr-FR" b="1" dirty="0" smtClean="0"/>
                        <a:t>Déformation Rachidienne</a:t>
                      </a:r>
                    </a:p>
                    <a:p>
                      <a:endParaRPr lang="fr-FR" b="1" dirty="0" smtClean="0"/>
                    </a:p>
                    <a:p>
                      <a:endParaRPr lang="fr-FR" b="1" dirty="0" smtClean="0"/>
                    </a:p>
                    <a:p>
                      <a:r>
                        <a:rPr lang="fr-FR" b="1" u="sng" dirty="0" smtClean="0"/>
                        <a:t>Type:</a:t>
                      </a:r>
                    </a:p>
                    <a:p>
                      <a:r>
                        <a:rPr lang="fr-FR" dirty="0" smtClean="0"/>
                        <a:t>Cyphose</a:t>
                      </a:r>
                    </a:p>
                    <a:p>
                      <a:r>
                        <a:rPr lang="fr-FR" dirty="0" smtClean="0"/>
                        <a:t>Projection</a:t>
                      </a:r>
                      <a:r>
                        <a:rPr lang="fr-FR" baseline="0" dirty="0" smtClean="0"/>
                        <a:t> de la tête en avant</a:t>
                      </a:r>
                      <a:endParaRPr lang="fr-FR" dirty="0"/>
                    </a:p>
                  </a:txBody>
                  <a:tcPr/>
                </a:tc>
                <a:tc>
                  <a:txBody>
                    <a:bodyPr/>
                    <a:lstStyle/>
                    <a:p>
                      <a:pPr algn="ctr"/>
                      <a:r>
                        <a:rPr lang="fr-FR" dirty="0" smtClean="0"/>
                        <a:t>39(66,1)</a:t>
                      </a:r>
                    </a:p>
                    <a:p>
                      <a:pPr algn="ctr"/>
                      <a:endParaRPr lang="fr-FR" dirty="0" smtClean="0"/>
                    </a:p>
                    <a:p>
                      <a:pPr algn="ctr"/>
                      <a:endParaRPr lang="fr-FR" dirty="0" smtClean="0"/>
                    </a:p>
                    <a:p>
                      <a:pPr algn="ctr"/>
                      <a:endParaRPr lang="fr-FR" dirty="0" smtClean="0"/>
                    </a:p>
                    <a:p>
                      <a:pPr algn="ctr"/>
                      <a:r>
                        <a:rPr lang="fr-FR" dirty="0" smtClean="0"/>
                        <a:t>34(63)</a:t>
                      </a:r>
                    </a:p>
                    <a:p>
                      <a:pPr algn="ctr"/>
                      <a:r>
                        <a:rPr lang="fr-FR" dirty="0" smtClean="0"/>
                        <a:t>35(74,5)</a:t>
                      </a:r>
                      <a:endParaRPr lang="fr-FR" dirty="0"/>
                    </a:p>
                  </a:txBody>
                  <a:tcPr/>
                </a:tc>
                <a:tc>
                  <a:txBody>
                    <a:bodyPr/>
                    <a:lstStyle/>
                    <a:p>
                      <a:pPr algn="ctr"/>
                      <a:r>
                        <a:rPr lang="fr-FR" dirty="0" smtClean="0"/>
                        <a:t>20(33,9)</a:t>
                      </a:r>
                    </a:p>
                    <a:p>
                      <a:pPr algn="ctr"/>
                      <a:endParaRPr lang="fr-FR" dirty="0" smtClean="0"/>
                    </a:p>
                    <a:p>
                      <a:pPr algn="ctr"/>
                      <a:endParaRPr lang="fr-FR" dirty="0" smtClean="0"/>
                    </a:p>
                    <a:p>
                      <a:pPr algn="ctr"/>
                      <a:endParaRPr lang="fr-FR" dirty="0" smtClean="0"/>
                    </a:p>
                    <a:p>
                      <a:pPr algn="ctr"/>
                      <a:r>
                        <a:rPr lang="fr-FR" dirty="0" smtClean="0"/>
                        <a:t>20(37)</a:t>
                      </a:r>
                    </a:p>
                    <a:p>
                      <a:pPr algn="ctr"/>
                      <a:r>
                        <a:rPr lang="fr-FR" dirty="0" smtClean="0"/>
                        <a:t>12(25,5)</a:t>
                      </a:r>
                      <a:endParaRPr lang="fr-FR" dirty="0"/>
                    </a:p>
                  </a:txBody>
                  <a:tcPr/>
                </a:tc>
                <a:tc>
                  <a:txBody>
                    <a:bodyPr/>
                    <a:lstStyle/>
                    <a:p>
                      <a:pPr algn="ctr"/>
                      <a:r>
                        <a:rPr lang="fr-FR" dirty="0" smtClean="0"/>
                        <a:t>0,000</a:t>
                      </a:r>
                    </a:p>
                    <a:p>
                      <a:pPr algn="ctr"/>
                      <a:endParaRPr lang="fr-FR" dirty="0" smtClean="0"/>
                    </a:p>
                    <a:p>
                      <a:pPr algn="ctr"/>
                      <a:endParaRPr lang="fr-FR" dirty="0" smtClean="0"/>
                    </a:p>
                    <a:p>
                      <a:pPr algn="ctr"/>
                      <a:endParaRPr lang="fr-FR" dirty="0" smtClean="0"/>
                    </a:p>
                    <a:p>
                      <a:pPr algn="ctr"/>
                      <a:r>
                        <a:rPr lang="fr-FR" dirty="0" smtClean="0"/>
                        <a:t>0,000</a:t>
                      </a:r>
                    </a:p>
                    <a:p>
                      <a:pPr algn="ctr"/>
                      <a:r>
                        <a:rPr lang="fr-FR" dirty="0" smtClean="0"/>
                        <a:t>0,000</a:t>
                      </a:r>
                      <a:endParaRPr lang="fr-FR" dirty="0"/>
                    </a:p>
                  </a:txBody>
                  <a:tcPr/>
                </a:tc>
                <a:tc>
                  <a:txBody>
                    <a:bodyPr/>
                    <a:lstStyle/>
                    <a:p>
                      <a:pPr algn="ctr"/>
                      <a:endParaRPr lang="fr-FR" dirty="0" smtClean="0"/>
                    </a:p>
                    <a:p>
                      <a:pPr algn="ctr"/>
                      <a:endParaRPr lang="fr-FR" dirty="0" smtClean="0"/>
                    </a:p>
                    <a:p>
                      <a:pPr algn="ctr"/>
                      <a:endParaRPr lang="fr-FR" dirty="0" smtClean="0"/>
                    </a:p>
                    <a:p>
                      <a:pPr algn="ctr"/>
                      <a:endParaRPr lang="fr-FR" dirty="0" smtClean="0"/>
                    </a:p>
                    <a:p>
                      <a:pPr algn="ctr"/>
                      <a:r>
                        <a:rPr lang="fr-FR" dirty="0" smtClean="0"/>
                        <a:t>4,71</a:t>
                      </a:r>
                    </a:p>
                    <a:p>
                      <a:pPr algn="ctr"/>
                      <a:r>
                        <a:rPr lang="fr-FR" dirty="0" smtClean="0"/>
                        <a:t>8,75</a:t>
                      </a:r>
                      <a:endParaRPr lang="fr-FR" dirty="0"/>
                    </a:p>
                  </a:txBody>
                  <a:tcPr/>
                </a:tc>
                <a:extLst>
                  <a:ext uri="{0D108BD9-81ED-4DB2-BD59-A6C34878D82A}">
                    <a16:rowId xmlns:a16="http://schemas.microsoft.com/office/drawing/2014/main" val="1655754553"/>
                  </a:ext>
                </a:extLst>
              </a:tr>
            </a:tbl>
          </a:graphicData>
        </a:graphic>
      </p:graphicFrame>
    </p:spTree>
    <p:extLst>
      <p:ext uri="{BB962C8B-B14F-4D97-AF65-F5344CB8AC3E}">
        <p14:creationId xmlns:p14="http://schemas.microsoft.com/office/powerpoint/2010/main" val="21196132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26125"/>
            <a:ext cx="10515600" cy="945930"/>
          </a:xfrm>
        </p:spPr>
        <p:txBody>
          <a:bodyPr/>
          <a:lstStyle/>
          <a:p>
            <a:pPr algn="ctr"/>
            <a:r>
              <a:rPr lang="fr-FR" b="1" u="sng" dirty="0"/>
              <a:t>Les caractéristiques spécifiques de la maladie</a:t>
            </a:r>
            <a:endParaRPr lang="fr-FR" u="sng" dirty="0"/>
          </a:p>
        </p:txBody>
      </p:sp>
      <p:graphicFrame>
        <p:nvGraphicFramePr>
          <p:cNvPr id="11" name="Espace réservé du contenu 10"/>
          <p:cNvGraphicFramePr>
            <a:graphicFrameLocks noGrp="1"/>
          </p:cNvGraphicFramePr>
          <p:nvPr>
            <p:ph idx="1"/>
            <p:extLst>
              <p:ext uri="{D42A27DB-BD31-4B8C-83A1-F6EECF244321}">
                <p14:modId xmlns:p14="http://schemas.microsoft.com/office/powerpoint/2010/main" val="3021276459"/>
              </p:ext>
            </p:extLst>
          </p:nvPr>
        </p:nvGraphicFramePr>
        <p:xfrm>
          <a:off x="1813034" y="2570456"/>
          <a:ext cx="9430869" cy="2108200"/>
        </p:xfrm>
        <a:graphic>
          <a:graphicData uri="http://schemas.openxmlformats.org/drawingml/2006/table">
            <a:tbl>
              <a:tblPr firstRow="1" bandRow="1">
                <a:tableStyleId>{69012ECD-51FC-41F1-AA8D-1B2483CD663E}</a:tableStyleId>
              </a:tblPr>
              <a:tblGrid>
                <a:gridCol w="3702151">
                  <a:extLst>
                    <a:ext uri="{9D8B030D-6E8A-4147-A177-3AD203B41FA5}">
                      <a16:colId xmlns:a16="http://schemas.microsoft.com/office/drawing/2014/main" val="1848021774"/>
                    </a:ext>
                  </a:extLst>
                </a:gridCol>
                <a:gridCol w="1702143">
                  <a:extLst>
                    <a:ext uri="{9D8B030D-6E8A-4147-A177-3AD203B41FA5}">
                      <a16:colId xmlns:a16="http://schemas.microsoft.com/office/drawing/2014/main" val="3979793670"/>
                    </a:ext>
                  </a:extLst>
                </a:gridCol>
                <a:gridCol w="1919561">
                  <a:extLst>
                    <a:ext uri="{9D8B030D-6E8A-4147-A177-3AD203B41FA5}">
                      <a16:colId xmlns:a16="http://schemas.microsoft.com/office/drawing/2014/main" val="3126789127"/>
                    </a:ext>
                  </a:extLst>
                </a:gridCol>
                <a:gridCol w="1112034">
                  <a:extLst>
                    <a:ext uri="{9D8B030D-6E8A-4147-A177-3AD203B41FA5}">
                      <a16:colId xmlns:a16="http://schemas.microsoft.com/office/drawing/2014/main" val="1567535546"/>
                    </a:ext>
                  </a:extLst>
                </a:gridCol>
                <a:gridCol w="994980">
                  <a:extLst>
                    <a:ext uri="{9D8B030D-6E8A-4147-A177-3AD203B41FA5}">
                      <a16:colId xmlns:a16="http://schemas.microsoft.com/office/drawing/2014/main" val="4032405243"/>
                    </a:ext>
                  </a:extLst>
                </a:gridCol>
              </a:tblGrid>
              <a:tr h="370840">
                <a:tc>
                  <a:txBody>
                    <a:bodyPr/>
                    <a:lstStyle/>
                    <a:p>
                      <a:r>
                        <a:rPr lang="fr-FR" dirty="0" smtClean="0"/>
                        <a:t>Variables</a:t>
                      </a:r>
                      <a:endParaRPr lang="fr-FR" b="1" dirty="0"/>
                    </a:p>
                  </a:txBody>
                  <a:tcPr/>
                </a:tc>
                <a:tc>
                  <a:txBody>
                    <a:bodyPr/>
                    <a:lstStyle/>
                    <a:p>
                      <a:pPr algn="l"/>
                      <a:r>
                        <a:rPr lang="fr-FR" dirty="0" smtClean="0"/>
                        <a:t>Avec Coxite</a:t>
                      </a:r>
                      <a:endParaRPr lang="fr-FR" b="1" dirty="0"/>
                    </a:p>
                  </a:txBody>
                  <a:tcPr/>
                </a:tc>
                <a:tc>
                  <a:txBody>
                    <a:bodyPr/>
                    <a:lstStyle/>
                    <a:p>
                      <a:pPr algn="l"/>
                      <a:r>
                        <a:rPr lang="fr-FR" dirty="0" smtClean="0"/>
                        <a:t>Sans</a:t>
                      </a:r>
                      <a:r>
                        <a:rPr lang="fr-FR" baseline="0" dirty="0" smtClean="0"/>
                        <a:t> </a:t>
                      </a:r>
                      <a:r>
                        <a:rPr lang="fr-FR" dirty="0" smtClean="0"/>
                        <a:t>coxite</a:t>
                      </a:r>
                      <a:endParaRPr lang="fr-FR" b="1" dirty="0"/>
                    </a:p>
                  </a:txBody>
                  <a:tcPr/>
                </a:tc>
                <a:tc>
                  <a:txBody>
                    <a:bodyPr/>
                    <a:lstStyle/>
                    <a:p>
                      <a:pPr algn="ctr"/>
                      <a:r>
                        <a:rPr lang="fr-FR" dirty="0" smtClean="0"/>
                        <a:t>P</a:t>
                      </a:r>
                      <a:endParaRPr lang="fr-FR" b="1" dirty="0"/>
                    </a:p>
                  </a:txBody>
                  <a:tcPr/>
                </a:tc>
                <a:tc>
                  <a:txBody>
                    <a:bodyPr/>
                    <a:lstStyle/>
                    <a:p>
                      <a:pPr algn="ctr"/>
                      <a:r>
                        <a:rPr lang="fr-FR" dirty="0" smtClean="0"/>
                        <a:t>OR</a:t>
                      </a:r>
                      <a:endParaRPr lang="fr-FR" b="1" dirty="0"/>
                    </a:p>
                  </a:txBody>
                  <a:tcPr/>
                </a:tc>
                <a:extLst>
                  <a:ext uri="{0D108BD9-81ED-4DB2-BD59-A6C34878D82A}">
                    <a16:rowId xmlns:a16="http://schemas.microsoft.com/office/drawing/2014/main" val="3868306952"/>
                  </a:ext>
                </a:extLst>
              </a:tr>
              <a:tr h="370840">
                <a:tc>
                  <a:txBody>
                    <a:bodyPr/>
                    <a:lstStyle/>
                    <a:p>
                      <a:r>
                        <a:rPr lang="fr-FR" b="1" dirty="0" smtClean="0"/>
                        <a:t>Déformation Rachidienne</a:t>
                      </a:r>
                    </a:p>
                    <a:p>
                      <a:endParaRPr lang="fr-FR" b="1" dirty="0" smtClean="0"/>
                    </a:p>
                    <a:p>
                      <a:endParaRPr lang="fr-FR" b="1" dirty="0" smtClean="0"/>
                    </a:p>
                    <a:p>
                      <a:r>
                        <a:rPr lang="fr-FR" b="1" u="sng" dirty="0" smtClean="0"/>
                        <a:t>Type:</a:t>
                      </a:r>
                    </a:p>
                    <a:p>
                      <a:r>
                        <a:rPr lang="fr-FR" dirty="0" smtClean="0"/>
                        <a:t>Cyphose</a:t>
                      </a:r>
                    </a:p>
                    <a:p>
                      <a:r>
                        <a:rPr lang="fr-FR" dirty="0" smtClean="0"/>
                        <a:t>Projection</a:t>
                      </a:r>
                      <a:r>
                        <a:rPr lang="fr-FR" baseline="0" dirty="0" smtClean="0"/>
                        <a:t> de la tête en avant</a:t>
                      </a:r>
                      <a:endParaRPr lang="fr-FR" dirty="0"/>
                    </a:p>
                  </a:txBody>
                  <a:tcPr/>
                </a:tc>
                <a:tc>
                  <a:txBody>
                    <a:bodyPr/>
                    <a:lstStyle/>
                    <a:p>
                      <a:pPr algn="ctr"/>
                      <a:r>
                        <a:rPr lang="fr-FR" dirty="0" smtClean="0"/>
                        <a:t>39(66,1)</a:t>
                      </a:r>
                    </a:p>
                    <a:p>
                      <a:pPr algn="ctr"/>
                      <a:endParaRPr lang="fr-FR" dirty="0" smtClean="0"/>
                    </a:p>
                    <a:p>
                      <a:pPr algn="ctr"/>
                      <a:endParaRPr lang="fr-FR" dirty="0" smtClean="0"/>
                    </a:p>
                    <a:p>
                      <a:pPr algn="ctr"/>
                      <a:endParaRPr lang="fr-FR" dirty="0" smtClean="0"/>
                    </a:p>
                    <a:p>
                      <a:pPr algn="ctr"/>
                      <a:r>
                        <a:rPr lang="fr-FR" dirty="0" smtClean="0"/>
                        <a:t>34(63)</a:t>
                      </a:r>
                    </a:p>
                    <a:p>
                      <a:pPr algn="ctr"/>
                      <a:r>
                        <a:rPr lang="fr-FR" dirty="0" smtClean="0"/>
                        <a:t>35(74,5)</a:t>
                      </a:r>
                      <a:endParaRPr lang="fr-FR" dirty="0"/>
                    </a:p>
                  </a:txBody>
                  <a:tcPr/>
                </a:tc>
                <a:tc>
                  <a:txBody>
                    <a:bodyPr/>
                    <a:lstStyle/>
                    <a:p>
                      <a:pPr algn="ctr"/>
                      <a:r>
                        <a:rPr lang="fr-FR" dirty="0" smtClean="0"/>
                        <a:t>20(33,9)</a:t>
                      </a:r>
                    </a:p>
                    <a:p>
                      <a:pPr algn="ctr"/>
                      <a:endParaRPr lang="fr-FR" dirty="0" smtClean="0"/>
                    </a:p>
                    <a:p>
                      <a:pPr algn="ctr"/>
                      <a:endParaRPr lang="fr-FR" dirty="0" smtClean="0"/>
                    </a:p>
                    <a:p>
                      <a:pPr algn="ctr"/>
                      <a:endParaRPr lang="fr-FR" dirty="0" smtClean="0"/>
                    </a:p>
                    <a:p>
                      <a:pPr algn="ctr"/>
                      <a:r>
                        <a:rPr lang="fr-FR" dirty="0" smtClean="0"/>
                        <a:t>20(37)</a:t>
                      </a:r>
                    </a:p>
                    <a:p>
                      <a:pPr algn="ctr"/>
                      <a:r>
                        <a:rPr lang="fr-FR" dirty="0" smtClean="0"/>
                        <a:t>12(25,5)</a:t>
                      </a:r>
                      <a:endParaRPr lang="fr-FR" dirty="0"/>
                    </a:p>
                  </a:txBody>
                  <a:tcPr/>
                </a:tc>
                <a:tc>
                  <a:txBody>
                    <a:bodyPr/>
                    <a:lstStyle/>
                    <a:p>
                      <a:pPr algn="ctr"/>
                      <a:r>
                        <a:rPr lang="fr-FR" dirty="0" smtClean="0"/>
                        <a:t>0,000</a:t>
                      </a:r>
                    </a:p>
                    <a:p>
                      <a:pPr algn="ctr"/>
                      <a:endParaRPr lang="fr-FR" dirty="0" smtClean="0"/>
                    </a:p>
                    <a:p>
                      <a:pPr algn="ctr"/>
                      <a:endParaRPr lang="fr-FR" dirty="0" smtClean="0"/>
                    </a:p>
                    <a:p>
                      <a:pPr algn="ctr"/>
                      <a:endParaRPr lang="fr-FR" dirty="0" smtClean="0"/>
                    </a:p>
                    <a:p>
                      <a:pPr algn="ctr"/>
                      <a:r>
                        <a:rPr lang="fr-FR" dirty="0" smtClean="0"/>
                        <a:t>0,000</a:t>
                      </a:r>
                    </a:p>
                    <a:p>
                      <a:pPr algn="ctr"/>
                      <a:r>
                        <a:rPr lang="fr-FR" dirty="0" smtClean="0"/>
                        <a:t>0,000</a:t>
                      </a:r>
                      <a:endParaRPr lang="fr-FR" dirty="0"/>
                    </a:p>
                  </a:txBody>
                  <a:tcPr/>
                </a:tc>
                <a:tc>
                  <a:txBody>
                    <a:bodyPr/>
                    <a:lstStyle/>
                    <a:p>
                      <a:pPr algn="ctr"/>
                      <a:endParaRPr lang="fr-FR" dirty="0" smtClean="0"/>
                    </a:p>
                    <a:p>
                      <a:pPr algn="ctr"/>
                      <a:endParaRPr lang="fr-FR" dirty="0" smtClean="0"/>
                    </a:p>
                    <a:p>
                      <a:pPr algn="ctr"/>
                      <a:endParaRPr lang="fr-FR" dirty="0" smtClean="0"/>
                    </a:p>
                    <a:p>
                      <a:pPr algn="ctr"/>
                      <a:endParaRPr lang="fr-FR" dirty="0" smtClean="0"/>
                    </a:p>
                    <a:p>
                      <a:pPr algn="ctr"/>
                      <a:r>
                        <a:rPr lang="fr-FR" dirty="0" smtClean="0"/>
                        <a:t>4,71</a:t>
                      </a:r>
                    </a:p>
                    <a:p>
                      <a:pPr algn="ctr"/>
                      <a:r>
                        <a:rPr lang="fr-FR" dirty="0" smtClean="0"/>
                        <a:t>8,75</a:t>
                      </a:r>
                      <a:endParaRPr lang="fr-FR" dirty="0"/>
                    </a:p>
                  </a:txBody>
                  <a:tcPr/>
                </a:tc>
                <a:extLst>
                  <a:ext uri="{0D108BD9-81ED-4DB2-BD59-A6C34878D82A}">
                    <a16:rowId xmlns:a16="http://schemas.microsoft.com/office/drawing/2014/main" val="1655754553"/>
                  </a:ext>
                </a:extLst>
              </a:tr>
            </a:tbl>
          </a:graphicData>
        </a:graphic>
      </p:graphicFrame>
      <p:sp>
        <p:nvSpPr>
          <p:cNvPr id="4" name="Rectangle 3"/>
          <p:cNvSpPr/>
          <p:nvPr/>
        </p:nvSpPr>
        <p:spPr>
          <a:xfrm>
            <a:off x="1813035" y="4400434"/>
            <a:ext cx="3476142" cy="27822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10318686" y="4400434"/>
            <a:ext cx="709449" cy="27822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droite 5"/>
          <p:cNvSpPr/>
          <p:nvPr/>
        </p:nvSpPr>
        <p:spPr>
          <a:xfrm>
            <a:off x="1150883" y="4400434"/>
            <a:ext cx="662151" cy="27822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808547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Analyse Bi variée</a:t>
            </a:r>
            <a:endParaRPr lang="fr-FR" b="1" dirty="0"/>
          </a:p>
        </p:txBody>
      </p:sp>
      <p:graphicFrame>
        <p:nvGraphicFramePr>
          <p:cNvPr id="5" name="Espace réservé du contenu 4"/>
          <p:cNvGraphicFramePr>
            <a:graphicFrameLocks/>
          </p:cNvGraphicFramePr>
          <p:nvPr>
            <p:extLst>
              <p:ext uri="{D42A27DB-BD31-4B8C-83A1-F6EECF244321}">
                <p14:modId xmlns:p14="http://schemas.microsoft.com/office/powerpoint/2010/main" val="625225938"/>
              </p:ext>
            </p:extLst>
          </p:nvPr>
        </p:nvGraphicFramePr>
        <p:xfrm>
          <a:off x="1606227" y="1515567"/>
          <a:ext cx="9381067" cy="5251006"/>
        </p:xfrm>
        <a:graphic>
          <a:graphicData uri="http://schemas.openxmlformats.org/drawingml/2006/table">
            <a:tbl>
              <a:tblPr firstRow="1" firstCol="1" bandRow="1">
                <a:tableStyleId>{69012ECD-51FC-41F1-AA8D-1B2483CD663E}</a:tableStyleId>
              </a:tblPr>
              <a:tblGrid>
                <a:gridCol w="3754318">
                  <a:extLst>
                    <a:ext uri="{9D8B030D-6E8A-4147-A177-3AD203B41FA5}">
                      <a16:colId xmlns:a16="http://schemas.microsoft.com/office/drawing/2014/main" val="1732859448"/>
                    </a:ext>
                  </a:extLst>
                </a:gridCol>
                <a:gridCol w="2141948">
                  <a:extLst>
                    <a:ext uri="{9D8B030D-6E8A-4147-A177-3AD203B41FA5}">
                      <a16:colId xmlns:a16="http://schemas.microsoft.com/office/drawing/2014/main" val="3779821504"/>
                    </a:ext>
                  </a:extLst>
                </a:gridCol>
                <a:gridCol w="2010498">
                  <a:extLst>
                    <a:ext uri="{9D8B030D-6E8A-4147-A177-3AD203B41FA5}">
                      <a16:colId xmlns:a16="http://schemas.microsoft.com/office/drawing/2014/main" val="2956428860"/>
                    </a:ext>
                  </a:extLst>
                </a:gridCol>
                <a:gridCol w="1474303">
                  <a:extLst>
                    <a:ext uri="{9D8B030D-6E8A-4147-A177-3AD203B41FA5}">
                      <a16:colId xmlns:a16="http://schemas.microsoft.com/office/drawing/2014/main" val="2528588699"/>
                    </a:ext>
                  </a:extLst>
                </a:gridCol>
              </a:tblGrid>
              <a:tr h="269003">
                <a:tc>
                  <a:txBody>
                    <a:bodyPr/>
                    <a:lstStyle/>
                    <a:p>
                      <a:pPr marL="457200">
                        <a:lnSpc>
                          <a:spcPct val="107000"/>
                        </a:lnSpc>
                        <a:spcAft>
                          <a:spcPts val="0"/>
                        </a:spcAft>
                        <a:tabLst>
                          <a:tab pos="825500" algn="l"/>
                          <a:tab pos="4200525" algn="l"/>
                        </a:tabLst>
                      </a:pPr>
                      <a:r>
                        <a:rPr lang="fr-FR" sz="1800" dirty="0">
                          <a:effectLst/>
                        </a:rPr>
                        <a:t>Evaluation de la maladie</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nSpc>
                          <a:spcPct val="107000"/>
                        </a:lnSpc>
                        <a:spcAft>
                          <a:spcPts val="0"/>
                        </a:spcAft>
                        <a:tabLst>
                          <a:tab pos="825500" algn="l"/>
                          <a:tab pos="4200525" algn="l"/>
                        </a:tabLst>
                      </a:pPr>
                      <a:r>
                        <a:rPr lang="fr-FR" sz="1600" dirty="0">
                          <a:effectLst/>
                        </a:rPr>
                        <a:t> </a:t>
                      </a:r>
                      <a:r>
                        <a:rPr lang="fr-FR" sz="1600" dirty="0" smtClean="0">
                          <a:effectLst/>
                        </a:rPr>
                        <a:t>Coxite</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nSpc>
                          <a:spcPct val="107000"/>
                        </a:lnSpc>
                        <a:spcAft>
                          <a:spcPts val="0"/>
                        </a:spcAft>
                        <a:tabLst>
                          <a:tab pos="825500" algn="l"/>
                          <a:tab pos="4200525" algn="l"/>
                        </a:tabLst>
                      </a:pPr>
                      <a:r>
                        <a:rPr lang="fr-FR" sz="1600" dirty="0" smtClean="0">
                          <a:effectLst/>
                        </a:rPr>
                        <a:t>Pas de coxite</a:t>
                      </a:r>
                      <a:r>
                        <a:rPr lang="fr-FR" sz="1600" dirty="0">
                          <a:effectLst/>
                        </a:rPr>
                        <a:t>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nSpc>
                          <a:spcPct val="107000"/>
                        </a:lnSpc>
                        <a:spcAft>
                          <a:spcPts val="0"/>
                        </a:spcAft>
                        <a:tabLst>
                          <a:tab pos="825500" algn="l"/>
                          <a:tab pos="4200525" algn="l"/>
                        </a:tabLst>
                      </a:pPr>
                      <a:r>
                        <a:rPr lang="fr-FR" sz="1600" dirty="0">
                          <a:effectLst/>
                        </a:rPr>
                        <a:t> </a:t>
                      </a:r>
                      <a:r>
                        <a:rPr lang="fr-FR" sz="1600" dirty="0" smtClean="0">
                          <a:effectLst/>
                        </a:rPr>
                        <a:t>P</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37501825"/>
                  </a:ext>
                </a:extLst>
              </a:tr>
              <a:tr h="4921562">
                <a:tc>
                  <a:txBody>
                    <a:bodyPr/>
                    <a:lstStyle/>
                    <a:p>
                      <a:pPr marL="0" lvl="0" indent="0">
                        <a:lnSpc>
                          <a:spcPct val="107000"/>
                        </a:lnSpc>
                        <a:spcAft>
                          <a:spcPts val="0"/>
                        </a:spcAft>
                        <a:buFont typeface="Arial" panose="020B0604020202020204" pitchFamily="34" charset="0"/>
                        <a:buNone/>
                        <a:tabLst>
                          <a:tab pos="825500" algn="l"/>
                          <a:tab pos="4200525" algn="l"/>
                        </a:tabLst>
                      </a:pPr>
                      <a:endParaRPr lang="fr-FR" sz="1800" dirty="0" smtClean="0">
                        <a:solidFill>
                          <a:schemeClr val="tx1"/>
                        </a:solidFill>
                        <a:effectLst/>
                      </a:endParaRPr>
                    </a:p>
                    <a:p>
                      <a:pPr marL="0" lvl="0" indent="0">
                        <a:lnSpc>
                          <a:spcPct val="107000"/>
                        </a:lnSpc>
                        <a:spcAft>
                          <a:spcPts val="0"/>
                        </a:spcAft>
                        <a:buFont typeface="Arial" panose="020B0604020202020204" pitchFamily="34" charset="0"/>
                        <a:buNone/>
                        <a:tabLst>
                          <a:tab pos="825500" algn="l"/>
                          <a:tab pos="4200525" algn="l"/>
                        </a:tabLst>
                      </a:pPr>
                      <a:r>
                        <a:rPr lang="fr-FR" sz="1800" dirty="0" smtClean="0">
                          <a:solidFill>
                            <a:schemeClr val="tx1"/>
                          </a:solidFill>
                          <a:effectLst/>
                        </a:rPr>
                        <a:t>Activité</a:t>
                      </a:r>
                      <a:r>
                        <a:rPr lang="fr-FR" sz="1800" dirty="0">
                          <a:solidFill>
                            <a:schemeClr val="tx1"/>
                          </a:solidFill>
                          <a:effectLst/>
                        </a:rPr>
                        <a:t> :</a:t>
                      </a:r>
                    </a:p>
                    <a:p>
                      <a:pPr marL="228600">
                        <a:lnSpc>
                          <a:spcPct val="107000"/>
                        </a:lnSpc>
                        <a:spcAft>
                          <a:spcPts val="0"/>
                        </a:spcAft>
                        <a:tabLst>
                          <a:tab pos="825500" algn="l"/>
                          <a:tab pos="4200525" algn="l"/>
                        </a:tabLst>
                      </a:pPr>
                      <a:r>
                        <a:rPr lang="fr-FR" sz="1600" dirty="0" smtClean="0">
                          <a:solidFill>
                            <a:schemeClr val="tx1"/>
                          </a:solidFill>
                          <a:effectLst/>
                        </a:rPr>
                        <a:t>BASDAI</a:t>
                      </a:r>
                    </a:p>
                    <a:p>
                      <a:pPr marL="228600">
                        <a:lnSpc>
                          <a:spcPct val="107000"/>
                        </a:lnSpc>
                        <a:spcAft>
                          <a:spcPts val="0"/>
                        </a:spcAft>
                        <a:tabLst>
                          <a:tab pos="825500" algn="l"/>
                          <a:tab pos="4200525" algn="l"/>
                        </a:tabLst>
                      </a:pPr>
                      <a:endParaRPr lang="fr-FR" sz="1600" dirty="0">
                        <a:solidFill>
                          <a:schemeClr val="tx1"/>
                        </a:solidFill>
                        <a:effectLst/>
                      </a:endParaRPr>
                    </a:p>
                    <a:p>
                      <a:pPr marL="0" lvl="0" indent="0">
                        <a:lnSpc>
                          <a:spcPct val="107000"/>
                        </a:lnSpc>
                        <a:spcAft>
                          <a:spcPts val="0"/>
                        </a:spcAft>
                        <a:buFont typeface="Symbol" panose="05050102010706020507" pitchFamily="18" charset="2"/>
                        <a:buNone/>
                        <a:tabLst>
                          <a:tab pos="825500" algn="l"/>
                          <a:tab pos="4200525" algn="l"/>
                        </a:tabLst>
                      </a:pPr>
                      <a:r>
                        <a:rPr lang="fr-FR" sz="1800" dirty="0" smtClean="0">
                          <a:solidFill>
                            <a:schemeClr val="tx1"/>
                          </a:solidFill>
                          <a:effectLst/>
                        </a:rPr>
                        <a:t>Mobilité</a:t>
                      </a:r>
                      <a:r>
                        <a:rPr lang="fr-FR" sz="1800" dirty="0">
                          <a:solidFill>
                            <a:schemeClr val="tx1"/>
                          </a:solidFill>
                          <a:effectLst/>
                        </a:rPr>
                        <a:t> :</a:t>
                      </a:r>
                    </a:p>
                    <a:p>
                      <a:pPr marL="228600">
                        <a:lnSpc>
                          <a:spcPct val="107000"/>
                        </a:lnSpc>
                        <a:spcAft>
                          <a:spcPts val="0"/>
                        </a:spcAft>
                        <a:tabLst>
                          <a:tab pos="825500" algn="l"/>
                          <a:tab pos="4200525" algn="l"/>
                        </a:tabLst>
                      </a:pPr>
                      <a:r>
                        <a:rPr lang="fr-FR" sz="1600" dirty="0">
                          <a:solidFill>
                            <a:schemeClr val="tx1"/>
                          </a:solidFill>
                          <a:effectLst/>
                        </a:rPr>
                        <a:t>BASMI</a:t>
                      </a:r>
                    </a:p>
                    <a:p>
                      <a:pPr marL="228600">
                        <a:lnSpc>
                          <a:spcPct val="107000"/>
                        </a:lnSpc>
                        <a:spcAft>
                          <a:spcPts val="0"/>
                        </a:spcAft>
                        <a:tabLst>
                          <a:tab pos="825500" algn="l"/>
                          <a:tab pos="4200525" algn="l"/>
                        </a:tabLst>
                      </a:pPr>
                      <a:r>
                        <a:rPr lang="fr-FR" sz="1600" dirty="0">
                          <a:solidFill>
                            <a:schemeClr val="tx1"/>
                          </a:solidFill>
                          <a:effectLst/>
                        </a:rPr>
                        <a:t>Hirtz</a:t>
                      </a:r>
                    </a:p>
                    <a:p>
                      <a:pPr marL="0" lvl="0" indent="0">
                        <a:lnSpc>
                          <a:spcPct val="107000"/>
                        </a:lnSpc>
                        <a:spcAft>
                          <a:spcPts val="0"/>
                        </a:spcAft>
                        <a:buFont typeface="Symbol" panose="05050102010706020507" pitchFamily="18" charset="2"/>
                        <a:buNone/>
                        <a:tabLst>
                          <a:tab pos="825500" algn="l"/>
                          <a:tab pos="4200525" algn="l"/>
                        </a:tabLst>
                      </a:pPr>
                      <a:r>
                        <a:rPr lang="fr-FR" sz="1800" dirty="0" err="1">
                          <a:solidFill>
                            <a:schemeClr val="tx1"/>
                          </a:solidFill>
                          <a:effectLst/>
                        </a:rPr>
                        <a:t>Enthésite</a:t>
                      </a:r>
                      <a:r>
                        <a:rPr lang="fr-FR" sz="1800" dirty="0">
                          <a:solidFill>
                            <a:schemeClr val="tx1"/>
                          </a:solidFill>
                          <a:effectLst/>
                        </a:rPr>
                        <a:t> :</a:t>
                      </a:r>
                    </a:p>
                    <a:p>
                      <a:pPr marL="228600">
                        <a:lnSpc>
                          <a:spcPct val="107000"/>
                        </a:lnSpc>
                        <a:spcAft>
                          <a:spcPts val="0"/>
                        </a:spcAft>
                        <a:tabLst>
                          <a:tab pos="825500" algn="l"/>
                          <a:tab pos="4200525" algn="l"/>
                        </a:tabLst>
                      </a:pPr>
                      <a:r>
                        <a:rPr lang="fr-FR" sz="1600" dirty="0" smtClean="0">
                          <a:solidFill>
                            <a:schemeClr val="tx1"/>
                          </a:solidFill>
                          <a:effectLst/>
                        </a:rPr>
                        <a:t>MASES</a:t>
                      </a:r>
                      <a:endParaRPr lang="fr-FR" sz="1600" dirty="0">
                        <a:solidFill>
                          <a:schemeClr val="tx1"/>
                        </a:solidFill>
                        <a:effectLst/>
                      </a:endParaRPr>
                    </a:p>
                    <a:p>
                      <a:pPr marL="228600">
                        <a:lnSpc>
                          <a:spcPct val="107000"/>
                        </a:lnSpc>
                        <a:spcAft>
                          <a:spcPts val="0"/>
                        </a:spcAft>
                        <a:tabLst>
                          <a:tab pos="825500" algn="l"/>
                          <a:tab pos="4200525" algn="l"/>
                        </a:tabLst>
                      </a:pPr>
                      <a:r>
                        <a:rPr lang="fr-FR" sz="1600" dirty="0">
                          <a:solidFill>
                            <a:schemeClr val="tx1"/>
                          </a:solidFill>
                          <a:effectLst/>
                        </a:rPr>
                        <a:t>SPARCC</a:t>
                      </a:r>
                    </a:p>
                    <a:p>
                      <a:pPr marL="0" lvl="0" indent="0">
                        <a:lnSpc>
                          <a:spcPct val="107000"/>
                        </a:lnSpc>
                        <a:spcAft>
                          <a:spcPts val="0"/>
                        </a:spcAft>
                        <a:buFont typeface="Symbol" panose="05050102010706020507" pitchFamily="18" charset="2"/>
                        <a:buNone/>
                        <a:tabLst>
                          <a:tab pos="825500" algn="l"/>
                          <a:tab pos="4200525" algn="l"/>
                        </a:tabLst>
                      </a:pPr>
                      <a:r>
                        <a:rPr lang="fr-FR" sz="1800" dirty="0">
                          <a:solidFill>
                            <a:schemeClr val="tx1"/>
                          </a:solidFill>
                          <a:effectLst/>
                        </a:rPr>
                        <a:t>Arthrite :</a:t>
                      </a:r>
                    </a:p>
                    <a:p>
                      <a:pPr marL="228600">
                        <a:lnSpc>
                          <a:spcPct val="107000"/>
                        </a:lnSpc>
                        <a:spcAft>
                          <a:spcPts val="0"/>
                        </a:spcAft>
                        <a:tabLst>
                          <a:tab pos="825500" algn="l"/>
                          <a:tab pos="4200525" algn="l"/>
                        </a:tabLst>
                      </a:pPr>
                      <a:r>
                        <a:rPr lang="fr-FR" sz="1600" dirty="0">
                          <a:solidFill>
                            <a:schemeClr val="tx1"/>
                          </a:solidFill>
                          <a:effectLst/>
                        </a:rPr>
                        <a:t>NAD</a:t>
                      </a:r>
                    </a:p>
                    <a:p>
                      <a:pPr marL="228600">
                        <a:lnSpc>
                          <a:spcPct val="107000"/>
                        </a:lnSpc>
                        <a:spcAft>
                          <a:spcPts val="0"/>
                        </a:spcAft>
                        <a:tabLst>
                          <a:tab pos="825500" algn="l"/>
                          <a:tab pos="4200525" algn="l"/>
                        </a:tabLst>
                      </a:pPr>
                      <a:r>
                        <a:rPr lang="fr-FR" sz="1600" dirty="0" smtClean="0">
                          <a:solidFill>
                            <a:schemeClr val="tx1"/>
                          </a:solidFill>
                          <a:effectLst/>
                        </a:rPr>
                        <a:t>NAG</a:t>
                      </a:r>
                    </a:p>
                    <a:p>
                      <a:pPr marL="0" lvl="0" indent="0">
                        <a:lnSpc>
                          <a:spcPct val="107000"/>
                        </a:lnSpc>
                        <a:spcAft>
                          <a:spcPts val="0"/>
                        </a:spcAft>
                        <a:buFont typeface="Symbol" panose="05050102010706020507" pitchFamily="18" charset="2"/>
                        <a:buNone/>
                        <a:tabLst>
                          <a:tab pos="825500" algn="l"/>
                          <a:tab pos="4200525" algn="l"/>
                        </a:tabLst>
                      </a:pPr>
                      <a:r>
                        <a:rPr lang="fr-FR" sz="1800" dirty="0" smtClean="0">
                          <a:solidFill>
                            <a:schemeClr val="tx1"/>
                          </a:solidFill>
                          <a:effectLst/>
                        </a:rPr>
                        <a:t>Fonction :</a:t>
                      </a:r>
                    </a:p>
                    <a:p>
                      <a:pPr marL="228600">
                        <a:lnSpc>
                          <a:spcPct val="107000"/>
                        </a:lnSpc>
                        <a:spcAft>
                          <a:spcPts val="0"/>
                        </a:spcAft>
                        <a:tabLst>
                          <a:tab pos="825500" algn="l"/>
                          <a:tab pos="4200525" algn="l"/>
                        </a:tabLst>
                      </a:pPr>
                      <a:r>
                        <a:rPr lang="fr-FR" sz="1600" dirty="0" smtClean="0">
                          <a:solidFill>
                            <a:schemeClr val="tx1"/>
                          </a:solidFill>
                          <a:effectLst/>
                        </a:rPr>
                        <a:t>BASFI</a:t>
                      </a:r>
                    </a:p>
                    <a:p>
                      <a:pPr marL="0" lvl="0" indent="0">
                        <a:lnSpc>
                          <a:spcPct val="107000"/>
                        </a:lnSpc>
                        <a:spcAft>
                          <a:spcPts val="0"/>
                        </a:spcAft>
                        <a:buFont typeface="Symbol" panose="05050102010706020507" pitchFamily="18" charset="2"/>
                        <a:buNone/>
                        <a:tabLst>
                          <a:tab pos="825500" algn="l"/>
                          <a:tab pos="4200525" algn="l"/>
                        </a:tabLst>
                      </a:pPr>
                      <a:r>
                        <a:rPr lang="fr-FR" sz="1800" dirty="0" smtClean="0">
                          <a:solidFill>
                            <a:schemeClr val="tx1"/>
                          </a:solidFill>
                          <a:effectLst/>
                        </a:rPr>
                        <a:t>Qualité de vie :</a:t>
                      </a:r>
                    </a:p>
                    <a:p>
                      <a:pPr marL="228600">
                        <a:lnSpc>
                          <a:spcPct val="107000"/>
                        </a:lnSpc>
                        <a:spcAft>
                          <a:spcPts val="0"/>
                        </a:spcAft>
                        <a:tabLst>
                          <a:tab pos="825500" algn="l"/>
                          <a:tab pos="4200525" algn="l"/>
                        </a:tabLst>
                      </a:pPr>
                      <a:r>
                        <a:rPr lang="fr-FR" sz="1600" dirty="0" err="1" smtClean="0">
                          <a:solidFill>
                            <a:schemeClr val="tx1"/>
                          </a:solidFill>
                          <a:effectLst/>
                        </a:rPr>
                        <a:t>ASQol</a:t>
                      </a:r>
                      <a:endParaRPr lang="fr-FR" sz="1600" dirty="0">
                        <a:solidFill>
                          <a:schemeClr val="tx1"/>
                        </a:solidFill>
                        <a:effectLst/>
                      </a:endParaRPr>
                    </a:p>
                    <a:p>
                      <a:pPr marL="0" lvl="0" indent="0">
                        <a:lnSpc>
                          <a:spcPct val="107000"/>
                        </a:lnSpc>
                        <a:spcAft>
                          <a:spcPts val="0"/>
                        </a:spcAft>
                        <a:buFont typeface="Symbol" panose="05050102010706020507" pitchFamily="18" charset="2"/>
                        <a:buNone/>
                        <a:tabLst>
                          <a:tab pos="825500" algn="l"/>
                          <a:tab pos="4200525" algn="l"/>
                        </a:tabLst>
                      </a:pPr>
                      <a:endParaRPr lang="fr-FR"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nSpc>
                          <a:spcPct val="107000"/>
                        </a:lnSpc>
                        <a:spcAft>
                          <a:spcPts val="0"/>
                        </a:spcAft>
                        <a:tabLst>
                          <a:tab pos="825500" algn="l"/>
                          <a:tab pos="4200525" algn="l"/>
                        </a:tabLst>
                      </a:pPr>
                      <a:r>
                        <a:rPr lang="fr-FR" sz="1600" b="1" dirty="0">
                          <a:solidFill>
                            <a:schemeClr val="tx1"/>
                          </a:solidFill>
                          <a:effectLst/>
                        </a:rPr>
                        <a:t>  </a:t>
                      </a: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4,65±1,103</a:t>
                      </a:r>
                      <a:endParaRPr lang="fr-FR" sz="1600" b="1" dirty="0">
                        <a:solidFill>
                          <a:schemeClr val="tx1"/>
                        </a:solidFill>
                        <a:effectLst/>
                      </a:endParaRP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5,51±2,24</a:t>
                      </a:r>
                      <a:endParaRPr lang="fr-FR" sz="16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1,50±1,25</a:t>
                      </a:r>
                    </a:p>
                    <a:p>
                      <a:pPr marL="457200">
                        <a:lnSpc>
                          <a:spcPct val="107000"/>
                        </a:lnSpc>
                        <a:spcAft>
                          <a:spcPts val="0"/>
                        </a:spcAft>
                        <a:tabLst>
                          <a:tab pos="825500" algn="l"/>
                          <a:tab pos="4200525" algn="l"/>
                        </a:tabLst>
                      </a:pPr>
                      <a:r>
                        <a:rPr lang="fr-FR" sz="1600" b="1" dirty="0">
                          <a:solidFill>
                            <a:schemeClr val="tx1"/>
                          </a:solidFill>
                          <a:effectLst/>
                        </a:rPr>
                        <a:t> </a:t>
                      </a:r>
                      <a:endParaRPr lang="fr-FR" sz="1600" b="1" dirty="0" smtClean="0">
                        <a:solidFill>
                          <a:schemeClr val="tx1"/>
                        </a:solidFill>
                        <a:effectLst/>
                      </a:endParaRP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2,79±2,335</a:t>
                      </a:r>
                      <a:endParaRPr lang="fr-FR" sz="16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2,01±2,191</a:t>
                      </a:r>
                    </a:p>
                    <a:p>
                      <a:pPr marL="457200">
                        <a:lnSpc>
                          <a:spcPct val="107000"/>
                        </a:lnSpc>
                        <a:spcAft>
                          <a:spcPts val="0"/>
                        </a:spcAft>
                        <a:tabLst>
                          <a:tab pos="825500" algn="l"/>
                          <a:tab pos="4200525" algn="l"/>
                        </a:tabLst>
                      </a:pPr>
                      <a:r>
                        <a:rPr lang="fr-FR" sz="1600" b="1" dirty="0">
                          <a:solidFill>
                            <a:schemeClr val="tx1"/>
                          </a:solidFill>
                          <a:effectLst/>
                        </a:rPr>
                        <a:t> </a:t>
                      </a: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1,70±3,62</a:t>
                      </a:r>
                      <a:endParaRPr lang="fr-FR" sz="16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0,73±2,08</a:t>
                      </a: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 </a:t>
                      </a:r>
                      <a:r>
                        <a:rPr lang="fr-FR" sz="1600" b="1" dirty="0" smtClean="0">
                          <a:solidFill>
                            <a:schemeClr val="tx1"/>
                          </a:solidFill>
                          <a:effectLst/>
                        </a:rPr>
                        <a:t>5,857±1,31</a:t>
                      </a:r>
                    </a:p>
                    <a:p>
                      <a:pPr marL="457200">
                        <a:lnSpc>
                          <a:spcPct val="107000"/>
                        </a:lnSpc>
                        <a:spcAft>
                          <a:spcPts val="0"/>
                        </a:spcAft>
                        <a:tabLst>
                          <a:tab pos="825500" algn="l"/>
                          <a:tab pos="4200525" algn="l"/>
                        </a:tabLst>
                      </a:pPr>
                      <a:r>
                        <a:rPr lang="fr-FR" sz="1600" b="1" dirty="0" smtClean="0">
                          <a:solidFill>
                            <a:schemeClr val="tx1"/>
                          </a:solidFill>
                          <a:effectLst/>
                        </a:rPr>
                        <a:t> </a:t>
                      </a:r>
                    </a:p>
                    <a:p>
                      <a:pPr marL="457200">
                        <a:lnSpc>
                          <a:spcPct val="107000"/>
                        </a:lnSpc>
                        <a:spcAft>
                          <a:spcPts val="0"/>
                        </a:spcAft>
                        <a:tabLst>
                          <a:tab pos="825500" algn="l"/>
                          <a:tab pos="4200525" algn="l"/>
                        </a:tabLst>
                      </a:pPr>
                      <a:r>
                        <a:rPr lang="fr-FR" sz="1600" b="1" dirty="0" smtClean="0">
                          <a:solidFill>
                            <a:schemeClr val="tx1"/>
                          </a:solidFill>
                          <a:effectLst/>
                        </a:rPr>
                        <a:t>14,98±1,85</a:t>
                      </a:r>
                      <a:endParaRPr lang="fr-FR" sz="1600" b="1"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nSpc>
                          <a:spcPct val="107000"/>
                        </a:lnSpc>
                        <a:spcAft>
                          <a:spcPts val="0"/>
                        </a:spcAft>
                        <a:tabLst>
                          <a:tab pos="825500" algn="l"/>
                          <a:tab pos="4200525" algn="l"/>
                        </a:tabLst>
                      </a:pPr>
                      <a:r>
                        <a:rPr lang="fr-FR" sz="1600" b="1" dirty="0">
                          <a:solidFill>
                            <a:schemeClr val="tx1"/>
                          </a:solidFill>
                          <a:effectLst/>
                        </a:rPr>
                        <a:t>  </a:t>
                      </a: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3,86±1,17</a:t>
                      </a:r>
                      <a:endParaRPr lang="fr-FR" sz="1600" b="1" dirty="0">
                        <a:solidFill>
                          <a:schemeClr val="tx1"/>
                        </a:solidFill>
                        <a:effectLst/>
                      </a:endParaRP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1,73±1,76</a:t>
                      </a:r>
                      <a:endParaRPr lang="fr-FR" sz="16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2,97±1,41</a:t>
                      </a:r>
                    </a:p>
                    <a:p>
                      <a:pPr marL="457200">
                        <a:lnSpc>
                          <a:spcPct val="107000"/>
                        </a:lnSpc>
                        <a:spcAft>
                          <a:spcPts val="0"/>
                        </a:spcAft>
                        <a:tabLst>
                          <a:tab pos="825500" algn="l"/>
                          <a:tab pos="4200525" algn="l"/>
                        </a:tabLst>
                      </a:pPr>
                      <a:r>
                        <a:rPr lang="fr-FR" sz="1600" b="1" dirty="0">
                          <a:solidFill>
                            <a:schemeClr val="tx1"/>
                          </a:solidFill>
                          <a:effectLst/>
                        </a:rPr>
                        <a:t> </a:t>
                      </a: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1,35±1,628</a:t>
                      </a:r>
                      <a:endParaRPr lang="fr-FR" sz="16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1,70±2,300</a:t>
                      </a:r>
                    </a:p>
                    <a:p>
                      <a:pPr marL="457200">
                        <a:lnSpc>
                          <a:spcPct val="107000"/>
                        </a:lnSpc>
                        <a:spcAft>
                          <a:spcPts val="0"/>
                        </a:spcAft>
                        <a:tabLst>
                          <a:tab pos="825500" algn="l"/>
                          <a:tab pos="4200525" algn="l"/>
                        </a:tabLst>
                      </a:pPr>
                      <a:r>
                        <a:rPr lang="fr-FR" sz="1600" b="1" dirty="0">
                          <a:solidFill>
                            <a:schemeClr val="tx1"/>
                          </a:solidFill>
                          <a:effectLst/>
                        </a:rPr>
                        <a:t> </a:t>
                      </a: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1,39±3,23</a:t>
                      </a:r>
                      <a:endParaRPr lang="fr-FR" sz="16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0,83±2,04</a:t>
                      </a: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 </a:t>
                      </a:r>
                      <a:r>
                        <a:rPr lang="fr-FR" sz="1600" b="1" dirty="0" smtClean="0">
                          <a:solidFill>
                            <a:schemeClr val="tx1"/>
                          </a:solidFill>
                          <a:effectLst/>
                        </a:rPr>
                        <a:t>3,50±1,38</a:t>
                      </a:r>
                    </a:p>
                    <a:p>
                      <a:pPr marL="457200">
                        <a:lnSpc>
                          <a:spcPct val="107000"/>
                        </a:lnSpc>
                        <a:spcAft>
                          <a:spcPts val="0"/>
                        </a:spcAft>
                        <a:tabLst>
                          <a:tab pos="825500" algn="l"/>
                          <a:tab pos="4200525" algn="l"/>
                        </a:tabLst>
                      </a:pPr>
                      <a:r>
                        <a:rPr lang="fr-FR" sz="1600" b="1" dirty="0" smtClean="0">
                          <a:solidFill>
                            <a:schemeClr val="tx1"/>
                          </a:solidFill>
                          <a:effectLst/>
                        </a:rPr>
                        <a:t> </a:t>
                      </a:r>
                    </a:p>
                    <a:p>
                      <a:pPr marL="457200">
                        <a:lnSpc>
                          <a:spcPct val="107000"/>
                        </a:lnSpc>
                        <a:spcAft>
                          <a:spcPts val="0"/>
                        </a:spcAft>
                        <a:tabLst>
                          <a:tab pos="825500" algn="l"/>
                          <a:tab pos="4200525" algn="l"/>
                        </a:tabLst>
                      </a:pPr>
                      <a:r>
                        <a:rPr lang="fr-FR" sz="1600" b="1" dirty="0" smtClean="0">
                          <a:solidFill>
                            <a:schemeClr val="tx1"/>
                          </a:solidFill>
                          <a:effectLst/>
                        </a:rPr>
                        <a:t>10,56±4,21</a:t>
                      </a:r>
                      <a:endParaRPr lang="fr-FR" sz="1600" b="1"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spcAft>
                          <a:spcPts val="0"/>
                        </a:spcAft>
                        <a:tabLst>
                          <a:tab pos="825500" algn="l"/>
                          <a:tab pos="4200525" algn="l"/>
                        </a:tabLst>
                      </a:pPr>
                      <a:endParaRPr lang="fr-FR" sz="1600" b="1" dirty="0">
                        <a:solidFill>
                          <a:schemeClr val="tx1"/>
                        </a:solidFill>
                        <a:effectLst/>
                      </a:endParaRPr>
                    </a:p>
                  </a:txBody>
                  <a:tcPr marL="68580" marR="68580" marT="0" marB="0"/>
                </a:tc>
                <a:tc>
                  <a:txBody>
                    <a:bodyPr/>
                    <a:lstStyle/>
                    <a:p>
                      <a:pPr marL="457200">
                        <a:lnSpc>
                          <a:spcPct val="107000"/>
                        </a:lnSpc>
                        <a:spcAft>
                          <a:spcPts val="0"/>
                        </a:spcAft>
                        <a:tabLst>
                          <a:tab pos="825500" algn="l"/>
                          <a:tab pos="4200525" algn="l"/>
                        </a:tabLst>
                      </a:pPr>
                      <a:r>
                        <a:rPr lang="fr-FR" sz="1600" b="1" dirty="0">
                          <a:solidFill>
                            <a:schemeClr val="tx1"/>
                          </a:solidFill>
                          <a:effectLst/>
                        </a:rPr>
                        <a:t>  </a:t>
                      </a: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0,000</a:t>
                      </a:r>
                      <a:endParaRPr lang="fr-FR" sz="1600" b="1" dirty="0">
                        <a:solidFill>
                          <a:schemeClr val="tx1"/>
                        </a:solidFill>
                        <a:effectLst/>
                      </a:endParaRP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0,000</a:t>
                      </a:r>
                      <a:endParaRPr lang="fr-FR" sz="16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0,000</a:t>
                      </a:r>
                    </a:p>
                    <a:p>
                      <a:pPr marL="457200">
                        <a:lnSpc>
                          <a:spcPct val="107000"/>
                        </a:lnSpc>
                        <a:spcAft>
                          <a:spcPts val="0"/>
                        </a:spcAft>
                        <a:tabLst>
                          <a:tab pos="825500" algn="l"/>
                          <a:tab pos="4200525" algn="l"/>
                        </a:tabLst>
                      </a:pPr>
                      <a:r>
                        <a:rPr lang="fr-FR" sz="1600" b="1" dirty="0">
                          <a:solidFill>
                            <a:schemeClr val="tx1"/>
                          </a:solidFill>
                          <a:effectLst/>
                        </a:rPr>
                        <a:t> </a:t>
                      </a: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0,000</a:t>
                      </a:r>
                      <a:endParaRPr lang="fr-FR" sz="16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0,313</a:t>
                      </a:r>
                    </a:p>
                    <a:p>
                      <a:pPr marL="457200">
                        <a:lnSpc>
                          <a:spcPct val="107000"/>
                        </a:lnSpc>
                        <a:spcAft>
                          <a:spcPts val="0"/>
                        </a:spcAft>
                        <a:tabLst>
                          <a:tab pos="825500" algn="l"/>
                          <a:tab pos="4200525" algn="l"/>
                        </a:tabLst>
                      </a:pPr>
                      <a:r>
                        <a:rPr lang="fr-FR" sz="1600" b="1" dirty="0">
                          <a:solidFill>
                            <a:schemeClr val="tx1"/>
                          </a:solidFill>
                          <a:effectLst/>
                        </a:rPr>
                        <a:t> </a:t>
                      </a: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0,513</a:t>
                      </a:r>
                      <a:endParaRPr lang="fr-FR" sz="1600" b="1" dirty="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0,727</a:t>
                      </a: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0,000</a:t>
                      </a:r>
                    </a:p>
                    <a:p>
                      <a:pPr marL="457200">
                        <a:lnSpc>
                          <a:spcPct val="107000"/>
                        </a:lnSpc>
                        <a:spcAft>
                          <a:spcPts val="0"/>
                        </a:spcAft>
                        <a:tabLst>
                          <a:tab pos="825500" algn="l"/>
                          <a:tab pos="4200525" algn="l"/>
                        </a:tabLst>
                      </a:pPr>
                      <a:r>
                        <a:rPr lang="fr-FR" sz="1600" b="1" dirty="0" smtClean="0">
                          <a:solidFill>
                            <a:schemeClr val="tx1"/>
                          </a:solidFill>
                          <a:effectLst/>
                        </a:rPr>
                        <a:t> </a:t>
                      </a:r>
                    </a:p>
                    <a:p>
                      <a:pPr marL="457200">
                        <a:lnSpc>
                          <a:spcPct val="107000"/>
                        </a:lnSpc>
                        <a:spcAft>
                          <a:spcPts val="0"/>
                        </a:spcAft>
                        <a:tabLst>
                          <a:tab pos="825500" algn="l"/>
                          <a:tab pos="4200525" algn="l"/>
                        </a:tabLst>
                      </a:pPr>
                      <a:r>
                        <a:rPr lang="fr-FR" sz="1600" b="1" dirty="0" smtClean="0">
                          <a:solidFill>
                            <a:schemeClr val="tx1"/>
                          </a:solidFill>
                          <a:effectLst/>
                        </a:rPr>
                        <a:t>0,000</a:t>
                      </a:r>
                      <a:endParaRPr lang="fr-FR" sz="1600" b="1"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71346002"/>
                  </a:ext>
                </a:extLst>
              </a:tr>
            </a:tbl>
          </a:graphicData>
        </a:graphic>
      </p:graphicFrame>
    </p:spTree>
    <p:extLst>
      <p:ext uri="{BB962C8B-B14F-4D97-AF65-F5344CB8AC3E}">
        <p14:creationId xmlns:p14="http://schemas.microsoft.com/office/powerpoint/2010/main" val="12299293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Analyse Bi variée</a:t>
            </a:r>
            <a:endParaRPr lang="fr-FR" b="1" dirty="0"/>
          </a:p>
        </p:txBody>
      </p:sp>
      <p:graphicFrame>
        <p:nvGraphicFramePr>
          <p:cNvPr id="5" name="Espace réservé du contenu 4"/>
          <p:cNvGraphicFramePr>
            <a:graphicFrameLocks/>
          </p:cNvGraphicFramePr>
          <p:nvPr>
            <p:extLst>
              <p:ext uri="{D42A27DB-BD31-4B8C-83A1-F6EECF244321}">
                <p14:modId xmlns:p14="http://schemas.microsoft.com/office/powerpoint/2010/main" val="2996780553"/>
              </p:ext>
            </p:extLst>
          </p:nvPr>
        </p:nvGraphicFramePr>
        <p:xfrm>
          <a:off x="1606227" y="1515567"/>
          <a:ext cx="9381067" cy="5251006"/>
        </p:xfrm>
        <a:graphic>
          <a:graphicData uri="http://schemas.openxmlformats.org/drawingml/2006/table">
            <a:tbl>
              <a:tblPr firstRow="1" firstCol="1" bandRow="1">
                <a:tableStyleId>{69012ECD-51FC-41F1-AA8D-1B2483CD663E}</a:tableStyleId>
              </a:tblPr>
              <a:tblGrid>
                <a:gridCol w="3754318">
                  <a:extLst>
                    <a:ext uri="{9D8B030D-6E8A-4147-A177-3AD203B41FA5}">
                      <a16:colId xmlns:a16="http://schemas.microsoft.com/office/drawing/2014/main" val="1732859448"/>
                    </a:ext>
                  </a:extLst>
                </a:gridCol>
                <a:gridCol w="2141948">
                  <a:extLst>
                    <a:ext uri="{9D8B030D-6E8A-4147-A177-3AD203B41FA5}">
                      <a16:colId xmlns:a16="http://schemas.microsoft.com/office/drawing/2014/main" val="3779821504"/>
                    </a:ext>
                  </a:extLst>
                </a:gridCol>
                <a:gridCol w="2010498">
                  <a:extLst>
                    <a:ext uri="{9D8B030D-6E8A-4147-A177-3AD203B41FA5}">
                      <a16:colId xmlns:a16="http://schemas.microsoft.com/office/drawing/2014/main" val="2956428860"/>
                    </a:ext>
                  </a:extLst>
                </a:gridCol>
                <a:gridCol w="1474303">
                  <a:extLst>
                    <a:ext uri="{9D8B030D-6E8A-4147-A177-3AD203B41FA5}">
                      <a16:colId xmlns:a16="http://schemas.microsoft.com/office/drawing/2014/main" val="2528588699"/>
                    </a:ext>
                  </a:extLst>
                </a:gridCol>
              </a:tblGrid>
              <a:tr h="269003">
                <a:tc>
                  <a:txBody>
                    <a:bodyPr/>
                    <a:lstStyle/>
                    <a:p>
                      <a:pPr marL="457200">
                        <a:lnSpc>
                          <a:spcPct val="107000"/>
                        </a:lnSpc>
                        <a:spcAft>
                          <a:spcPts val="0"/>
                        </a:spcAft>
                        <a:tabLst>
                          <a:tab pos="825500" algn="l"/>
                          <a:tab pos="4200525" algn="l"/>
                        </a:tabLst>
                      </a:pPr>
                      <a:r>
                        <a:rPr lang="fr-FR" sz="1800" dirty="0">
                          <a:effectLst/>
                        </a:rPr>
                        <a:t>Evaluation de la maladie</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nSpc>
                          <a:spcPct val="107000"/>
                        </a:lnSpc>
                        <a:spcAft>
                          <a:spcPts val="0"/>
                        </a:spcAft>
                        <a:tabLst>
                          <a:tab pos="825500" algn="l"/>
                          <a:tab pos="4200525" algn="l"/>
                        </a:tabLst>
                      </a:pPr>
                      <a:r>
                        <a:rPr lang="fr-FR" sz="1600" dirty="0">
                          <a:effectLst/>
                        </a:rPr>
                        <a:t> </a:t>
                      </a:r>
                      <a:r>
                        <a:rPr lang="fr-FR" sz="1600" dirty="0" smtClean="0">
                          <a:effectLst/>
                        </a:rPr>
                        <a:t>Coxite</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nSpc>
                          <a:spcPct val="107000"/>
                        </a:lnSpc>
                        <a:spcAft>
                          <a:spcPts val="0"/>
                        </a:spcAft>
                        <a:tabLst>
                          <a:tab pos="825500" algn="l"/>
                          <a:tab pos="4200525" algn="l"/>
                        </a:tabLst>
                      </a:pPr>
                      <a:r>
                        <a:rPr lang="fr-FR" sz="1600" dirty="0" smtClean="0">
                          <a:effectLst/>
                        </a:rPr>
                        <a:t>Pas de coxite</a:t>
                      </a:r>
                      <a:r>
                        <a:rPr lang="fr-FR" sz="1600" dirty="0">
                          <a:effectLst/>
                        </a:rPr>
                        <a:t>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nSpc>
                          <a:spcPct val="107000"/>
                        </a:lnSpc>
                        <a:spcAft>
                          <a:spcPts val="0"/>
                        </a:spcAft>
                        <a:tabLst>
                          <a:tab pos="825500" algn="l"/>
                          <a:tab pos="4200525" algn="l"/>
                        </a:tabLst>
                      </a:pPr>
                      <a:r>
                        <a:rPr lang="fr-FR" sz="1600" dirty="0">
                          <a:effectLst/>
                        </a:rPr>
                        <a:t> </a:t>
                      </a:r>
                      <a:r>
                        <a:rPr lang="fr-FR" sz="1600" dirty="0" smtClean="0">
                          <a:effectLst/>
                        </a:rPr>
                        <a:t>P</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37501825"/>
                  </a:ext>
                </a:extLst>
              </a:tr>
              <a:tr h="4921562">
                <a:tc>
                  <a:txBody>
                    <a:bodyPr/>
                    <a:lstStyle/>
                    <a:p>
                      <a:pPr marL="0" lvl="0" indent="0">
                        <a:lnSpc>
                          <a:spcPct val="107000"/>
                        </a:lnSpc>
                        <a:spcAft>
                          <a:spcPts val="0"/>
                        </a:spcAft>
                        <a:buFont typeface="Arial" panose="020B0604020202020204" pitchFamily="34" charset="0"/>
                        <a:buNone/>
                        <a:tabLst>
                          <a:tab pos="825500" algn="l"/>
                          <a:tab pos="4200525" algn="l"/>
                        </a:tabLst>
                      </a:pPr>
                      <a:endParaRPr lang="fr-FR" sz="1800" dirty="0" smtClean="0">
                        <a:solidFill>
                          <a:schemeClr val="tx1"/>
                        </a:solidFill>
                        <a:effectLst/>
                      </a:endParaRPr>
                    </a:p>
                    <a:p>
                      <a:pPr marL="0" lvl="0" indent="0">
                        <a:lnSpc>
                          <a:spcPct val="107000"/>
                        </a:lnSpc>
                        <a:spcAft>
                          <a:spcPts val="0"/>
                        </a:spcAft>
                        <a:buFont typeface="Arial" panose="020B0604020202020204" pitchFamily="34" charset="0"/>
                        <a:buNone/>
                        <a:tabLst>
                          <a:tab pos="825500" algn="l"/>
                          <a:tab pos="4200525" algn="l"/>
                        </a:tabLst>
                      </a:pPr>
                      <a:r>
                        <a:rPr lang="fr-FR" sz="1800" dirty="0" smtClean="0">
                          <a:solidFill>
                            <a:schemeClr val="tx1"/>
                          </a:solidFill>
                          <a:effectLst/>
                        </a:rPr>
                        <a:t>Activité</a:t>
                      </a:r>
                      <a:r>
                        <a:rPr lang="fr-FR" sz="1800" dirty="0">
                          <a:solidFill>
                            <a:schemeClr val="tx1"/>
                          </a:solidFill>
                          <a:effectLst/>
                        </a:rPr>
                        <a:t> :</a:t>
                      </a:r>
                    </a:p>
                    <a:p>
                      <a:pPr marL="228600">
                        <a:lnSpc>
                          <a:spcPct val="107000"/>
                        </a:lnSpc>
                        <a:spcAft>
                          <a:spcPts val="0"/>
                        </a:spcAft>
                        <a:tabLst>
                          <a:tab pos="825500" algn="l"/>
                          <a:tab pos="4200525" algn="l"/>
                        </a:tabLst>
                      </a:pPr>
                      <a:r>
                        <a:rPr lang="fr-FR" sz="1600" dirty="0">
                          <a:solidFill>
                            <a:srgbClr val="FF0000"/>
                          </a:solidFill>
                          <a:effectLst/>
                        </a:rPr>
                        <a:t>BASDAI</a:t>
                      </a:r>
                    </a:p>
                    <a:p>
                      <a:pPr marL="228600">
                        <a:lnSpc>
                          <a:spcPct val="107000"/>
                        </a:lnSpc>
                        <a:spcAft>
                          <a:spcPts val="0"/>
                        </a:spcAft>
                        <a:tabLst>
                          <a:tab pos="825500" algn="l"/>
                          <a:tab pos="4200525" algn="l"/>
                        </a:tabLst>
                      </a:pPr>
                      <a:endParaRPr lang="fr-FR" sz="1600" dirty="0">
                        <a:solidFill>
                          <a:srgbClr val="FF0000"/>
                        </a:solidFill>
                        <a:effectLst/>
                      </a:endParaRPr>
                    </a:p>
                    <a:p>
                      <a:pPr marL="0" lvl="0" indent="0">
                        <a:lnSpc>
                          <a:spcPct val="107000"/>
                        </a:lnSpc>
                        <a:spcAft>
                          <a:spcPts val="0"/>
                        </a:spcAft>
                        <a:buFont typeface="Symbol" panose="05050102010706020507" pitchFamily="18" charset="2"/>
                        <a:buNone/>
                        <a:tabLst>
                          <a:tab pos="825500" algn="l"/>
                          <a:tab pos="4200525" algn="l"/>
                        </a:tabLst>
                      </a:pPr>
                      <a:r>
                        <a:rPr lang="fr-FR" sz="1800" dirty="0">
                          <a:solidFill>
                            <a:schemeClr val="tx1"/>
                          </a:solidFill>
                          <a:effectLst/>
                        </a:rPr>
                        <a:t>Mobilité :</a:t>
                      </a:r>
                    </a:p>
                    <a:p>
                      <a:pPr marL="228600">
                        <a:lnSpc>
                          <a:spcPct val="107000"/>
                        </a:lnSpc>
                        <a:spcAft>
                          <a:spcPts val="0"/>
                        </a:spcAft>
                        <a:tabLst>
                          <a:tab pos="825500" algn="l"/>
                          <a:tab pos="4200525" algn="l"/>
                        </a:tabLst>
                      </a:pPr>
                      <a:r>
                        <a:rPr lang="fr-FR" sz="1600" dirty="0">
                          <a:solidFill>
                            <a:schemeClr val="tx1"/>
                          </a:solidFill>
                          <a:effectLst/>
                        </a:rPr>
                        <a:t>BASMI</a:t>
                      </a:r>
                    </a:p>
                    <a:p>
                      <a:pPr marL="228600">
                        <a:lnSpc>
                          <a:spcPct val="107000"/>
                        </a:lnSpc>
                        <a:spcAft>
                          <a:spcPts val="0"/>
                        </a:spcAft>
                        <a:tabLst>
                          <a:tab pos="825500" algn="l"/>
                          <a:tab pos="4200525" algn="l"/>
                        </a:tabLst>
                      </a:pPr>
                      <a:r>
                        <a:rPr lang="fr-FR" sz="1600" dirty="0">
                          <a:solidFill>
                            <a:schemeClr val="tx1"/>
                          </a:solidFill>
                          <a:effectLst/>
                        </a:rPr>
                        <a:t>Hirtz</a:t>
                      </a:r>
                    </a:p>
                    <a:p>
                      <a:pPr marL="0" lvl="0" indent="0">
                        <a:lnSpc>
                          <a:spcPct val="107000"/>
                        </a:lnSpc>
                        <a:spcAft>
                          <a:spcPts val="0"/>
                        </a:spcAft>
                        <a:buFont typeface="Symbol" panose="05050102010706020507" pitchFamily="18" charset="2"/>
                        <a:buNone/>
                        <a:tabLst>
                          <a:tab pos="825500" algn="l"/>
                          <a:tab pos="4200525" algn="l"/>
                        </a:tabLst>
                      </a:pPr>
                      <a:r>
                        <a:rPr lang="fr-FR" sz="1800" dirty="0" err="1">
                          <a:solidFill>
                            <a:schemeClr val="tx1"/>
                          </a:solidFill>
                          <a:effectLst/>
                        </a:rPr>
                        <a:t>Enthésite</a:t>
                      </a:r>
                      <a:r>
                        <a:rPr lang="fr-FR" sz="1800" dirty="0">
                          <a:solidFill>
                            <a:schemeClr val="tx1"/>
                          </a:solidFill>
                          <a:effectLst/>
                        </a:rPr>
                        <a:t> :</a:t>
                      </a:r>
                    </a:p>
                    <a:p>
                      <a:pPr marL="228600">
                        <a:lnSpc>
                          <a:spcPct val="107000"/>
                        </a:lnSpc>
                        <a:spcAft>
                          <a:spcPts val="0"/>
                        </a:spcAft>
                        <a:tabLst>
                          <a:tab pos="825500" algn="l"/>
                          <a:tab pos="4200525" algn="l"/>
                        </a:tabLst>
                      </a:pPr>
                      <a:r>
                        <a:rPr lang="fr-FR" sz="1600" dirty="0" smtClean="0">
                          <a:solidFill>
                            <a:schemeClr val="tx1"/>
                          </a:solidFill>
                          <a:effectLst/>
                        </a:rPr>
                        <a:t>MASES</a:t>
                      </a:r>
                      <a:endParaRPr lang="fr-FR" sz="1600" dirty="0">
                        <a:solidFill>
                          <a:schemeClr val="tx1"/>
                        </a:solidFill>
                        <a:effectLst/>
                      </a:endParaRPr>
                    </a:p>
                    <a:p>
                      <a:pPr marL="228600">
                        <a:lnSpc>
                          <a:spcPct val="107000"/>
                        </a:lnSpc>
                        <a:spcAft>
                          <a:spcPts val="0"/>
                        </a:spcAft>
                        <a:tabLst>
                          <a:tab pos="825500" algn="l"/>
                          <a:tab pos="4200525" algn="l"/>
                        </a:tabLst>
                      </a:pPr>
                      <a:r>
                        <a:rPr lang="fr-FR" sz="1600" dirty="0">
                          <a:solidFill>
                            <a:schemeClr val="tx1"/>
                          </a:solidFill>
                          <a:effectLst/>
                        </a:rPr>
                        <a:t>SPARCC</a:t>
                      </a:r>
                    </a:p>
                    <a:p>
                      <a:pPr marL="0" lvl="0" indent="0">
                        <a:lnSpc>
                          <a:spcPct val="107000"/>
                        </a:lnSpc>
                        <a:spcAft>
                          <a:spcPts val="0"/>
                        </a:spcAft>
                        <a:buFont typeface="Symbol" panose="05050102010706020507" pitchFamily="18" charset="2"/>
                        <a:buNone/>
                        <a:tabLst>
                          <a:tab pos="825500" algn="l"/>
                          <a:tab pos="4200525" algn="l"/>
                        </a:tabLst>
                      </a:pPr>
                      <a:r>
                        <a:rPr lang="fr-FR" sz="1800" dirty="0">
                          <a:solidFill>
                            <a:schemeClr val="tx1"/>
                          </a:solidFill>
                          <a:effectLst/>
                        </a:rPr>
                        <a:t>Arthrite :</a:t>
                      </a:r>
                    </a:p>
                    <a:p>
                      <a:pPr marL="228600">
                        <a:lnSpc>
                          <a:spcPct val="107000"/>
                        </a:lnSpc>
                        <a:spcAft>
                          <a:spcPts val="0"/>
                        </a:spcAft>
                        <a:tabLst>
                          <a:tab pos="825500" algn="l"/>
                          <a:tab pos="4200525" algn="l"/>
                        </a:tabLst>
                      </a:pPr>
                      <a:r>
                        <a:rPr lang="fr-FR" sz="1600" dirty="0">
                          <a:solidFill>
                            <a:schemeClr val="tx1"/>
                          </a:solidFill>
                          <a:effectLst/>
                        </a:rPr>
                        <a:t>NAD</a:t>
                      </a:r>
                    </a:p>
                    <a:p>
                      <a:pPr marL="228600">
                        <a:lnSpc>
                          <a:spcPct val="107000"/>
                        </a:lnSpc>
                        <a:spcAft>
                          <a:spcPts val="0"/>
                        </a:spcAft>
                        <a:tabLst>
                          <a:tab pos="825500" algn="l"/>
                          <a:tab pos="4200525" algn="l"/>
                        </a:tabLst>
                      </a:pPr>
                      <a:r>
                        <a:rPr lang="fr-FR" sz="1600" dirty="0" smtClean="0">
                          <a:solidFill>
                            <a:schemeClr val="tx1"/>
                          </a:solidFill>
                          <a:effectLst/>
                        </a:rPr>
                        <a:t>NAG</a:t>
                      </a:r>
                    </a:p>
                    <a:p>
                      <a:pPr marL="0" lvl="0" indent="0">
                        <a:lnSpc>
                          <a:spcPct val="107000"/>
                        </a:lnSpc>
                        <a:spcAft>
                          <a:spcPts val="0"/>
                        </a:spcAft>
                        <a:buFont typeface="Symbol" panose="05050102010706020507" pitchFamily="18" charset="2"/>
                        <a:buNone/>
                        <a:tabLst>
                          <a:tab pos="825500" algn="l"/>
                          <a:tab pos="4200525" algn="l"/>
                        </a:tabLst>
                      </a:pPr>
                      <a:r>
                        <a:rPr lang="fr-FR" sz="1800" dirty="0" smtClean="0">
                          <a:solidFill>
                            <a:schemeClr val="tx1"/>
                          </a:solidFill>
                          <a:effectLst/>
                        </a:rPr>
                        <a:t>Fonction :</a:t>
                      </a:r>
                    </a:p>
                    <a:p>
                      <a:pPr marL="228600">
                        <a:lnSpc>
                          <a:spcPct val="107000"/>
                        </a:lnSpc>
                        <a:spcAft>
                          <a:spcPts val="0"/>
                        </a:spcAft>
                        <a:tabLst>
                          <a:tab pos="825500" algn="l"/>
                          <a:tab pos="4200525" algn="l"/>
                        </a:tabLst>
                      </a:pPr>
                      <a:r>
                        <a:rPr lang="fr-FR" sz="1600" dirty="0" smtClean="0">
                          <a:solidFill>
                            <a:schemeClr val="tx1"/>
                          </a:solidFill>
                          <a:effectLst/>
                        </a:rPr>
                        <a:t>BASFI</a:t>
                      </a:r>
                    </a:p>
                    <a:p>
                      <a:pPr marL="0" lvl="0" indent="0">
                        <a:lnSpc>
                          <a:spcPct val="107000"/>
                        </a:lnSpc>
                        <a:spcAft>
                          <a:spcPts val="0"/>
                        </a:spcAft>
                        <a:buFont typeface="Symbol" panose="05050102010706020507" pitchFamily="18" charset="2"/>
                        <a:buNone/>
                        <a:tabLst>
                          <a:tab pos="825500" algn="l"/>
                          <a:tab pos="4200525" algn="l"/>
                        </a:tabLst>
                      </a:pPr>
                      <a:r>
                        <a:rPr lang="fr-FR" sz="1800" dirty="0" smtClean="0">
                          <a:solidFill>
                            <a:schemeClr val="tx1"/>
                          </a:solidFill>
                          <a:effectLst/>
                        </a:rPr>
                        <a:t>Qualité de vie :</a:t>
                      </a:r>
                    </a:p>
                    <a:p>
                      <a:pPr marL="228600">
                        <a:lnSpc>
                          <a:spcPct val="107000"/>
                        </a:lnSpc>
                        <a:spcAft>
                          <a:spcPts val="0"/>
                        </a:spcAft>
                        <a:tabLst>
                          <a:tab pos="825500" algn="l"/>
                          <a:tab pos="4200525" algn="l"/>
                        </a:tabLst>
                      </a:pPr>
                      <a:r>
                        <a:rPr lang="fr-FR" sz="1600" dirty="0" err="1" smtClean="0">
                          <a:solidFill>
                            <a:schemeClr val="tx1"/>
                          </a:solidFill>
                          <a:effectLst/>
                        </a:rPr>
                        <a:t>ASQol</a:t>
                      </a:r>
                      <a:endParaRPr lang="fr-FR" sz="1600" dirty="0">
                        <a:solidFill>
                          <a:schemeClr val="tx1"/>
                        </a:solidFill>
                        <a:effectLst/>
                      </a:endParaRPr>
                    </a:p>
                    <a:p>
                      <a:pPr marL="0" lvl="0" indent="0">
                        <a:lnSpc>
                          <a:spcPct val="107000"/>
                        </a:lnSpc>
                        <a:spcAft>
                          <a:spcPts val="0"/>
                        </a:spcAft>
                        <a:buFont typeface="Symbol" panose="05050102010706020507" pitchFamily="18" charset="2"/>
                        <a:buNone/>
                        <a:tabLst>
                          <a:tab pos="825500" algn="l"/>
                          <a:tab pos="4200525" algn="l"/>
                        </a:tabLst>
                      </a:pPr>
                      <a:endParaRPr lang="fr-FR"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nSpc>
                          <a:spcPct val="107000"/>
                        </a:lnSpc>
                        <a:spcAft>
                          <a:spcPts val="0"/>
                        </a:spcAft>
                        <a:tabLst>
                          <a:tab pos="825500" algn="l"/>
                          <a:tab pos="4200525" algn="l"/>
                        </a:tabLst>
                      </a:pPr>
                      <a:r>
                        <a:rPr lang="fr-FR" sz="1600" b="1" dirty="0">
                          <a:solidFill>
                            <a:schemeClr val="tx1"/>
                          </a:solidFill>
                          <a:effectLst/>
                        </a:rPr>
                        <a:t>  </a:t>
                      </a: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4,65±1,103</a:t>
                      </a:r>
                      <a:endParaRPr lang="fr-FR" sz="1600" b="1" dirty="0">
                        <a:solidFill>
                          <a:schemeClr val="tx1"/>
                        </a:solidFill>
                        <a:effectLst/>
                      </a:endParaRP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5,51±2,24</a:t>
                      </a:r>
                      <a:endParaRPr lang="fr-FR" sz="16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1,50±1,25</a:t>
                      </a:r>
                    </a:p>
                    <a:p>
                      <a:pPr marL="457200">
                        <a:lnSpc>
                          <a:spcPct val="107000"/>
                        </a:lnSpc>
                        <a:spcAft>
                          <a:spcPts val="0"/>
                        </a:spcAft>
                        <a:tabLst>
                          <a:tab pos="825500" algn="l"/>
                          <a:tab pos="4200525" algn="l"/>
                        </a:tabLst>
                      </a:pPr>
                      <a:r>
                        <a:rPr lang="fr-FR" sz="1600" b="1" dirty="0">
                          <a:solidFill>
                            <a:schemeClr val="tx1"/>
                          </a:solidFill>
                          <a:effectLst/>
                        </a:rPr>
                        <a:t> </a:t>
                      </a:r>
                      <a:endParaRPr lang="fr-FR" sz="1600" b="1" dirty="0" smtClean="0">
                        <a:solidFill>
                          <a:schemeClr val="tx1"/>
                        </a:solidFill>
                        <a:effectLst/>
                      </a:endParaRP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2,79±2,335</a:t>
                      </a:r>
                      <a:endParaRPr lang="fr-FR" sz="16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2,01±2,191</a:t>
                      </a:r>
                    </a:p>
                    <a:p>
                      <a:pPr marL="457200">
                        <a:lnSpc>
                          <a:spcPct val="107000"/>
                        </a:lnSpc>
                        <a:spcAft>
                          <a:spcPts val="0"/>
                        </a:spcAft>
                        <a:tabLst>
                          <a:tab pos="825500" algn="l"/>
                          <a:tab pos="4200525" algn="l"/>
                        </a:tabLst>
                      </a:pPr>
                      <a:r>
                        <a:rPr lang="fr-FR" sz="1600" b="1" dirty="0">
                          <a:solidFill>
                            <a:schemeClr val="tx1"/>
                          </a:solidFill>
                          <a:effectLst/>
                        </a:rPr>
                        <a:t> </a:t>
                      </a: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1,70±3,62</a:t>
                      </a:r>
                      <a:endParaRPr lang="fr-FR" sz="16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0,73±2,08</a:t>
                      </a: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 </a:t>
                      </a:r>
                      <a:r>
                        <a:rPr lang="fr-FR" sz="1600" b="1" dirty="0" smtClean="0">
                          <a:solidFill>
                            <a:schemeClr val="tx1"/>
                          </a:solidFill>
                          <a:effectLst/>
                        </a:rPr>
                        <a:t>5,857±1,31</a:t>
                      </a:r>
                    </a:p>
                    <a:p>
                      <a:pPr marL="457200">
                        <a:lnSpc>
                          <a:spcPct val="107000"/>
                        </a:lnSpc>
                        <a:spcAft>
                          <a:spcPts val="0"/>
                        </a:spcAft>
                        <a:tabLst>
                          <a:tab pos="825500" algn="l"/>
                          <a:tab pos="4200525" algn="l"/>
                        </a:tabLst>
                      </a:pPr>
                      <a:r>
                        <a:rPr lang="fr-FR" sz="1600" b="1" dirty="0" smtClean="0">
                          <a:solidFill>
                            <a:schemeClr val="tx1"/>
                          </a:solidFill>
                          <a:effectLst/>
                        </a:rPr>
                        <a:t> </a:t>
                      </a:r>
                    </a:p>
                    <a:p>
                      <a:pPr marL="457200">
                        <a:lnSpc>
                          <a:spcPct val="107000"/>
                        </a:lnSpc>
                        <a:spcAft>
                          <a:spcPts val="0"/>
                        </a:spcAft>
                        <a:tabLst>
                          <a:tab pos="825500" algn="l"/>
                          <a:tab pos="4200525" algn="l"/>
                        </a:tabLst>
                      </a:pPr>
                      <a:r>
                        <a:rPr lang="fr-FR" sz="1600" b="1" dirty="0" smtClean="0">
                          <a:solidFill>
                            <a:schemeClr val="tx1"/>
                          </a:solidFill>
                          <a:effectLst/>
                        </a:rPr>
                        <a:t>14,98±1,85</a:t>
                      </a:r>
                      <a:endParaRPr lang="fr-FR" sz="1600" b="1"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nSpc>
                          <a:spcPct val="107000"/>
                        </a:lnSpc>
                        <a:spcAft>
                          <a:spcPts val="0"/>
                        </a:spcAft>
                        <a:tabLst>
                          <a:tab pos="825500" algn="l"/>
                          <a:tab pos="4200525" algn="l"/>
                        </a:tabLst>
                      </a:pPr>
                      <a:r>
                        <a:rPr lang="fr-FR" sz="1600" b="1" dirty="0">
                          <a:solidFill>
                            <a:schemeClr val="tx1"/>
                          </a:solidFill>
                          <a:effectLst/>
                        </a:rPr>
                        <a:t>  </a:t>
                      </a: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3,86±1,17</a:t>
                      </a:r>
                      <a:endParaRPr lang="fr-FR" sz="1600" b="1" dirty="0">
                        <a:solidFill>
                          <a:schemeClr val="tx1"/>
                        </a:solidFill>
                        <a:effectLst/>
                      </a:endParaRP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1,73±1,76</a:t>
                      </a:r>
                      <a:endParaRPr lang="fr-FR" sz="16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2,97±1,41</a:t>
                      </a:r>
                    </a:p>
                    <a:p>
                      <a:pPr marL="457200">
                        <a:lnSpc>
                          <a:spcPct val="107000"/>
                        </a:lnSpc>
                        <a:spcAft>
                          <a:spcPts val="0"/>
                        </a:spcAft>
                        <a:tabLst>
                          <a:tab pos="825500" algn="l"/>
                          <a:tab pos="4200525" algn="l"/>
                        </a:tabLst>
                      </a:pPr>
                      <a:r>
                        <a:rPr lang="fr-FR" sz="1600" b="1" dirty="0">
                          <a:solidFill>
                            <a:schemeClr val="tx1"/>
                          </a:solidFill>
                          <a:effectLst/>
                        </a:rPr>
                        <a:t> </a:t>
                      </a: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1,35±1,628</a:t>
                      </a:r>
                      <a:endParaRPr lang="fr-FR" sz="16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1,70±2,300</a:t>
                      </a:r>
                    </a:p>
                    <a:p>
                      <a:pPr marL="457200">
                        <a:lnSpc>
                          <a:spcPct val="107000"/>
                        </a:lnSpc>
                        <a:spcAft>
                          <a:spcPts val="0"/>
                        </a:spcAft>
                        <a:tabLst>
                          <a:tab pos="825500" algn="l"/>
                          <a:tab pos="4200525" algn="l"/>
                        </a:tabLst>
                      </a:pPr>
                      <a:r>
                        <a:rPr lang="fr-FR" sz="1600" b="1" dirty="0">
                          <a:solidFill>
                            <a:schemeClr val="tx1"/>
                          </a:solidFill>
                          <a:effectLst/>
                        </a:rPr>
                        <a:t> </a:t>
                      </a: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1,39±3,23</a:t>
                      </a:r>
                      <a:endParaRPr lang="fr-FR" sz="16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0,83±2,04</a:t>
                      </a: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 </a:t>
                      </a:r>
                      <a:r>
                        <a:rPr lang="fr-FR" sz="1600" b="1" dirty="0" smtClean="0">
                          <a:solidFill>
                            <a:schemeClr val="tx1"/>
                          </a:solidFill>
                          <a:effectLst/>
                        </a:rPr>
                        <a:t>3,50±1,38</a:t>
                      </a:r>
                    </a:p>
                    <a:p>
                      <a:pPr marL="457200">
                        <a:lnSpc>
                          <a:spcPct val="107000"/>
                        </a:lnSpc>
                        <a:spcAft>
                          <a:spcPts val="0"/>
                        </a:spcAft>
                        <a:tabLst>
                          <a:tab pos="825500" algn="l"/>
                          <a:tab pos="4200525" algn="l"/>
                        </a:tabLst>
                      </a:pPr>
                      <a:r>
                        <a:rPr lang="fr-FR" sz="1600" b="1" dirty="0" smtClean="0">
                          <a:solidFill>
                            <a:schemeClr val="tx1"/>
                          </a:solidFill>
                          <a:effectLst/>
                        </a:rPr>
                        <a:t> </a:t>
                      </a:r>
                    </a:p>
                    <a:p>
                      <a:pPr marL="457200">
                        <a:lnSpc>
                          <a:spcPct val="107000"/>
                        </a:lnSpc>
                        <a:spcAft>
                          <a:spcPts val="0"/>
                        </a:spcAft>
                        <a:tabLst>
                          <a:tab pos="825500" algn="l"/>
                          <a:tab pos="4200525" algn="l"/>
                        </a:tabLst>
                      </a:pPr>
                      <a:r>
                        <a:rPr lang="fr-FR" sz="1600" b="1" dirty="0" smtClean="0">
                          <a:solidFill>
                            <a:schemeClr val="tx1"/>
                          </a:solidFill>
                          <a:effectLst/>
                        </a:rPr>
                        <a:t>10,56±4,21</a:t>
                      </a:r>
                      <a:endParaRPr lang="fr-FR" sz="1600" b="1"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spcAft>
                          <a:spcPts val="0"/>
                        </a:spcAft>
                        <a:tabLst>
                          <a:tab pos="825500" algn="l"/>
                          <a:tab pos="4200525" algn="l"/>
                        </a:tabLst>
                      </a:pPr>
                      <a:endParaRPr lang="fr-FR" sz="1600" b="1" dirty="0">
                        <a:solidFill>
                          <a:schemeClr val="tx1"/>
                        </a:solidFill>
                        <a:effectLst/>
                      </a:endParaRPr>
                    </a:p>
                  </a:txBody>
                  <a:tcPr marL="68580" marR="68580" marT="0" marB="0"/>
                </a:tc>
                <a:tc>
                  <a:txBody>
                    <a:bodyPr/>
                    <a:lstStyle/>
                    <a:p>
                      <a:pPr marL="457200">
                        <a:lnSpc>
                          <a:spcPct val="107000"/>
                        </a:lnSpc>
                        <a:spcAft>
                          <a:spcPts val="0"/>
                        </a:spcAft>
                        <a:tabLst>
                          <a:tab pos="825500" algn="l"/>
                          <a:tab pos="4200525" algn="l"/>
                        </a:tabLst>
                      </a:pPr>
                      <a:r>
                        <a:rPr lang="fr-FR" sz="1600" b="1" dirty="0">
                          <a:solidFill>
                            <a:schemeClr val="tx1"/>
                          </a:solidFill>
                          <a:effectLst/>
                        </a:rPr>
                        <a:t>  </a:t>
                      </a:r>
                    </a:p>
                    <a:p>
                      <a:pPr marL="457200">
                        <a:lnSpc>
                          <a:spcPct val="107000"/>
                        </a:lnSpc>
                        <a:spcAft>
                          <a:spcPts val="0"/>
                        </a:spcAft>
                        <a:tabLst>
                          <a:tab pos="825500" algn="l"/>
                          <a:tab pos="4200525" algn="l"/>
                        </a:tabLst>
                      </a:pPr>
                      <a:endParaRPr lang="fr-FR" sz="1600" b="1" dirty="0" smtClean="0">
                        <a:solidFill>
                          <a:srgbClr val="FF0000"/>
                        </a:solidFill>
                        <a:effectLst/>
                      </a:endParaRPr>
                    </a:p>
                    <a:p>
                      <a:pPr marL="457200">
                        <a:lnSpc>
                          <a:spcPct val="107000"/>
                        </a:lnSpc>
                        <a:spcAft>
                          <a:spcPts val="0"/>
                        </a:spcAft>
                        <a:tabLst>
                          <a:tab pos="825500" algn="l"/>
                          <a:tab pos="4200525" algn="l"/>
                        </a:tabLst>
                      </a:pPr>
                      <a:r>
                        <a:rPr lang="fr-FR" sz="1600" b="1" dirty="0" smtClean="0">
                          <a:solidFill>
                            <a:srgbClr val="FF0000"/>
                          </a:solidFill>
                          <a:effectLst/>
                        </a:rPr>
                        <a:t>0,000</a:t>
                      </a:r>
                      <a:endParaRPr lang="fr-FR" sz="1600" b="1" dirty="0">
                        <a:solidFill>
                          <a:srgbClr val="FF0000"/>
                        </a:solidFill>
                        <a:effectLst/>
                      </a:endParaRP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0,000</a:t>
                      </a:r>
                      <a:endParaRPr lang="fr-FR" sz="16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0,000</a:t>
                      </a:r>
                    </a:p>
                    <a:p>
                      <a:pPr marL="457200">
                        <a:lnSpc>
                          <a:spcPct val="107000"/>
                        </a:lnSpc>
                        <a:spcAft>
                          <a:spcPts val="0"/>
                        </a:spcAft>
                        <a:tabLst>
                          <a:tab pos="825500" algn="l"/>
                          <a:tab pos="4200525" algn="l"/>
                        </a:tabLst>
                      </a:pPr>
                      <a:r>
                        <a:rPr lang="fr-FR" sz="1600" b="1" dirty="0">
                          <a:solidFill>
                            <a:schemeClr val="tx1"/>
                          </a:solidFill>
                          <a:effectLst/>
                        </a:rPr>
                        <a:t> </a:t>
                      </a: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0,000</a:t>
                      </a:r>
                      <a:endParaRPr lang="fr-FR" sz="16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0,313</a:t>
                      </a:r>
                    </a:p>
                    <a:p>
                      <a:pPr marL="457200">
                        <a:lnSpc>
                          <a:spcPct val="107000"/>
                        </a:lnSpc>
                        <a:spcAft>
                          <a:spcPts val="0"/>
                        </a:spcAft>
                        <a:tabLst>
                          <a:tab pos="825500" algn="l"/>
                          <a:tab pos="4200525" algn="l"/>
                        </a:tabLst>
                      </a:pPr>
                      <a:r>
                        <a:rPr lang="fr-FR" sz="1600" b="1" dirty="0">
                          <a:solidFill>
                            <a:schemeClr val="tx1"/>
                          </a:solidFill>
                          <a:effectLst/>
                        </a:rPr>
                        <a:t> </a:t>
                      </a: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0,513</a:t>
                      </a:r>
                      <a:endParaRPr lang="fr-FR" sz="1600" b="1" dirty="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0,727</a:t>
                      </a: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0,000</a:t>
                      </a:r>
                    </a:p>
                    <a:p>
                      <a:pPr marL="457200">
                        <a:lnSpc>
                          <a:spcPct val="107000"/>
                        </a:lnSpc>
                        <a:spcAft>
                          <a:spcPts val="0"/>
                        </a:spcAft>
                        <a:tabLst>
                          <a:tab pos="825500" algn="l"/>
                          <a:tab pos="4200525" algn="l"/>
                        </a:tabLst>
                      </a:pPr>
                      <a:r>
                        <a:rPr lang="fr-FR" sz="1600" b="1" dirty="0" smtClean="0">
                          <a:solidFill>
                            <a:schemeClr val="tx1"/>
                          </a:solidFill>
                          <a:effectLst/>
                        </a:rPr>
                        <a:t> </a:t>
                      </a:r>
                    </a:p>
                    <a:p>
                      <a:pPr marL="457200">
                        <a:lnSpc>
                          <a:spcPct val="107000"/>
                        </a:lnSpc>
                        <a:spcAft>
                          <a:spcPts val="0"/>
                        </a:spcAft>
                        <a:tabLst>
                          <a:tab pos="825500" algn="l"/>
                          <a:tab pos="4200525" algn="l"/>
                        </a:tabLst>
                      </a:pPr>
                      <a:r>
                        <a:rPr lang="fr-FR" sz="1600" b="1" dirty="0" smtClean="0">
                          <a:solidFill>
                            <a:schemeClr val="tx1"/>
                          </a:solidFill>
                          <a:effectLst/>
                        </a:rPr>
                        <a:t>0,000</a:t>
                      </a:r>
                      <a:endParaRPr lang="fr-FR" sz="1600" b="1"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71346002"/>
                  </a:ext>
                </a:extLst>
              </a:tr>
            </a:tbl>
          </a:graphicData>
        </a:graphic>
      </p:graphicFrame>
      <p:sp>
        <p:nvSpPr>
          <p:cNvPr id="4" name="Flèche droite 3"/>
          <p:cNvSpPr/>
          <p:nvPr/>
        </p:nvSpPr>
        <p:spPr>
          <a:xfrm>
            <a:off x="786420" y="2341024"/>
            <a:ext cx="819807" cy="29954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878253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Analyse Bi variée</a:t>
            </a:r>
            <a:endParaRPr lang="fr-FR" b="1" dirty="0"/>
          </a:p>
        </p:txBody>
      </p:sp>
      <p:graphicFrame>
        <p:nvGraphicFramePr>
          <p:cNvPr id="5" name="Espace réservé du contenu 4"/>
          <p:cNvGraphicFramePr>
            <a:graphicFrameLocks/>
          </p:cNvGraphicFramePr>
          <p:nvPr>
            <p:extLst>
              <p:ext uri="{D42A27DB-BD31-4B8C-83A1-F6EECF244321}">
                <p14:modId xmlns:p14="http://schemas.microsoft.com/office/powerpoint/2010/main" val="2904487739"/>
              </p:ext>
            </p:extLst>
          </p:nvPr>
        </p:nvGraphicFramePr>
        <p:xfrm>
          <a:off x="1606227" y="1515567"/>
          <a:ext cx="9381067" cy="5251006"/>
        </p:xfrm>
        <a:graphic>
          <a:graphicData uri="http://schemas.openxmlformats.org/drawingml/2006/table">
            <a:tbl>
              <a:tblPr firstRow="1" firstCol="1" bandRow="1">
                <a:tableStyleId>{69012ECD-51FC-41F1-AA8D-1B2483CD663E}</a:tableStyleId>
              </a:tblPr>
              <a:tblGrid>
                <a:gridCol w="3754318">
                  <a:extLst>
                    <a:ext uri="{9D8B030D-6E8A-4147-A177-3AD203B41FA5}">
                      <a16:colId xmlns:a16="http://schemas.microsoft.com/office/drawing/2014/main" val="1732859448"/>
                    </a:ext>
                  </a:extLst>
                </a:gridCol>
                <a:gridCol w="2141948">
                  <a:extLst>
                    <a:ext uri="{9D8B030D-6E8A-4147-A177-3AD203B41FA5}">
                      <a16:colId xmlns:a16="http://schemas.microsoft.com/office/drawing/2014/main" val="3779821504"/>
                    </a:ext>
                  </a:extLst>
                </a:gridCol>
                <a:gridCol w="2010498">
                  <a:extLst>
                    <a:ext uri="{9D8B030D-6E8A-4147-A177-3AD203B41FA5}">
                      <a16:colId xmlns:a16="http://schemas.microsoft.com/office/drawing/2014/main" val="2956428860"/>
                    </a:ext>
                  </a:extLst>
                </a:gridCol>
                <a:gridCol w="1474303">
                  <a:extLst>
                    <a:ext uri="{9D8B030D-6E8A-4147-A177-3AD203B41FA5}">
                      <a16:colId xmlns:a16="http://schemas.microsoft.com/office/drawing/2014/main" val="2528588699"/>
                    </a:ext>
                  </a:extLst>
                </a:gridCol>
              </a:tblGrid>
              <a:tr h="269003">
                <a:tc>
                  <a:txBody>
                    <a:bodyPr/>
                    <a:lstStyle/>
                    <a:p>
                      <a:pPr marL="457200">
                        <a:lnSpc>
                          <a:spcPct val="107000"/>
                        </a:lnSpc>
                        <a:spcAft>
                          <a:spcPts val="0"/>
                        </a:spcAft>
                        <a:tabLst>
                          <a:tab pos="825500" algn="l"/>
                          <a:tab pos="4200525" algn="l"/>
                        </a:tabLst>
                      </a:pPr>
                      <a:r>
                        <a:rPr lang="fr-FR" sz="1800" dirty="0">
                          <a:effectLst/>
                        </a:rPr>
                        <a:t>Evaluation de la maladie</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nSpc>
                          <a:spcPct val="107000"/>
                        </a:lnSpc>
                        <a:spcAft>
                          <a:spcPts val="0"/>
                        </a:spcAft>
                        <a:tabLst>
                          <a:tab pos="825500" algn="l"/>
                          <a:tab pos="4200525" algn="l"/>
                        </a:tabLst>
                      </a:pPr>
                      <a:r>
                        <a:rPr lang="fr-FR" sz="1600" dirty="0">
                          <a:effectLst/>
                        </a:rPr>
                        <a:t> </a:t>
                      </a:r>
                      <a:r>
                        <a:rPr lang="fr-FR" sz="1600" dirty="0" smtClean="0">
                          <a:effectLst/>
                        </a:rPr>
                        <a:t>Coxite</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nSpc>
                          <a:spcPct val="107000"/>
                        </a:lnSpc>
                        <a:spcAft>
                          <a:spcPts val="0"/>
                        </a:spcAft>
                        <a:tabLst>
                          <a:tab pos="825500" algn="l"/>
                          <a:tab pos="4200525" algn="l"/>
                        </a:tabLst>
                      </a:pPr>
                      <a:r>
                        <a:rPr lang="fr-FR" sz="1600" dirty="0" smtClean="0">
                          <a:effectLst/>
                        </a:rPr>
                        <a:t>Pas de coxite</a:t>
                      </a:r>
                      <a:r>
                        <a:rPr lang="fr-FR" sz="1600" dirty="0">
                          <a:effectLst/>
                        </a:rPr>
                        <a:t>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nSpc>
                          <a:spcPct val="107000"/>
                        </a:lnSpc>
                        <a:spcAft>
                          <a:spcPts val="0"/>
                        </a:spcAft>
                        <a:tabLst>
                          <a:tab pos="825500" algn="l"/>
                          <a:tab pos="4200525" algn="l"/>
                        </a:tabLst>
                      </a:pPr>
                      <a:r>
                        <a:rPr lang="fr-FR" sz="1600" dirty="0">
                          <a:effectLst/>
                        </a:rPr>
                        <a:t> </a:t>
                      </a:r>
                      <a:r>
                        <a:rPr lang="fr-FR" sz="1600" dirty="0" smtClean="0">
                          <a:effectLst/>
                        </a:rPr>
                        <a:t>P</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37501825"/>
                  </a:ext>
                </a:extLst>
              </a:tr>
              <a:tr h="4921562">
                <a:tc>
                  <a:txBody>
                    <a:bodyPr/>
                    <a:lstStyle/>
                    <a:p>
                      <a:pPr marL="0" lvl="0" indent="0">
                        <a:lnSpc>
                          <a:spcPct val="107000"/>
                        </a:lnSpc>
                        <a:spcAft>
                          <a:spcPts val="0"/>
                        </a:spcAft>
                        <a:buFont typeface="Arial" panose="020B0604020202020204" pitchFamily="34" charset="0"/>
                        <a:buNone/>
                        <a:tabLst>
                          <a:tab pos="825500" algn="l"/>
                          <a:tab pos="4200525" algn="l"/>
                        </a:tabLst>
                      </a:pPr>
                      <a:endParaRPr lang="fr-FR" sz="1800" dirty="0" smtClean="0">
                        <a:solidFill>
                          <a:schemeClr val="tx1"/>
                        </a:solidFill>
                        <a:effectLst/>
                      </a:endParaRPr>
                    </a:p>
                    <a:p>
                      <a:pPr marL="0" lvl="0" indent="0">
                        <a:lnSpc>
                          <a:spcPct val="107000"/>
                        </a:lnSpc>
                        <a:spcAft>
                          <a:spcPts val="0"/>
                        </a:spcAft>
                        <a:buFont typeface="Arial" panose="020B0604020202020204" pitchFamily="34" charset="0"/>
                        <a:buNone/>
                        <a:tabLst>
                          <a:tab pos="825500" algn="l"/>
                          <a:tab pos="4200525" algn="l"/>
                        </a:tabLst>
                      </a:pPr>
                      <a:r>
                        <a:rPr lang="fr-FR" sz="1800" dirty="0" smtClean="0">
                          <a:solidFill>
                            <a:schemeClr val="tx1"/>
                          </a:solidFill>
                          <a:effectLst/>
                        </a:rPr>
                        <a:t>Activité</a:t>
                      </a:r>
                      <a:r>
                        <a:rPr lang="fr-FR" sz="1800" dirty="0">
                          <a:solidFill>
                            <a:schemeClr val="tx1"/>
                          </a:solidFill>
                          <a:effectLst/>
                        </a:rPr>
                        <a:t> :</a:t>
                      </a:r>
                    </a:p>
                    <a:p>
                      <a:pPr marL="228600">
                        <a:lnSpc>
                          <a:spcPct val="107000"/>
                        </a:lnSpc>
                        <a:spcAft>
                          <a:spcPts val="0"/>
                        </a:spcAft>
                        <a:tabLst>
                          <a:tab pos="825500" algn="l"/>
                          <a:tab pos="4200525" algn="l"/>
                        </a:tabLst>
                      </a:pPr>
                      <a:r>
                        <a:rPr lang="fr-FR" sz="1600" dirty="0">
                          <a:solidFill>
                            <a:schemeClr val="tx1"/>
                          </a:solidFill>
                          <a:effectLst/>
                        </a:rPr>
                        <a:t>BASDAI</a:t>
                      </a:r>
                    </a:p>
                    <a:p>
                      <a:pPr marL="228600">
                        <a:lnSpc>
                          <a:spcPct val="107000"/>
                        </a:lnSpc>
                        <a:spcAft>
                          <a:spcPts val="0"/>
                        </a:spcAft>
                        <a:tabLst>
                          <a:tab pos="825500" algn="l"/>
                          <a:tab pos="4200525" algn="l"/>
                        </a:tabLst>
                      </a:pPr>
                      <a:endParaRPr lang="fr-FR" sz="1600" dirty="0">
                        <a:solidFill>
                          <a:srgbClr val="FF0000"/>
                        </a:solidFill>
                        <a:effectLst/>
                      </a:endParaRPr>
                    </a:p>
                    <a:p>
                      <a:pPr marL="0" lvl="0" indent="0">
                        <a:lnSpc>
                          <a:spcPct val="107000"/>
                        </a:lnSpc>
                        <a:spcAft>
                          <a:spcPts val="0"/>
                        </a:spcAft>
                        <a:buFont typeface="Symbol" panose="05050102010706020507" pitchFamily="18" charset="2"/>
                        <a:buNone/>
                        <a:tabLst>
                          <a:tab pos="825500" algn="l"/>
                          <a:tab pos="4200525" algn="l"/>
                        </a:tabLst>
                      </a:pPr>
                      <a:r>
                        <a:rPr lang="fr-FR" sz="1800" dirty="0">
                          <a:solidFill>
                            <a:schemeClr val="tx1"/>
                          </a:solidFill>
                          <a:effectLst/>
                        </a:rPr>
                        <a:t>Mobilité :</a:t>
                      </a:r>
                    </a:p>
                    <a:p>
                      <a:pPr marL="228600">
                        <a:lnSpc>
                          <a:spcPct val="107000"/>
                        </a:lnSpc>
                        <a:spcAft>
                          <a:spcPts val="0"/>
                        </a:spcAft>
                        <a:tabLst>
                          <a:tab pos="825500" algn="l"/>
                          <a:tab pos="4200525" algn="l"/>
                        </a:tabLst>
                      </a:pPr>
                      <a:r>
                        <a:rPr lang="fr-FR" sz="1600" dirty="0">
                          <a:solidFill>
                            <a:srgbClr val="FF0000"/>
                          </a:solidFill>
                          <a:effectLst/>
                        </a:rPr>
                        <a:t>BASMI</a:t>
                      </a:r>
                    </a:p>
                    <a:p>
                      <a:pPr marL="228600">
                        <a:lnSpc>
                          <a:spcPct val="107000"/>
                        </a:lnSpc>
                        <a:spcAft>
                          <a:spcPts val="0"/>
                        </a:spcAft>
                        <a:tabLst>
                          <a:tab pos="825500" algn="l"/>
                          <a:tab pos="4200525" algn="l"/>
                        </a:tabLst>
                      </a:pPr>
                      <a:r>
                        <a:rPr lang="fr-FR" sz="1600" dirty="0">
                          <a:solidFill>
                            <a:srgbClr val="FF0000"/>
                          </a:solidFill>
                          <a:effectLst/>
                        </a:rPr>
                        <a:t>Hirtz</a:t>
                      </a:r>
                    </a:p>
                    <a:p>
                      <a:pPr marL="0" lvl="0" indent="0">
                        <a:lnSpc>
                          <a:spcPct val="107000"/>
                        </a:lnSpc>
                        <a:spcAft>
                          <a:spcPts val="0"/>
                        </a:spcAft>
                        <a:buFont typeface="Symbol" panose="05050102010706020507" pitchFamily="18" charset="2"/>
                        <a:buNone/>
                        <a:tabLst>
                          <a:tab pos="825500" algn="l"/>
                          <a:tab pos="4200525" algn="l"/>
                        </a:tabLst>
                      </a:pPr>
                      <a:r>
                        <a:rPr lang="fr-FR" sz="1800" dirty="0" err="1">
                          <a:solidFill>
                            <a:schemeClr val="tx1"/>
                          </a:solidFill>
                          <a:effectLst/>
                        </a:rPr>
                        <a:t>Enthésite</a:t>
                      </a:r>
                      <a:r>
                        <a:rPr lang="fr-FR" sz="1800" dirty="0">
                          <a:solidFill>
                            <a:schemeClr val="tx1"/>
                          </a:solidFill>
                          <a:effectLst/>
                        </a:rPr>
                        <a:t> :</a:t>
                      </a:r>
                    </a:p>
                    <a:p>
                      <a:pPr marL="228600">
                        <a:lnSpc>
                          <a:spcPct val="107000"/>
                        </a:lnSpc>
                        <a:spcAft>
                          <a:spcPts val="0"/>
                        </a:spcAft>
                        <a:tabLst>
                          <a:tab pos="825500" algn="l"/>
                          <a:tab pos="4200525" algn="l"/>
                        </a:tabLst>
                      </a:pPr>
                      <a:r>
                        <a:rPr lang="fr-FR" sz="1600" dirty="0" smtClean="0">
                          <a:solidFill>
                            <a:schemeClr val="tx1"/>
                          </a:solidFill>
                          <a:effectLst/>
                        </a:rPr>
                        <a:t>MASES</a:t>
                      </a:r>
                      <a:endParaRPr lang="fr-FR" sz="1600" dirty="0">
                        <a:solidFill>
                          <a:schemeClr val="tx1"/>
                        </a:solidFill>
                        <a:effectLst/>
                      </a:endParaRPr>
                    </a:p>
                    <a:p>
                      <a:pPr marL="228600">
                        <a:lnSpc>
                          <a:spcPct val="107000"/>
                        </a:lnSpc>
                        <a:spcAft>
                          <a:spcPts val="0"/>
                        </a:spcAft>
                        <a:tabLst>
                          <a:tab pos="825500" algn="l"/>
                          <a:tab pos="4200525" algn="l"/>
                        </a:tabLst>
                      </a:pPr>
                      <a:r>
                        <a:rPr lang="fr-FR" sz="1600" dirty="0">
                          <a:solidFill>
                            <a:schemeClr val="tx1"/>
                          </a:solidFill>
                          <a:effectLst/>
                        </a:rPr>
                        <a:t>SPARCC</a:t>
                      </a:r>
                    </a:p>
                    <a:p>
                      <a:pPr marL="0" lvl="0" indent="0">
                        <a:lnSpc>
                          <a:spcPct val="107000"/>
                        </a:lnSpc>
                        <a:spcAft>
                          <a:spcPts val="0"/>
                        </a:spcAft>
                        <a:buFont typeface="Symbol" panose="05050102010706020507" pitchFamily="18" charset="2"/>
                        <a:buNone/>
                        <a:tabLst>
                          <a:tab pos="825500" algn="l"/>
                          <a:tab pos="4200525" algn="l"/>
                        </a:tabLst>
                      </a:pPr>
                      <a:r>
                        <a:rPr lang="fr-FR" sz="1800" dirty="0">
                          <a:solidFill>
                            <a:schemeClr val="tx1"/>
                          </a:solidFill>
                          <a:effectLst/>
                        </a:rPr>
                        <a:t>Arthrite :</a:t>
                      </a:r>
                    </a:p>
                    <a:p>
                      <a:pPr marL="228600">
                        <a:lnSpc>
                          <a:spcPct val="107000"/>
                        </a:lnSpc>
                        <a:spcAft>
                          <a:spcPts val="0"/>
                        </a:spcAft>
                        <a:tabLst>
                          <a:tab pos="825500" algn="l"/>
                          <a:tab pos="4200525" algn="l"/>
                        </a:tabLst>
                      </a:pPr>
                      <a:r>
                        <a:rPr lang="fr-FR" sz="1600" dirty="0">
                          <a:solidFill>
                            <a:schemeClr val="tx1"/>
                          </a:solidFill>
                          <a:effectLst/>
                        </a:rPr>
                        <a:t>NAD</a:t>
                      </a:r>
                    </a:p>
                    <a:p>
                      <a:pPr marL="228600">
                        <a:lnSpc>
                          <a:spcPct val="107000"/>
                        </a:lnSpc>
                        <a:spcAft>
                          <a:spcPts val="0"/>
                        </a:spcAft>
                        <a:tabLst>
                          <a:tab pos="825500" algn="l"/>
                          <a:tab pos="4200525" algn="l"/>
                        </a:tabLst>
                      </a:pPr>
                      <a:r>
                        <a:rPr lang="fr-FR" sz="1600" dirty="0" smtClean="0">
                          <a:solidFill>
                            <a:schemeClr val="tx1"/>
                          </a:solidFill>
                          <a:effectLst/>
                        </a:rPr>
                        <a:t>NAG</a:t>
                      </a:r>
                    </a:p>
                    <a:p>
                      <a:pPr marL="0" lvl="0" indent="0">
                        <a:lnSpc>
                          <a:spcPct val="107000"/>
                        </a:lnSpc>
                        <a:spcAft>
                          <a:spcPts val="0"/>
                        </a:spcAft>
                        <a:buFont typeface="Symbol" panose="05050102010706020507" pitchFamily="18" charset="2"/>
                        <a:buNone/>
                        <a:tabLst>
                          <a:tab pos="825500" algn="l"/>
                          <a:tab pos="4200525" algn="l"/>
                        </a:tabLst>
                      </a:pPr>
                      <a:r>
                        <a:rPr lang="fr-FR" sz="1800" dirty="0" smtClean="0">
                          <a:solidFill>
                            <a:schemeClr val="tx1"/>
                          </a:solidFill>
                          <a:effectLst/>
                        </a:rPr>
                        <a:t>Fonction :</a:t>
                      </a:r>
                    </a:p>
                    <a:p>
                      <a:pPr marL="228600">
                        <a:lnSpc>
                          <a:spcPct val="107000"/>
                        </a:lnSpc>
                        <a:spcAft>
                          <a:spcPts val="0"/>
                        </a:spcAft>
                        <a:tabLst>
                          <a:tab pos="825500" algn="l"/>
                          <a:tab pos="4200525" algn="l"/>
                        </a:tabLst>
                      </a:pPr>
                      <a:r>
                        <a:rPr lang="fr-FR" sz="1600" dirty="0" smtClean="0">
                          <a:solidFill>
                            <a:schemeClr val="tx1"/>
                          </a:solidFill>
                          <a:effectLst/>
                        </a:rPr>
                        <a:t>BASFI</a:t>
                      </a:r>
                    </a:p>
                    <a:p>
                      <a:pPr marL="0" lvl="0" indent="0">
                        <a:lnSpc>
                          <a:spcPct val="107000"/>
                        </a:lnSpc>
                        <a:spcAft>
                          <a:spcPts val="0"/>
                        </a:spcAft>
                        <a:buFont typeface="Symbol" panose="05050102010706020507" pitchFamily="18" charset="2"/>
                        <a:buNone/>
                        <a:tabLst>
                          <a:tab pos="825500" algn="l"/>
                          <a:tab pos="4200525" algn="l"/>
                        </a:tabLst>
                      </a:pPr>
                      <a:r>
                        <a:rPr lang="fr-FR" sz="1800" dirty="0" smtClean="0">
                          <a:solidFill>
                            <a:schemeClr val="tx1"/>
                          </a:solidFill>
                          <a:effectLst/>
                        </a:rPr>
                        <a:t>Qualité de vie :</a:t>
                      </a:r>
                    </a:p>
                    <a:p>
                      <a:pPr marL="228600">
                        <a:lnSpc>
                          <a:spcPct val="107000"/>
                        </a:lnSpc>
                        <a:spcAft>
                          <a:spcPts val="0"/>
                        </a:spcAft>
                        <a:tabLst>
                          <a:tab pos="825500" algn="l"/>
                          <a:tab pos="4200525" algn="l"/>
                        </a:tabLst>
                      </a:pPr>
                      <a:r>
                        <a:rPr lang="fr-FR" sz="1600" dirty="0" err="1" smtClean="0">
                          <a:solidFill>
                            <a:schemeClr val="tx1"/>
                          </a:solidFill>
                          <a:effectLst/>
                        </a:rPr>
                        <a:t>ASQol</a:t>
                      </a:r>
                      <a:endParaRPr lang="fr-FR" sz="1600" dirty="0">
                        <a:solidFill>
                          <a:schemeClr val="tx1"/>
                        </a:solidFill>
                        <a:effectLst/>
                      </a:endParaRPr>
                    </a:p>
                    <a:p>
                      <a:pPr marL="0" lvl="0" indent="0">
                        <a:lnSpc>
                          <a:spcPct val="107000"/>
                        </a:lnSpc>
                        <a:spcAft>
                          <a:spcPts val="0"/>
                        </a:spcAft>
                        <a:buFont typeface="Symbol" panose="05050102010706020507" pitchFamily="18" charset="2"/>
                        <a:buNone/>
                        <a:tabLst>
                          <a:tab pos="825500" algn="l"/>
                          <a:tab pos="4200525" algn="l"/>
                        </a:tabLst>
                      </a:pPr>
                      <a:endParaRPr lang="fr-FR"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nSpc>
                          <a:spcPct val="107000"/>
                        </a:lnSpc>
                        <a:spcAft>
                          <a:spcPts val="0"/>
                        </a:spcAft>
                        <a:tabLst>
                          <a:tab pos="825500" algn="l"/>
                          <a:tab pos="4200525" algn="l"/>
                        </a:tabLst>
                      </a:pPr>
                      <a:r>
                        <a:rPr lang="fr-FR" sz="1600" b="1" dirty="0">
                          <a:solidFill>
                            <a:schemeClr val="tx1"/>
                          </a:solidFill>
                          <a:effectLst/>
                        </a:rPr>
                        <a:t>  </a:t>
                      </a: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4,65±1,103</a:t>
                      </a:r>
                      <a:endParaRPr lang="fr-FR" sz="1600" b="1" dirty="0">
                        <a:solidFill>
                          <a:schemeClr val="tx1"/>
                        </a:solidFill>
                        <a:effectLst/>
                      </a:endParaRP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5,51±2,24</a:t>
                      </a:r>
                      <a:endParaRPr lang="fr-FR" sz="16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1,50±1,25</a:t>
                      </a:r>
                    </a:p>
                    <a:p>
                      <a:pPr marL="457200">
                        <a:lnSpc>
                          <a:spcPct val="107000"/>
                        </a:lnSpc>
                        <a:spcAft>
                          <a:spcPts val="0"/>
                        </a:spcAft>
                        <a:tabLst>
                          <a:tab pos="825500" algn="l"/>
                          <a:tab pos="4200525" algn="l"/>
                        </a:tabLst>
                      </a:pPr>
                      <a:r>
                        <a:rPr lang="fr-FR" sz="1600" b="1" dirty="0">
                          <a:solidFill>
                            <a:schemeClr val="tx1"/>
                          </a:solidFill>
                          <a:effectLst/>
                        </a:rPr>
                        <a:t> </a:t>
                      </a:r>
                      <a:endParaRPr lang="fr-FR" sz="1600" b="1" dirty="0" smtClean="0">
                        <a:solidFill>
                          <a:schemeClr val="tx1"/>
                        </a:solidFill>
                        <a:effectLst/>
                      </a:endParaRP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2,79±2,335</a:t>
                      </a:r>
                      <a:endParaRPr lang="fr-FR" sz="16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2,01±2,191</a:t>
                      </a:r>
                    </a:p>
                    <a:p>
                      <a:pPr marL="457200">
                        <a:lnSpc>
                          <a:spcPct val="107000"/>
                        </a:lnSpc>
                        <a:spcAft>
                          <a:spcPts val="0"/>
                        </a:spcAft>
                        <a:tabLst>
                          <a:tab pos="825500" algn="l"/>
                          <a:tab pos="4200525" algn="l"/>
                        </a:tabLst>
                      </a:pPr>
                      <a:r>
                        <a:rPr lang="fr-FR" sz="1600" b="1" dirty="0">
                          <a:solidFill>
                            <a:schemeClr val="tx1"/>
                          </a:solidFill>
                          <a:effectLst/>
                        </a:rPr>
                        <a:t> </a:t>
                      </a: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1,70±3,62</a:t>
                      </a:r>
                      <a:endParaRPr lang="fr-FR" sz="16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0,73±2,08</a:t>
                      </a: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 </a:t>
                      </a:r>
                      <a:r>
                        <a:rPr lang="fr-FR" sz="1600" b="1" dirty="0" smtClean="0">
                          <a:solidFill>
                            <a:schemeClr val="tx1"/>
                          </a:solidFill>
                          <a:effectLst/>
                        </a:rPr>
                        <a:t>5,857±1,31</a:t>
                      </a:r>
                    </a:p>
                    <a:p>
                      <a:pPr marL="457200">
                        <a:lnSpc>
                          <a:spcPct val="107000"/>
                        </a:lnSpc>
                        <a:spcAft>
                          <a:spcPts val="0"/>
                        </a:spcAft>
                        <a:tabLst>
                          <a:tab pos="825500" algn="l"/>
                          <a:tab pos="4200525" algn="l"/>
                        </a:tabLst>
                      </a:pPr>
                      <a:r>
                        <a:rPr lang="fr-FR" sz="1600" b="1" dirty="0" smtClean="0">
                          <a:solidFill>
                            <a:schemeClr val="tx1"/>
                          </a:solidFill>
                          <a:effectLst/>
                        </a:rPr>
                        <a:t> </a:t>
                      </a:r>
                    </a:p>
                    <a:p>
                      <a:pPr marL="457200">
                        <a:lnSpc>
                          <a:spcPct val="107000"/>
                        </a:lnSpc>
                        <a:spcAft>
                          <a:spcPts val="0"/>
                        </a:spcAft>
                        <a:tabLst>
                          <a:tab pos="825500" algn="l"/>
                          <a:tab pos="4200525" algn="l"/>
                        </a:tabLst>
                      </a:pPr>
                      <a:r>
                        <a:rPr lang="fr-FR" sz="1600" b="1" dirty="0" smtClean="0">
                          <a:solidFill>
                            <a:schemeClr val="tx1"/>
                          </a:solidFill>
                          <a:effectLst/>
                        </a:rPr>
                        <a:t>14,98±1,85</a:t>
                      </a:r>
                      <a:endParaRPr lang="fr-FR" sz="1600" b="1"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nSpc>
                          <a:spcPct val="107000"/>
                        </a:lnSpc>
                        <a:spcAft>
                          <a:spcPts val="0"/>
                        </a:spcAft>
                        <a:tabLst>
                          <a:tab pos="825500" algn="l"/>
                          <a:tab pos="4200525" algn="l"/>
                        </a:tabLst>
                      </a:pPr>
                      <a:r>
                        <a:rPr lang="fr-FR" sz="1600" b="1" dirty="0">
                          <a:solidFill>
                            <a:schemeClr val="tx1"/>
                          </a:solidFill>
                          <a:effectLst/>
                        </a:rPr>
                        <a:t>  </a:t>
                      </a: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3,86±1,17</a:t>
                      </a:r>
                      <a:endParaRPr lang="fr-FR" sz="1600" b="1" dirty="0">
                        <a:solidFill>
                          <a:schemeClr val="tx1"/>
                        </a:solidFill>
                        <a:effectLst/>
                      </a:endParaRP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1,73±1,76</a:t>
                      </a:r>
                      <a:endParaRPr lang="fr-FR" sz="16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2,97±1,41</a:t>
                      </a:r>
                    </a:p>
                    <a:p>
                      <a:pPr marL="457200">
                        <a:lnSpc>
                          <a:spcPct val="107000"/>
                        </a:lnSpc>
                        <a:spcAft>
                          <a:spcPts val="0"/>
                        </a:spcAft>
                        <a:tabLst>
                          <a:tab pos="825500" algn="l"/>
                          <a:tab pos="4200525" algn="l"/>
                        </a:tabLst>
                      </a:pPr>
                      <a:r>
                        <a:rPr lang="fr-FR" sz="1600" b="1" dirty="0">
                          <a:solidFill>
                            <a:schemeClr val="tx1"/>
                          </a:solidFill>
                          <a:effectLst/>
                        </a:rPr>
                        <a:t> </a:t>
                      </a: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1,35±1,628</a:t>
                      </a:r>
                      <a:endParaRPr lang="fr-FR" sz="16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1,70±2,300</a:t>
                      </a:r>
                    </a:p>
                    <a:p>
                      <a:pPr marL="457200">
                        <a:lnSpc>
                          <a:spcPct val="107000"/>
                        </a:lnSpc>
                        <a:spcAft>
                          <a:spcPts val="0"/>
                        </a:spcAft>
                        <a:tabLst>
                          <a:tab pos="825500" algn="l"/>
                          <a:tab pos="4200525" algn="l"/>
                        </a:tabLst>
                      </a:pPr>
                      <a:r>
                        <a:rPr lang="fr-FR" sz="1600" b="1" dirty="0">
                          <a:solidFill>
                            <a:schemeClr val="tx1"/>
                          </a:solidFill>
                          <a:effectLst/>
                        </a:rPr>
                        <a:t> </a:t>
                      </a: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1,39±3,23</a:t>
                      </a:r>
                      <a:endParaRPr lang="fr-FR" sz="16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0,83±2,04</a:t>
                      </a: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 </a:t>
                      </a:r>
                      <a:r>
                        <a:rPr lang="fr-FR" sz="1600" b="1" dirty="0" smtClean="0">
                          <a:solidFill>
                            <a:schemeClr val="tx1"/>
                          </a:solidFill>
                          <a:effectLst/>
                        </a:rPr>
                        <a:t>3,50±1,38</a:t>
                      </a:r>
                    </a:p>
                    <a:p>
                      <a:pPr marL="457200">
                        <a:lnSpc>
                          <a:spcPct val="107000"/>
                        </a:lnSpc>
                        <a:spcAft>
                          <a:spcPts val="0"/>
                        </a:spcAft>
                        <a:tabLst>
                          <a:tab pos="825500" algn="l"/>
                          <a:tab pos="4200525" algn="l"/>
                        </a:tabLst>
                      </a:pPr>
                      <a:r>
                        <a:rPr lang="fr-FR" sz="1600" b="1" dirty="0" smtClean="0">
                          <a:solidFill>
                            <a:schemeClr val="tx1"/>
                          </a:solidFill>
                          <a:effectLst/>
                        </a:rPr>
                        <a:t> </a:t>
                      </a:r>
                    </a:p>
                    <a:p>
                      <a:pPr marL="457200">
                        <a:lnSpc>
                          <a:spcPct val="107000"/>
                        </a:lnSpc>
                        <a:spcAft>
                          <a:spcPts val="0"/>
                        </a:spcAft>
                        <a:tabLst>
                          <a:tab pos="825500" algn="l"/>
                          <a:tab pos="4200525" algn="l"/>
                        </a:tabLst>
                      </a:pPr>
                      <a:r>
                        <a:rPr lang="fr-FR" sz="1600" b="1" dirty="0" smtClean="0">
                          <a:solidFill>
                            <a:schemeClr val="tx1"/>
                          </a:solidFill>
                          <a:effectLst/>
                        </a:rPr>
                        <a:t>10,56±4,21</a:t>
                      </a:r>
                      <a:endParaRPr lang="fr-FR" sz="1600" b="1"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spcAft>
                          <a:spcPts val="0"/>
                        </a:spcAft>
                        <a:tabLst>
                          <a:tab pos="825500" algn="l"/>
                          <a:tab pos="4200525" algn="l"/>
                        </a:tabLst>
                      </a:pPr>
                      <a:endParaRPr lang="fr-FR" sz="1600" b="1" dirty="0">
                        <a:solidFill>
                          <a:schemeClr val="tx1"/>
                        </a:solidFill>
                        <a:effectLst/>
                      </a:endParaRPr>
                    </a:p>
                  </a:txBody>
                  <a:tcPr marL="68580" marR="68580" marT="0" marB="0"/>
                </a:tc>
                <a:tc>
                  <a:txBody>
                    <a:bodyPr/>
                    <a:lstStyle/>
                    <a:p>
                      <a:pPr marL="457200">
                        <a:lnSpc>
                          <a:spcPct val="107000"/>
                        </a:lnSpc>
                        <a:spcAft>
                          <a:spcPts val="0"/>
                        </a:spcAft>
                        <a:tabLst>
                          <a:tab pos="825500" algn="l"/>
                          <a:tab pos="4200525" algn="l"/>
                        </a:tabLst>
                      </a:pPr>
                      <a:r>
                        <a:rPr lang="fr-FR" sz="1600" b="1" dirty="0">
                          <a:solidFill>
                            <a:schemeClr val="tx1"/>
                          </a:solidFill>
                          <a:effectLst/>
                        </a:rPr>
                        <a:t>  </a:t>
                      </a:r>
                    </a:p>
                    <a:p>
                      <a:pPr marL="457200">
                        <a:lnSpc>
                          <a:spcPct val="107000"/>
                        </a:lnSpc>
                        <a:spcAft>
                          <a:spcPts val="0"/>
                        </a:spcAft>
                        <a:tabLst>
                          <a:tab pos="825500" algn="l"/>
                          <a:tab pos="4200525" algn="l"/>
                        </a:tabLst>
                      </a:pPr>
                      <a:endParaRPr lang="fr-FR" sz="1600" b="1" dirty="0" smtClean="0">
                        <a:solidFill>
                          <a:srgbClr val="FF0000"/>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0,000</a:t>
                      </a:r>
                      <a:endParaRPr lang="fr-FR" sz="1600" b="1" dirty="0">
                        <a:solidFill>
                          <a:schemeClr val="tx1"/>
                        </a:solidFill>
                        <a:effectLst/>
                      </a:endParaRP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rgbClr val="FF0000"/>
                          </a:solidFill>
                          <a:effectLst/>
                        </a:rPr>
                        <a:t>0,000</a:t>
                      </a:r>
                      <a:endParaRPr lang="fr-FR" sz="1600" b="1" dirty="0">
                        <a:solidFill>
                          <a:srgbClr val="FF0000"/>
                        </a:solidFill>
                        <a:effectLst/>
                      </a:endParaRPr>
                    </a:p>
                    <a:p>
                      <a:pPr marL="457200">
                        <a:lnSpc>
                          <a:spcPct val="107000"/>
                        </a:lnSpc>
                        <a:spcAft>
                          <a:spcPts val="0"/>
                        </a:spcAft>
                        <a:tabLst>
                          <a:tab pos="825500" algn="l"/>
                          <a:tab pos="4200525" algn="l"/>
                        </a:tabLst>
                      </a:pPr>
                      <a:r>
                        <a:rPr lang="fr-FR" sz="1600" b="1" dirty="0">
                          <a:solidFill>
                            <a:srgbClr val="FF0000"/>
                          </a:solidFill>
                          <a:effectLst/>
                        </a:rPr>
                        <a:t>0,000</a:t>
                      </a:r>
                    </a:p>
                    <a:p>
                      <a:pPr marL="457200">
                        <a:lnSpc>
                          <a:spcPct val="107000"/>
                        </a:lnSpc>
                        <a:spcAft>
                          <a:spcPts val="0"/>
                        </a:spcAft>
                        <a:tabLst>
                          <a:tab pos="825500" algn="l"/>
                          <a:tab pos="4200525" algn="l"/>
                        </a:tabLst>
                      </a:pPr>
                      <a:r>
                        <a:rPr lang="fr-FR" sz="1600" b="1" dirty="0">
                          <a:solidFill>
                            <a:schemeClr val="tx1"/>
                          </a:solidFill>
                          <a:effectLst/>
                        </a:rPr>
                        <a:t> </a:t>
                      </a: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0,000</a:t>
                      </a:r>
                      <a:endParaRPr lang="fr-FR" sz="16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0,313</a:t>
                      </a:r>
                    </a:p>
                    <a:p>
                      <a:pPr marL="457200">
                        <a:lnSpc>
                          <a:spcPct val="107000"/>
                        </a:lnSpc>
                        <a:spcAft>
                          <a:spcPts val="0"/>
                        </a:spcAft>
                        <a:tabLst>
                          <a:tab pos="825500" algn="l"/>
                          <a:tab pos="4200525" algn="l"/>
                        </a:tabLst>
                      </a:pPr>
                      <a:r>
                        <a:rPr lang="fr-FR" sz="1600" b="1" dirty="0">
                          <a:solidFill>
                            <a:schemeClr val="tx1"/>
                          </a:solidFill>
                          <a:effectLst/>
                        </a:rPr>
                        <a:t> </a:t>
                      </a: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0,513</a:t>
                      </a:r>
                      <a:endParaRPr lang="fr-FR" sz="1600" b="1" dirty="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0,727</a:t>
                      </a: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0,000</a:t>
                      </a:r>
                    </a:p>
                    <a:p>
                      <a:pPr marL="457200">
                        <a:lnSpc>
                          <a:spcPct val="107000"/>
                        </a:lnSpc>
                        <a:spcAft>
                          <a:spcPts val="0"/>
                        </a:spcAft>
                        <a:tabLst>
                          <a:tab pos="825500" algn="l"/>
                          <a:tab pos="4200525" algn="l"/>
                        </a:tabLst>
                      </a:pPr>
                      <a:r>
                        <a:rPr lang="fr-FR" sz="1600" b="1" dirty="0" smtClean="0">
                          <a:solidFill>
                            <a:schemeClr val="tx1"/>
                          </a:solidFill>
                          <a:effectLst/>
                        </a:rPr>
                        <a:t> </a:t>
                      </a:r>
                    </a:p>
                    <a:p>
                      <a:pPr marL="457200">
                        <a:lnSpc>
                          <a:spcPct val="107000"/>
                        </a:lnSpc>
                        <a:spcAft>
                          <a:spcPts val="0"/>
                        </a:spcAft>
                        <a:tabLst>
                          <a:tab pos="825500" algn="l"/>
                          <a:tab pos="4200525" algn="l"/>
                        </a:tabLst>
                      </a:pPr>
                      <a:r>
                        <a:rPr lang="fr-FR" sz="1600" b="1" dirty="0" smtClean="0">
                          <a:solidFill>
                            <a:schemeClr val="tx1"/>
                          </a:solidFill>
                          <a:effectLst/>
                        </a:rPr>
                        <a:t>0,000</a:t>
                      </a:r>
                      <a:endParaRPr lang="fr-FR" sz="1600" b="1"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71346002"/>
                  </a:ext>
                </a:extLst>
              </a:tr>
            </a:tbl>
          </a:graphicData>
        </a:graphic>
      </p:graphicFrame>
      <p:sp>
        <p:nvSpPr>
          <p:cNvPr id="4" name="Flèche droite 3"/>
          <p:cNvSpPr/>
          <p:nvPr/>
        </p:nvSpPr>
        <p:spPr>
          <a:xfrm>
            <a:off x="786420" y="3237495"/>
            <a:ext cx="819807" cy="29954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23980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Introduction</a:t>
            </a:r>
            <a:endParaRPr lang="fr-FR" b="1" dirty="0"/>
          </a:p>
        </p:txBody>
      </p:sp>
      <p:sp>
        <p:nvSpPr>
          <p:cNvPr id="3" name="Espace réservé du contenu 2"/>
          <p:cNvSpPr>
            <a:spLocks noGrp="1"/>
          </p:cNvSpPr>
          <p:nvPr>
            <p:ph idx="1"/>
          </p:nvPr>
        </p:nvSpPr>
        <p:spPr>
          <a:xfrm>
            <a:off x="1778001" y="1354667"/>
            <a:ext cx="9726612" cy="4556555"/>
          </a:xfrm>
        </p:spPr>
        <p:txBody>
          <a:bodyPr/>
          <a:lstStyle/>
          <a:p>
            <a:pPr marL="0" indent="0">
              <a:buNone/>
            </a:pPr>
            <a:r>
              <a:rPr lang="fr-FR" sz="2400" b="1" u="sng" dirty="0" smtClean="0">
                <a:solidFill>
                  <a:schemeClr val="accent1"/>
                </a:solidFill>
              </a:rPr>
              <a:t>La </a:t>
            </a:r>
            <a:r>
              <a:rPr lang="fr-FR" sz="2400" b="1" u="sng" dirty="0" err="1">
                <a:solidFill>
                  <a:schemeClr val="accent1"/>
                </a:solidFill>
              </a:rPr>
              <a:t>C</a:t>
            </a:r>
            <a:r>
              <a:rPr lang="fr-FR" sz="2400" b="1" u="sng" dirty="0" err="1" smtClean="0">
                <a:solidFill>
                  <a:schemeClr val="accent1"/>
                </a:solidFill>
              </a:rPr>
              <a:t>oxite</a:t>
            </a:r>
            <a:r>
              <a:rPr lang="fr-FR" sz="2400" b="1" u="sng" dirty="0" smtClean="0">
                <a:solidFill>
                  <a:schemeClr val="accent1"/>
                </a:solidFill>
              </a:rPr>
              <a:t> facteur de sévérité </a:t>
            </a:r>
            <a:r>
              <a:rPr lang="fr-FR" sz="2400" b="1" dirty="0" smtClean="0"/>
              <a:t>chez les SA</a:t>
            </a:r>
          </a:p>
          <a:p>
            <a:pPr marL="0" indent="0">
              <a:buNone/>
            </a:pPr>
            <a:endParaRPr lang="fr-FR" sz="2400" b="1" dirty="0" smtClean="0"/>
          </a:p>
          <a:p>
            <a:r>
              <a:rPr lang="fr-FR" sz="2400" dirty="0"/>
              <a:t>Atteinte d’une articulation </a:t>
            </a:r>
            <a:r>
              <a:rPr lang="fr-FR" sz="2400" b="1" dirty="0"/>
              <a:t>portante</a:t>
            </a:r>
          </a:p>
          <a:p>
            <a:r>
              <a:rPr lang="fr-FR" sz="2400" dirty="0"/>
              <a:t>Elle est le plus souvent </a:t>
            </a:r>
            <a:r>
              <a:rPr lang="fr-FR" sz="2400" b="1" dirty="0"/>
              <a:t>destructrice</a:t>
            </a:r>
            <a:r>
              <a:rPr lang="fr-FR" sz="2400" dirty="0"/>
              <a:t> </a:t>
            </a:r>
          </a:p>
          <a:p>
            <a:r>
              <a:rPr lang="fr-FR" sz="2400" dirty="0"/>
              <a:t>Elle fait partie des </a:t>
            </a:r>
            <a:r>
              <a:rPr lang="fr-FR" sz="2400" b="1" dirty="0"/>
              <a:t>facteurs de sévérité  </a:t>
            </a:r>
            <a:r>
              <a:rPr lang="fr-FR" sz="2400" dirty="0"/>
              <a:t>selon:</a:t>
            </a:r>
          </a:p>
          <a:p>
            <a:pPr marL="0" indent="0">
              <a:buNone/>
            </a:pPr>
            <a:r>
              <a:rPr lang="fr-FR" sz="2400" dirty="0"/>
              <a:t> Amor, MF </a:t>
            </a:r>
            <a:r>
              <a:rPr lang="fr-FR" sz="2400" dirty="0" err="1"/>
              <a:t>Doran</a:t>
            </a:r>
            <a:r>
              <a:rPr lang="fr-FR" sz="2400" dirty="0"/>
              <a:t>, Carette et al (cohorte pendant une durée de trente ans</a:t>
            </a:r>
            <a:r>
              <a:rPr lang="fr-FR" sz="2400" dirty="0" smtClean="0"/>
              <a:t>)</a:t>
            </a:r>
          </a:p>
          <a:p>
            <a:r>
              <a:rPr lang="fr-FR" sz="2400" dirty="0" smtClean="0"/>
              <a:t>Facteur influençant </a:t>
            </a:r>
            <a:r>
              <a:rPr lang="fr-FR" sz="2400" b="1" dirty="0" smtClean="0"/>
              <a:t>le cout global de la maladie</a:t>
            </a:r>
          </a:p>
          <a:p>
            <a:r>
              <a:rPr lang="fr-FR" sz="2400" b="1" dirty="0" smtClean="0"/>
              <a:t>Urgence </a:t>
            </a:r>
            <a:r>
              <a:rPr lang="fr-FR" sz="2400" b="1" dirty="0"/>
              <a:t>diagnostique +++</a:t>
            </a:r>
          </a:p>
          <a:p>
            <a:pPr marL="0" indent="0">
              <a:buNone/>
            </a:pPr>
            <a:endParaRPr lang="fr-FR" dirty="0"/>
          </a:p>
        </p:txBody>
      </p:sp>
      <p:sp>
        <p:nvSpPr>
          <p:cNvPr id="4" name="Rectangle 3"/>
          <p:cNvSpPr/>
          <p:nvPr/>
        </p:nvSpPr>
        <p:spPr>
          <a:xfrm>
            <a:off x="846667" y="6265333"/>
            <a:ext cx="11176000" cy="592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rPr>
              <a:t>Vander </a:t>
            </a:r>
            <a:r>
              <a:rPr lang="en-US" sz="800" dirty="0" err="1">
                <a:solidFill>
                  <a:schemeClr val="tx1"/>
                </a:solidFill>
              </a:rPr>
              <a:t>Cruyssen</a:t>
            </a:r>
            <a:r>
              <a:rPr lang="en-US" sz="800" dirty="0">
                <a:solidFill>
                  <a:schemeClr val="tx1"/>
                </a:solidFill>
              </a:rPr>
              <a:t> B et al. Hip disease in ankylosing spondylitis. Current opinion in rheumatology. 2013;25(4):448-54./Amor B et al. Predictive factors for the </a:t>
            </a:r>
            <a:r>
              <a:rPr lang="en-US" sz="800" dirty="0" err="1">
                <a:solidFill>
                  <a:schemeClr val="tx1"/>
                </a:solidFill>
              </a:rPr>
              <a:t>longterm</a:t>
            </a:r>
            <a:r>
              <a:rPr lang="en-US" sz="800" dirty="0">
                <a:solidFill>
                  <a:schemeClr val="tx1"/>
                </a:solidFill>
              </a:rPr>
              <a:t> outcome of </a:t>
            </a:r>
            <a:r>
              <a:rPr lang="en-US" sz="800" dirty="0" err="1">
                <a:solidFill>
                  <a:schemeClr val="tx1"/>
                </a:solidFill>
              </a:rPr>
              <a:t>spondyloarthropathies</a:t>
            </a:r>
            <a:r>
              <a:rPr lang="en-US" sz="800" dirty="0">
                <a:solidFill>
                  <a:schemeClr val="tx1"/>
                </a:solidFill>
              </a:rPr>
              <a:t>. The Journal of rheumatology. 1994;21(10):1883-7./ </a:t>
            </a:r>
            <a:r>
              <a:rPr lang="fr-FR" sz="800" dirty="0" err="1">
                <a:solidFill>
                  <a:schemeClr val="tx1"/>
                </a:solidFill>
              </a:rPr>
              <a:t>Doran</a:t>
            </a:r>
            <a:r>
              <a:rPr lang="fr-FR" sz="800" dirty="0">
                <a:solidFill>
                  <a:schemeClr val="tx1"/>
                </a:solidFill>
              </a:rPr>
              <a:t> MF et al. </a:t>
            </a:r>
            <a:r>
              <a:rPr lang="fr-FR" sz="800" dirty="0" err="1">
                <a:solidFill>
                  <a:schemeClr val="tx1"/>
                </a:solidFill>
              </a:rPr>
              <a:t>Predictors</a:t>
            </a:r>
            <a:r>
              <a:rPr lang="fr-FR" sz="800" dirty="0">
                <a:solidFill>
                  <a:schemeClr val="tx1"/>
                </a:solidFill>
              </a:rPr>
              <a:t> of </a:t>
            </a:r>
            <a:r>
              <a:rPr lang="fr-FR" sz="800" dirty="0" err="1">
                <a:solidFill>
                  <a:schemeClr val="tx1"/>
                </a:solidFill>
              </a:rPr>
              <a:t>longterm</a:t>
            </a:r>
            <a:r>
              <a:rPr lang="fr-FR" sz="800" dirty="0">
                <a:solidFill>
                  <a:schemeClr val="tx1"/>
                </a:solidFill>
              </a:rPr>
              <a:t> </a:t>
            </a:r>
            <a:r>
              <a:rPr lang="fr-FR" sz="800" dirty="0" err="1">
                <a:solidFill>
                  <a:schemeClr val="tx1"/>
                </a:solidFill>
              </a:rPr>
              <a:t>outcome</a:t>
            </a:r>
            <a:r>
              <a:rPr lang="fr-FR" sz="800" dirty="0">
                <a:solidFill>
                  <a:schemeClr val="tx1"/>
                </a:solidFill>
              </a:rPr>
              <a:t> in </a:t>
            </a:r>
            <a:r>
              <a:rPr lang="fr-FR" sz="800" dirty="0" err="1">
                <a:solidFill>
                  <a:schemeClr val="tx1"/>
                </a:solidFill>
              </a:rPr>
              <a:t>ankylosing</a:t>
            </a:r>
            <a:r>
              <a:rPr lang="fr-FR" sz="800" dirty="0">
                <a:solidFill>
                  <a:schemeClr val="tx1"/>
                </a:solidFill>
              </a:rPr>
              <a:t> </a:t>
            </a:r>
            <a:r>
              <a:rPr lang="fr-FR" sz="800" dirty="0" err="1">
                <a:solidFill>
                  <a:schemeClr val="tx1"/>
                </a:solidFill>
              </a:rPr>
              <a:t>spondylitis</a:t>
            </a:r>
            <a:r>
              <a:rPr lang="fr-FR" sz="800" dirty="0">
                <a:solidFill>
                  <a:schemeClr val="tx1"/>
                </a:solidFill>
              </a:rPr>
              <a:t>. The Journal of </a:t>
            </a:r>
            <a:r>
              <a:rPr lang="fr-FR" sz="800" dirty="0" err="1">
                <a:solidFill>
                  <a:schemeClr val="tx1"/>
                </a:solidFill>
              </a:rPr>
              <a:t>rheumatology</a:t>
            </a:r>
            <a:r>
              <a:rPr lang="fr-FR" sz="800" dirty="0">
                <a:solidFill>
                  <a:schemeClr val="tx1"/>
                </a:solidFill>
              </a:rPr>
              <a:t>. 2003;30(2):316-20</a:t>
            </a:r>
            <a:r>
              <a:rPr lang="fr-FR" sz="800" dirty="0" smtClean="0">
                <a:solidFill>
                  <a:schemeClr val="tx1"/>
                </a:solidFill>
              </a:rPr>
              <a:t>.</a:t>
            </a:r>
          </a:p>
          <a:p>
            <a:r>
              <a:rPr lang="en-US" sz="800" dirty="0">
                <a:solidFill>
                  <a:schemeClr val="tx1"/>
                </a:solidFill>
              </a:rPr>
              <a:t>Rkain H et al. Socioeconomic impact of ankylosing spondylitis in Morocco. Clinical rheumatology. 2007;26(12):2081-8./ </a:t>
            </a:r>
            <a:r>
              <a:rPr lang="fr-FR" sz="800" dirty="0">
                <a:solidFill>
                  <a:schemeClr val="tx1"/>
                </a:solidFill>
              </a:rPr>
              <a:t>Mohamed Y et al. Impact socioéconomique de la spondylarthrite ankylosante en Tunisie. Revue du rhumatisme. 2010;77(1):49-54./ </a:t>
            </a:r>
            <a:r>
              <a:rPr lang="en-US" sz="800" dirty="0">
                <a:solidFill>
                  <a:schemeClr val="tx1"/>
                </a:solidFill>
              </a:rPr>
              <a:t>Boonen A et al. Costs of ankylosing spondylitis in three European countries: the patient’s perspective. Annals of the rheumatic diseases. 2003;62(8):741-7.</a:t>
            </a:r>
            <a:endParaRPr lang="fr-FR" sz="800" dirty="0">
              <a:solidFill>
                <a:schemeClr val="tx1"/>
              </a:solidFill>
            </a:endParaRPr>
          </a:p>
          <a:p>
            <a:endParaRPr lang="fr-FR" sz="800" dirty="0">
              <a:solidFill>
                <a:schemeClr val="tx1"/>
              </a:solidFill>
            </a:endParaRPr>
          </a:p>
        </p:txBody>
      </p:sp>
    </p:spTree>
    <p:extLst>
      <p:ext uri="{BB962C8B-B14F-4D97-AF65-F5344CB8AC3E}">
        <p14:creationId xmlns:p14="http://schemas.microsoft.com/office/powerpoint/2010/main" val="15506556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Analyse Bi variée</a:t>
            </a:r>
            <a:endParaRPr lang="fr-FR" b="1" dirty="0"/>
          </a:p>
        </p:txBody>
      </p:sp>
      <p:graphicFrame>
        <p:nvGraphicFramePr>
          <p:cNvPr id="5" name="Espace réservé du contenu 4"/>
          <p:cNvGraphicFramePr>
            <a:graphicFrameLocks/>
          </p:cNvGraphicFramePr>
          <p:nvPr>
            <p:extLst>
              <p:ext uri="{D42A27DB-BD31-4B8C-83A1-F6EECF244321}">
                <p14:modId xmlns:p14="http://schemas.microsoft.com/office/powerpoint/2010/main" val="1231113309"/>
              </p:ext>
            </p:extLst>
          </p:nvPr>
        </p:nvGraphicFramePr>
        <p:xfrm>
          <a:off x="1606227" y="1515567"/>
          <a:ext cx="9381067" cy="5251006"/>
        </p:xfrm>
        <a:graphic>
          <a:graphicData uri="http://schemas.openxmlformats.org/drawingml/2006/table">
            <a:tbl>
              <a:tblPr firstRow="1" firstCol="1" bandRow="1">
                <a:tableStyleId>{69012ECD-51FC-41F1-AA8D-1B2483CD663E}</a:tableStyleId>
              </a:tblPr>
              <a:tblGrid>
                <a:gridCol w="3754318">
                  <a:extLst>
                    <a:ext uri="{9D8B030D-6E8A-4147-A177-3AD203B41FA5}">
                      <a16:colId xmlns:a16="http://schemas.microsoft.com/office/drawing/2014/main" val="1732859448"/>
                    </a:ext>
                  </a:extLst>
                </a:gridCol>
                <a:gridCol w="2141948">
                  <a:extLst>
                    <a:ext uri="{9D8B030D-6E8A-4147-A177-3AD203B41FA5}">
                      <a16:colId xmlns:a16="http://schemas.microsoft.com/office/drawing/2014/main" val="3779821504"/>
                    </a:ext>
                  </a:extLst>
                </a:gridCol>
                <a:gridCol w="2010498">
                  <a:extLst>
                    <a:ext uri="{9D8B030D-6E8A-4147-A177-3AD203B41FA5}">
                      <a16:colId xmlns:a16="http://schemas.microsoft.com/office/drawing/2014/main" val="2956428860"/>
                    </a:ext>
                  </a:extLst>
                </a:gridCol>
                <a:gridCol w="1474303">
                  <a:extLst>
                    <a:ext uri="{9D8B030D-6E8A-4147-A177-3AD203B41FA5}">
                      <a16:colId xmlns:a16="http://schemas.microsoft.com/office/drawing/2014/main" val="2528588699"/>
                    </a:ext>
                  </a:extLst>
                </a:gridCol>
              </a:tblGrid>
              <a:tr h="269003">
                <a:tc>
                  <a:txBody>
                    <a:bodyPr/>
                    <a:lstStyle/>
                    <a:p>
                      <a:pPr marL="457200">
                        <a:lnSpc>
                          <a:spcPct val="107000"/>
                        </a:lnSpc>
                        <a:spcAft>
                          <a:spcPts val="0"/>
                        </a:spcAft>
                        <a:tabLst>
                          <a:tab pos="825500" algn="l"/>
                          <a:tab pos="4200525" algn="l"/>
                        </a:tabLst>
                      </a:pPr>
                      <a:r>
                        <a:rPr lang="fr-FR" sz="1800" dirty="0">
                          <a:effectLst/>
                        </a:rPr>
                        <a:t>Evaluation de la maladie</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nSpc>
                          <a:spcPct val="107000"/>
                        </a:lnSpc>
                        <a:spcAft>
                          <a:spcPts val="0"/>
                        </a:spcAft>
                        <a:tabLst>
                          <a:tab pos="825500" algn="l"/>
                          <a:tab pos="4200525" algn="l"/>
                        </a:tabLst>
                      </a:pPr>
                      <a:r>
                        <a:rPr lang="fr-FR" sz="1600" dirty="0">
                          <a:effectLst/>
                        </a:rPr>
                        <a:t> </a:t>
                      </a:r>
                      <a:r>
                        <a:rPr lang="fr-FR" sz="1600" dirty="0" smtClean="0">
                          <a:effectLst/>
                        </a:rPr>
                        <a:t>Coxite</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nSpc>
                          <a:spcPct val="107000"/>
                        </a:lnSpc>
                        <a:spcAft>
                          <a:spcPts val="0"/>
                        </a:spcAft>
                        <a:tabLst>
                          <a:tab pos="825500" algn="l"/>
                          <a:tab pos="4200525" algn="l"/>
                        </a:tabLst>
                      </a:pPr>
                      <a:r>
                        <a:rPr lang="fr-FR" sz="1600" dirty="0" smtClean="0">
                          <a:effectLst/>
                        </a:rPr>
                        <a:t>Pas de coxite</a:t>
                      </a:r>
                      <a:r>
                        <a:rPr lang="fr-FR" sz="1600" dirty="0">
                          <a:effectLst/>
                        </a:rPr>
                        <a:t>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nSpc>
                          <a:spcPct val="107000"/>
                        </a:lnSpc>
                        <a:spcAft>
                          <a:spcPts val="0"/>
                        </a:spcAft>
                        <a:tabLst>
                          <a:tab pos="825500" algn="l"/>
                          <a:tab pos="4200525" algn="l"/>
                        </a:tabLst>
                      </a:pPr>
                      <a:r>
                        <a:rPr lang="fr-FR" sz="1600" dirty="0">
                          <a:effectLst/>
                        </a:rPr>
                        <a:t> </a:t>
                      </a:r>
                      <a:r>
                        <a:rPr lang="fr-FR" sz="1600" dirty="0" smtClean="0">
                          <a:effectLst/>
                        </a:rPr>
                        <a:t>P</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37501825"/>
                  </a:ext>
                </a:extLst>
              </a:tr>
              <a:tr h="4921562">
                <a:tc>
                  <a:txBody>
                    <a:bodyPr/>
                    <a:lstStyle/>
                    <a:p>
                      <a:pPr marL="0" lvl="0" indent="0">
                        <a:lnSpc>
                          <a:spcPct val="107000"/>
                        </a:lnSpc>
                        <a:spcAft>
                          <a:spcPts val="0"/>
                        </a:spcAft>
                        <a:buFont typeface="Arial" panose="020B0604020202020204" pitchFamily="34" charset="0"/>
                        <a:buNone/>
                        <a:tabLst>
                          <a:tab pos="825500" algn="l"/>
                          <a:tab pos="4200525" algn="l"/>
                        </a:tabLst>
                      </a:pPr>
                      <a:endParaRPr lang="fr-FR" sz="1800" dirty="0" smtClean="0">
                        <a:solidFill>
                          <a:schemeClr val="tx1"/>
                        </a:solidFill>
                        <a:effectLst/>
                      </a:endParaRPr>
                    </a:p>
                    <a:p>
                      <a:pPr marL="0" lvl="0" indent="0">
                        <a:lnSpc>
                          <a:spcPct val="107000"/>
                        </a:lnSpc>
                        <a:spcAft>
                          <a:spcPts val="0"/>
                        </a:spcAft>
                        <a:buFont typeface="Arial" panose="020B0604020202020204" pitchFamily="34" charset="0"/>
                        <a:buNone/>
                        <a:tabLst>
                          <a:tab pos="825500" algn="l"/>
                          <a:tab pos="4200525" algn="l"/>
                        </a:tabLst>
                      </a:pPr>
                      <a:r>
                        <a:rPr lang="fr-FR" sz="1800" dirty="0" smtClean="0">
                          <a:solidFill>
                            <a:schemeClr val="tx1"/>
                          </a:solidFill>
                          <a:effectLst/>
                        </a:rPr>
                        <a:t>Activité</a:t>
                      </a:r>
                      <a:r>
                        <a:rPr lang="fr-FR" sz="1800" dirty="0">
                          <a:solidFill>
                            <a:schemeClr val="tx1"/>
                          </a:solidFill>
                          <a:effectLst/>
                        </a:rPr>
                        <a:t> :</a:t>
                      </a:r>
                    </a:p>
                    <a:p>
                      <a:pPr marL="228600">
                        <a:lnSpc>
                          <a:spcPct val="107000"/>
                        </a:lnSpc>
                        <a:spcAft>
                          <a:spcPts val="0"/>
                        </a:spcAft>
                        <a:tabLst>
                          <a:tab pos="825500" algn="l"/>
                          <a:tab pos="4200525" algn="l"/>
                        </a:tabLst>
                      </a:pPr>
                      <a:r>
                        <a:rPr lang="fr-FR" sz="1600" dirty="0">
                          <a:solidFill>
                            <a:schemeClr val="tx1"/>
                          </a:solidFill>
                          <a:effectLst/>
                        </a:rPr>
                        <a:t>BASDAI</a:t>
                      </a:r>
                    </a:p>
                    <a:p>
                      <a:pPr marL="228600">
                        <a:lnSpc>
                          <a:spcPct val="107000"/>
                        </a:lnSpc>
                        <a:spcAft>
                          <a:spcPts val="0"/>
                        </a:spcAft>
                        <a:tabLst>
                          <a:tab pos="825500" algn="l"/>
                          <a:tab pos="4200525" algn="l"/>
                        </a:tabLst>
                      </a:pPr>
                      <a:endParaRPr lang="fr-FR" sz="1600" dirty="0">
                        <a:solidFill>
                          <a:srgbClr val="FF0000"/>
                        </a:solidFill>
                        <a:effectLst/>
                      </a:endParaRPr>
                    </a:p>
                    <a:p>
                      <a:pPr marL="0" lvl="0" indent="0">
                        <a:lnSpc>
                          <a:spcPct val="107000"/>
                        </a:lnSpc>
                        <a:spcAft>
                          <a:spcPts val="0"/>
                        </a:spcAft>
                        <a:buFont typeface="Symbol" panose="05050102010706020507" pitchFamily="18" charset="2"/>
                        <a:buNone/>
                        <a:tabLst>
                          <a:tab pos="825500" algn="l"/>
                          <a:tab pos="4200525" algn="l"/>
                        </a:tabLst>
                      </a:pPr>
                      <a:r>
                        <a:rPr lang="fr-FR" sz="1800" dirty="0">
                          <a:solidFill>
                            <a:schemeClr val="tx1"/>
                          </a:solidFill>
                          <a:effectLst/>
                        </a:rPr>
                        <a:t>Mobilité :</a:t>
                      </a:r>
                    </a:p>
                    <a:p>
                      <a:pPr marL="228600">
                        <a:lnSpc>
                          <a:spcPct val="107000"/>
                        </a:lnSpc>
                        <a:spcAft>
                          <a:spcPts val="0"/>
                        </a:spcAft>
                        <a:tabLst>
                          <a:tab pos="825500" algn="l"/>
                          <a:tab pos="4200525" algn="l"/>
                        </a:tabLst>
                      </a:pPr>
                      <a:r>
                        <a:rPr lang="fr-FR" sz="1600" dirty="0">
                          <a:solidFill>
                            <a:schemeClr val="tx1"/>
                          </a:solidFill>
                          <a:effectLst/>
                        </a:rPr>
                        <a:t>BASMI</a:t>
                      </a:r>
                    </a:p>
                    <a:p>
                      <a:pPr marL="228600">
                        <a:lnSpc>
                          <a:spcPct val="107000"/>
                        </a:lnSpc>
                        <a:spcAft>
                          <a:spcPts val="0"/>
                        </a:spcAft>
                        <a:tabLst>
                          <a:tab pos="825500" algn="l"/>
                          <a:tab pos="4200525" algn="l"/>
                        </a:tabLst>
                      </a:pPr>
                      <a:r>
                        <a:rPr lang="fr-FR" sz="1600" dirty="0">
                          <a:solidFill>
                            <a:schemeClr val="tx1"/>
                          </a:solidFill>
                          <a:effectLst/>
                        </a:rPr>
                        <a:t>Hirtz</a:t>
                      </a:r>
                    </a:p>
                    <a:p>
                      <a:pPr marL="0" lvl="0" indent="0">
                        <a:lnSpc>
                          <a:spcPct val="107000"/>
                        </a:lnSpc>
                        <a:spcAft>
                          <a:spcPts val="0"/>
                        </a:spcAft>
                        <a:buFont typeface="Symbol" panose="05050102010706020507" pitchFamily="18" charset="2"/>
                        <a:buNone/>
                        <a:tabLst>
                          <a:tab pos="825500" algn="l"/>
                          <a:tab pos="4200525" algn="l"/>
                        </a:tabLst>
                      </a:pPr>
                      <a:r>
                        <a:rPr lang="fr-FR" sz="1800" dirty="0" err="1">
                          <a:solidFill>
                            <a:schemeClr val="tx1"/>
                          </a:solidFill>
                          <a:effectLst/>
                        </a:rPr>
                        <a:t>Enthésite</a:t>
                      </a:r>
                      <a:r>
                        <a:rPr lang="fr-FR" sz="1800" dirty="0">
                          <a:solidFill>
                            <a:schemeClr val="tx1"/>
                          </a:solidFill>
                          <a:effectLst/>
                        </a:rPr>
                        <a:t> :</a:t>
                      </a:r>
                    </a:p>
                    <a:p>
                      <a:pPr marL="228600">
                        <a:lnSpc>
                          <a:spcPct val="107000"/>
                        </a:lnSpc>
                        <a:spcAft>
                          <a:spcPts val="0"/>
                        </a:spcAft>
                        <a:tabLst>
                          <a:tab pos="825500" algn="l"/>
                          <a:tab pos="4200525" algn="l"/>
                        </a:tabLst>
                      </a:pPr>
                      <a:r>
                        <a:rPr lang="fr-FR" sz="1600" dirty="0" smtClean="0">
                          <a:solidFill>
                            <a:srgbClr val="FF0000"/>
                          </a:solidFill>
                          <a:effectLst/>
                        </a:rPr>
                        <a:t>MASES</a:t>
                      </a:r>
                      <a:endParaRPr lang="fr-FR" sz="1600" dirty="0">
                        <a:solidFill>
                          <a:srgbClr val="FF0000"/>
                        </a:solidFill>
                        <a:effectLst/>
                      </a:endParaRPr>
                    </a:p>
                    <a:p>
                      <a:pPr marL="228600">
                        <a:lnSpc>
                          <a:spcPct val="107000"/>
                        </a:lnSpc>
                        <a:spcAft>
                          <a:spcPts val="0"/>
                        </a:spcAft>
                        <a:tabLst>
                          <a:tab pos="825500" algn="l"/>
                          <a:tab pos="4200525" algn="l"/>
                        </a:tabLst>
                      </a:pPr>
                      <a:r>
                        <a:rPr lang="fr-FR" sz="1600" dirty="0">
                          <a:solidFill>
                            <a:schemeClr val="tx1"/>
                          </a:solidFill>
                          <a:effectLst/>
                        </a:rPr>
                        <a:t>SPARCC</a:t>
                      </a:r>
                    </a:p>
                    <a:p>
                      <a:pPr marL="0" lvl="0" indent="0">
                        <a:lnSpc>
                          <a:spcPct val="107000"/>
                        </a:lnSpc>
                        <a:spcAft>
                          <a:spcPts val="0"/>
                        </a:spcAft>
                        <a:buFont typeface="Symbol" panose="05050102010706020507" pitchFamily="18" charset="2"/>
                        <a:buNone/>
                        <a:tabLst>
                          <a:tab pos="825500" algn="l"/>
                          <a:tab pos="4200525" algn="l"/>
                        </a:tabLst>
                      </a:pPr>
                      <a:r>
                        <a:rPr lang="fr-FR" sz="1800" dirty="0">
                          <a:solidFill>
                            <a:schemeClr val="tx1"/>
                          </a:solidFill>
                          <a:effectLst/>
                        </a:rPr>
                        <a:t>Arthrite :</a:t>
                      </a:r>
                    </a:p>
                    <a:p>
                      <a:pPr marL="228600">
                        <a:lnSpc>
                          <a:spcPct val="107000"/>
                        </a:lnSpc>
                        <a:spcAft>
                          <a:spcPts val="0"/>
                        </a:spcAft>
                        <a:tabLst>
                          <a:tab pos="825500" algn="l"/>
                          <a:tab pos="4200525" algn="l"/>
                        </a:tabLst>
                      </a:pPr>
                      <a:r>
                        <a:rPr lang="fr-FR" sz="1600" dirty="0">
                          <a:solidFill>
                            <a:schemeClr val="tx1"/>
                          </a:solidFill>
                          <a:effectLst/>
                        </a:rPr>
                        <a:t>NAD</a:t>
                      </a:r>
                    </a:p>
                    <a:p>
                      <a:pPr marL="228600">
                        <a:lnSpc>
                          <a:spcPct val="107000"/>
                        </a:lnSpc>
                        <a:spcAft>
                          <a:spcPts val="0"/>
                        </a:spcAft>
                        <a:tabLst>
                          <a:tab pos="825500" algn="l"/>
                          <a:tab pos="4200525" algn="l"/>
                        </a:tabLst>
                      </a:pPr>
                      <a:r>
                        <a:rPr lang="fr-FR" sz="1600" dirty="0" smtClean="0">
                          <a:solidFill>
                            <a:schemeClr val="tx1"/>
                          </a:solidFill>
                          <a:effectLst/>
                        </a:rPr>
                        <a:t>NAG</a:t>
                      </a:r>
                    </a:p>
                    <a:p>
                      <a:pPr marL="0" lvl="0" indent="0">
                        <a:lnSpc>
                          <a:spcPct val="107000"/>
                        </a:lnSpc>
                        <a:spcAft>
                          <a:spcPts val="0"/>
                        </a:spcAft>
                        <a:buFont typeface="Symbol" panose="05050102010706020507" pitchFamily="18" charset="2"/>
                        <a:buNone/>
                        <a:tabLst>
                          <a:tab pos="825500" algn="l"/>
                          <a:tab pos="4200525" algn="l"/>
                        </a:tabLst>
                      </a:pPr>
                      <a:r>
                        <a:rPr lang="fr-FR" sz="1800" dirty="0" smtClean="0">
                          <a:solidFill>
                            <a:schemeClr val="tx1"/>
                          </a:solidFill>
                          <a:effectLst/>
                        </a:rPr>
                        <a:t>Fonction :</a:t>
                      </a:r>
                    </a:p>
                    <a:p>
                      <a:pPr marL="228600">
                        <a:lnSpc>
                          <a:spcPct val="107000"/>
                        </a:lnSpc>
                        <a:spcAft>
                          <a:spcPts val="0"/>
                        </a:spcAft>
                        <a:tabLst>
                          <a:tab pos="825500" algn="l"/>
                          <a:tab pos="4200525" algn="l"/>
                        </a:tabLst>
                      </a:pPr>
                      <a:r>
                        <a:rPr lang="fr-FR" sz="1600" dirty="0" smtClean="0">
                          <a:solidFill>
                            <a:schemeClr val="tx1"/>
                          </a:solidFill>
                          <a:effectLst/>
                        </a:rPr>
                        <a:t>BASFI</a:t>
                      </a:r>
                    </a:p>
                    <a:p>
                      <a:pPr marL="0" lvl="0" indent="0">
                        <a:lnSpc>
                          <a:spcPct val="107000"/>
                        </a:lnSpc>
                        <a:spcAft>
                          <a:spcPts val="0"/>
                        </a:spcAft>
                        <a:buFont typeface="Symbol" panose="05050102010706020507" pitchFamily="18" charset="2"/>
                        <a:buNone/>
                        <a:tabLst>
                          <a:tab pos="825500" algn="l"/>
                          <a:tab pos="4200525" algn="l"/>
                        </a:tabLst>
                      </a:pPr>
                      <a:r>
                        <a:rPr lang="fr-FR" sz="1800" dirty="0" smtClean="0">
                          <a:solidFill>
                            <a:schemeClr val="tx1"/>
                          </a:solidFill>
                          <a:effectLst/>
                        </a:rPr>
                        <a:t>Qualité de vie :</a:t>
                      </a:r>
                    </a:p>
                    <a:p>
                      <a:pPr marL="228600">
                        <a:lnSpc>
                          <a:spcPct val="107000"/>
                        </a:lnSpc>
                        <a:spcAft>
                          <a:spcPts val="0"/>
                        </a:spcAft>
                        <a:tabLst>
                          <a:tab pos="825500" algn="l"/>
                          <a:tab pos="4200525" algn="l"/>
                        </a:tabLst>
                      </a:pPr>
                      <a:r>
                        <a:rPr lang="fr-FR" sz="1600" dirty="0" err="1" smtClean="0">
                          <a:solidFill>
                            <a:schemeClr val="tx1"/>
                          </a:solidFill>
                          <a:effectLst/>
                        </a:rPr>
                        <a:t>ASQol</a:t>
                      </a:r>
                      <a:endParaRPr lang="fr-FR" sz="1600" dirty="0">
                        <a:solidFill>
                          <a:schemeClr val="tx1"/>
                        </a:solidFill>
                        <a:effectLst/>
                      </a:endParaRPr>
                    </a:p>
                    <a:p>
                      <a:pPr marL="0" lvl="0" indent="0">
                        <a:lnSpc>
                          <a:spcPct val="107000"/>
                        </a:lnSpc>
                        <a:spcAft>
                          <a:spcPts val="0"/>
                        </a:spcAft>
                        <a:buFont typeface="Symbol" panose="05050102010706020507" pitchFamily="18" charset="2"/>
                        <a:buNone/>
                        <a:tabLst>
                          <a:tab pos="825500" algn="l"/>
                          <a:tab pos="4200525" algn="l"/>
                        </a:tabLst>
                      </a:pPr>
                      <a:endParaRPr lang="fr-FR"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nSpc>
                          <a:spcPct val="107000"/>
                        </a:lnSpc>
                        <a:spcAft>
                          <a:spcPts val="0"/>
                        </a:spcAft>
                        <a:tabLst>
                          <a:tab pos="825500" algn="l"/>
                          <a:tab pos="4200525" algn="l"/>
                        </a:tabLst>
                      </a:pPr>
                      <a:r>
                        <a:rPr lang="fr-FR" sz="1600" b="1" dirty="0">
                          <a:solidFill>
                            <a:schemeClr val="tx1"/>
                          </a:solidFill>
                          <a:effectLst/>
                        </a:rPr>
                        <a:t>  </a:t>
                      </a: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4,65±1,103</a:t>
                      </a:r>
                      <a:endParaRPr lang="fr-FR" sz="1600" b="1" dirty="0">
                        <a:solidFill>
                          <a:schemeClr val="tx1"/>
                        </a:solidFill>
                        <a:effectLst/>
                      </a:endParaRP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5,51±2,24</a:t>
                      </a:r>
                      <a:endParaRPr lang="fr-FR" sz="16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1,50±1,25</a:t>
                      </a:r>
                    </a:p>
                    <a:p>
                      <a:pPr marL="457200">
                        <a:lnSpc>
                          <a:spcPct val="107000"/>
                        </a:lnSpc>
                        <a:spcAft>
                          <a:spcPts val="0"/>
                        </a:spcAft>
                        <a:tabLst>
                          <a:tab pos="825500" algn="l"/>
                          <a:tab pos="4200525" algn="l"/>
                        </a:tabLst>
                      </a:pPr>
                      <a:r>
                        <a:rPr lang="fr-FR" sz="1600" b="1" dirty="0">
                          <a:solidFill>
                            <a:schemeClr val="tx1"/>
                          </a:solidFill>
                          <a:effectLst/>
                        </a:rPr>
                        <a:t> </a:t>
                      </a:r>
                      <a:endParaRPr lang="fr-FR" sz="1600" b="1" dirty="0" smtClean="0">
                        <a:solidFill>
                          <a:schemeClr val="tx1"/>
                        </a:solidFill>
                        <a:effectLst/>
                      </a:endParaRP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2,79±2,335</a:t>
                      </a:r>
                      <a:endParaRPr lang="fr-FR" sz="16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2,01±2,191</a:t>
                      </a:r>
                    </a:p>
                    <a:p>
                      <a:pPr marL="457200">
                        <a:lnSpc>
                          <a:spcPct val="107000"/>
                        </a:lnSpc>
                        <a:spcAft>
                          <a:spcPts val="0"/>
                        </a:spcAft>
                        <a:tabLst>
                          <a:tab pos="825500" algn="l"/>
                          <a:tab pos="4200525" algn="l"/>
                        </a:tabLst>
                      </a:pPr>
                      <a:r>
                        <a:rPr lang="fr-FR" sz="1600" b="1" dirty="0">
                          <a:solidFill>
                            <a:schemeClr val="tx1"/>
                          </a:solidFill>
                          <a:effectLst/>
                        </a:rPr>
                        <a:t> </a:t>
                      </a: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1,70±3,62</a:t>
                      </a:r>
                      <a:endParaRPr lang="fr-FR" sz="16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0,73±2,08</a:t>
                      </a: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 </a:t>
                      </a:r>
                      <a:r>
                        <a:rPr lang="fr-FR" sz="1600" b="1" dirty="0" smtClean="0">
                          <a:solidFill>
                            <a:schemeClr val="tx1"/>
                          </a:solidFill>
                          <a:effectLst/>
                        </a:rPr>
                        <a:t>5,857±1,31</a:t>
                      </a:r>
                    </a:p>
                    <a:p>
                      <a:pPr marL="457200">
                        <a:lnSpc>
                          <a:spcPct val="107000"/>
                        </a:lnSpc>
                        <a:spcAft>
                          <a:spcPts val="0"/>
                        </a:spcAft>
                        <a:tabLst>
                          <a:tab pos="825500" algn="l"/>
                          <a:tab pos="4200525" algn="l"/>
                        </a:tabLst>
                      </a:pPr>
                      <a:r>
                        <a:rPr lang="fr-FR" sz="1600" b="1" dirty="0" smtClean="0">
                          <a:solidFill>
                            <a:schemeClr val="tx1"/>
                          </a:solidFill>
                          <a:effectLst/>
                        </a:rPr>
                        <a:t> </a:t>
                      </a:r>
                    </a:p>
                    <a:p>
                      <a:pPr marL="457200">
                        <a:lnSpc>
                          <a:spcPct val="107000"/>
                        </a:lnSpc>
                        <a:spcAft>
                          <a:spcPts val="0"/>
                        </a:spcAft>
                        <a:tabLst>
                          <a:tab pos="825500" algn="l"/>
                          <a:tab pos="4200525" algn="l"/>
                        </a:tabLst>
                      </a:pPr>
                      <a:r>
                        <a:rPr lang="fr-FR" sz="1600" b="1" dirty="0" smtClean="0">
                          <a:solidFill>
                            <a:schemeClr val="tx1"/>
                          </a:solidFill>
                          <a:effectLst/>
                        </a:rPr>
                        <a:t>14,98±1,85</a:t>
                      </a:r>
                      <a:endParaRPr lang="fr-FR" sz="1600" b="1"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nSpc>
                          <a:spcPct val="107000"/>
                        </a:lnSpc>
                        <a:spcAft>
                          <a:spcPts val="0"/>
                        </a:spcAft>
                        <a:tabLst>
                          <a:tab pos="825500" algn="l"/>
                          <a:tab pos="4200525" algn="l"/>
                        </a:tabLst>
                      </a:pPr>
                      <a:r>
                        <a:rPr lang="fr-FR" sz="1600" b="1" dirty="0">
                          <a:solidFill>
                            <a:schemeClr val="tx1"/>
                          </a:solidFill>
                          <a:effectLst/>
                        </a:rPr>
                        <a:t>  </a:t>
                      </a: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3,86±1,17</a:t>
                      </a:r>
                      <a:endParaRPr lang="fr-FR" sz="1600" b="1" dirty="0">
                        <a:solidFill>
                          <a:schemeClr val="tx1"/>
                        </a:solidFill>
                        <a:effectLst/>
                      </a:endParaRP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1,73±1,76</a:t>
                      </a:r>
                      <a:endParaRPr lang="fr-FR" sz="16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2,97±1,41</a:t>
                      </a:r>
                    </a:p>
                    <a:p>
                      <a:pPr marL="457200">
                        <a:lnSpc>
                          <a:spcPct val="107000"/>
                        </a:lnSpc>
                        <a:spcAft>
                          <a:spcPts val="0"/>
                        </a:spcAft>
                        <a:tabLst>
                          <a:tab pos="825500" algn="l"/>
                          <a:tab pos="4200525" algn="l"/>
                        </a:tabLst>
                      </a:pPr>
                      <a:r>
                        <a:rPr lang="fr-FR" sz="1600" b="1" dirty="0">
                          <a:solidFill>
                            <a:schemeClr val="tx1"/>
                          </a:solidFill>
                          <a:effectLst/>
                        </a:rPr>
                        <a:t> </a:t>
                      </a: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1,35±1,628</a:t>
                      </a:r>
                      <a:endParaRPr lang="fr-FR" sz="16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1,70±2,300</a:t>
                      </a:r>
                    </a:p>
                    <a:p>
                      <a:pPr marL="457200">
                        <a:lnSpc>
                          <a:spcPct val="107000"/>
                        </a:lnSpc>
                        <a:spcAft>
                          <a:spcPts val="0"/>
                        </a:spcAft>
                        <a:tabLst>
                          <a:tab pos="825500" algn="l"/>
                          <a:tab pos="4200525" algn="l"/>
                        </a:tabLst>
                      </a:pPr>
                      <a:r>
                        <a:rPr lang="fr-FR" sz="1600" b="1" dirty="0">
                          <a:solidFill>
                            <a:schemeClr val="tx1"/>
                          </a:solidFill>
                          <a:effectLst/>
                        </a:rPr>
                        <a:t> </a:t>
                      </a: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1,39±3,23</a:t>
                      </a:r>
                      <a:endParaRPr lang="fr-FR" sz="16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0,83±2,04</a:t>
                      </a: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 </a:t>
                      </a:r>
                      <a:r>
                        <a:rPr lang="fr-FR" sz="1600" b="1" dirty="0" smtClean="0">
                          <a:solidFill>
                            <a:schemeClr val="tx1"/>
                          </a:solidFill>
                          <a:effectLst/>
                        </a:rPr>
                        <a:t>3,50±1,38</a:t>
                      </a:r>
                    </a:p>
                    <a:p>
                      <a:pPr marL="457200">
                        <a:lnSpc>
                          <a:spcPct val="107000"/>
                        </a:lnSpc>
                        <a:spcAft>
                          <a:spcPts val="0"/>
                        </a:spcAft>
                        <a:tabLst>
                          <a:tab pos="825500" algn="l"/>
                          <a:tab pos="4200525" algn="l"/>
                        </a:tabLst>
                      </a:pPr>
                      <a:r>
                        <a:rPr lang="fr-FR" sz="1600" b="1" dirty="0" smtClean="0">
                          <a:solidFill>
                            <a:schemeClr val="tx1"/>
                          </a:solidFill>
                          <a:effectLst/>
                        </a:rPr>
                        <a:t> </a:t>
                      </a:r>
                    </a:p>
                    <a:p>
                      <a:pPr marL="457200">
                        <a:lnSpc>
                          <a:spcPct val="107000"/>
                        </a:lnSpc>
                        <a:spcAft>
                          <a:spcPts val="0"/>
                        </a:spcAft>
                        <a:tabLst>
                          <a:tab pos="825500" algn="l"/>
                          <a:tab pos="4200525" algn="l"/>
                        </a:tabLst>
                      </a:pPr>
                      <a:r>
                        <a:rPr lang="fr-FR" sz="1600" b="1" dirty="0" smtClean="0">
                          <a:solidFill>
                            <a:schemeClr val="tx1"/>
                          </a:solidFill>
                          <a:effectLst/>
                        </a:rPr>
                        <a:t>10,56±4,21</a:t>
                      </a:r>
                      <a:endParaRPr lang="fr-FR" sz="1600" b="1"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spcAft>
                          <a:spcPts val="0"/>
                        </a:spcAft>
                        <a:tabLst>
                          <a:tab pos="825500" algn="l"/>
                          <a:tab pos="4200525" algn="l"/>
                        </a:tabLst>
                      </a:pPr>
                      <a:endParaRPr lang="fr-FR" sz="1600" b="1" dirty="0">
                        <a:solidFill>
                          <a:schemeClr val="tx1"/>
                        </a:solidFill>
                        <a:effectLst/>
                      </a:endParaRPr>
                    </a:p>
                  </a:txBody>
                  <a:tcPr marL="68580" marR="68580" marT="0" marB="0"/>
                </a:tc>
                <a:tc>
                  <a:txBody>
                    <a:bodyPr/>
                    <a:lstStyle/>
                    <a:p>
                      <a:pPr marL="457200">
                        <a:lnSpc>
                          <a:spcPct val="107000"/>
                        </a:lnSpc>
                        <a:spcAft>
                          <a:spcPts val="0"/>
                        </a:spcAft>
                        <a:tabLst>
                          <a:tab pos="825500" algn="l"/>
                          <a:tab pos="4200525" algn="l"/>
                        </a:tabLst>
                      </a:pPr>
                      <a:r>
                        <a:rPr lang="fr-FR" sz="1600" b="1" dirty="0">
                          <a:solidFill>
                            <a:schemeClr val="tx1"/>
                          </a:solidFill>
                          <a:effectLst/>
                        </a:rPr>
                        <a:t>  </a:t>
                      </a:r>
                    </a:p>
                    <a:p>
                      <a:pPr marL="457200">
                        <a:lnSpc>
                          <a:spcPct val="107000"/>
                        </a:lnSpc>
                        <a:spcAft>
                          <a:spcPts val="0"/>
                        </a:spcAft>
                        <a:tabLst>
                          <a:tab pos="825500" algn="l"/>
                          <a:tab pos="4200525" algn="l"/>
                        </a:tabLst>
                      </a:pPr>
                      <a:endParaRPr lang="fr-FR" sz="1600" b="1" dirty="0" smtClean="0">
                        <a:solidFill>
                          <a:srgbClr val="FF0000"/>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0,000</a:t>
                      </a:r>
                      <a:endParaRPr lang="fr-FR" sz="1600" b="1" dirty="0">
                        <a:solidFill>
                          <a:schemeClr val="tx1"/>
                        </a:solidFill>
                        <a:effectLst/>
                      </a:endParaRP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0,000</a:t>
                      </a:r>
                      <a:endParaRPr lang="fr-FR" sz="16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0,000</a:t>
                      </a:r>
                    </a:p>
                    <a:p>
                      <a:pPr marL="457200">
                        <a:lnSpc>
                          <a:spcPct val="107000"/>
                        </a:lnSpc>
                        <a:spcAft>
                          <a:spcPts val="0"/>
                        </a:spcAft>
                        <a:tabLst>
                          <a:tab pos="825500" algn="l"/>
                          <a:tab pos="4200525" algn="l"/>
                        </a:tabLst>
                      </a:pPr>
                      <a:r>
                        <a:rPr lang="fr-FR" sz="1600" b="1" dirty="0">
                          <a:solidFill>
                            <a:schemeClr val="tx1"/>
                          </a:solidFill>
                          <a:effectLst/>
                        </a:rPr>
                        <a:t> </a:t>
                      </a: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rgbClr val="FF0000"/>
                          </a:solidFill>
                          <a:effectLst/>
                        </a:rPr>
                        <a:t>0,000</a:t>
                      </a:r>
                      <a:endParaRPr lang="fr-FR" sz="1600" b="1" dirty="0">
                        <a:solidFill>
                          <a:srgbClr val="FF0000"/>
                        </a:solidFill>
                        <a:effectLst/>
                      </a:endParaRPr>
                    </a:p>
                    <a:p>
                      <a:pPr marL="457200">
                        <a:lnSpc>
                          <a:spcPct val="107000"/>
                        </a:lnSpc>
                        <a:spcAft>
                          <a:spcPts val="0"/>
                        </a:spcAft>
                        <a:tabLst>
                          <a:tab pos="825500" algn="l"/>
                          <a:tab pos="4200525" algn="l"/>
                        </a:tabLst>
                      </a:pPr>
                      <a:r>
                        <a:rPr lang="fr-FR" sz="1600" b="1" dirty="0">
                          <a:solidFill>
                            <a:schemeClr val="tx1"/>
                          </a:solidFill>
                          <a:effectLst/>
                        </a:rPr>
                        <a:t>0,313</a:t>
                      </a:r>
                    </a:p>
                    <a:p>
                      <a:pPr marL="457200">
                        <a:lnSpc>
                          <a:spcPct val="107000"/>
                        </a:lnSpc>
                        <a:spcAft>
                          <a:spcPts val="0"/>
                        </a:spcAft>
                        <a:tabLst>
                          <a:tab pos="825500" algn="l"/>
                          <a:tab pos="4200525" algn="l"/>
                        </a:tabLst>
                      </a:pPr>
                      <a:r>
                        <a:rPr lang="fr-FR" sz="1600" b="1" dirty="0">
                          <a:solidFill>
                            <a:schemeClr val="tx1"/>
                          </a:solidFill>
                          <a:effectLst/>
                        </a:rPr>
                        <a:t> </a:t>
                      </a: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0,513</a:t>
                      </a:r>
                      <a:endParaRPr lang="fr-FR" sz="1600" b="1" dirty="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0,727</a:t>
                      </a: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0,000</a:t>
                      </a:r>
                    </a:p>
                    <a:p>
                      <a:pPr marL="457200">
                        <a:lnSpc>
                          <a:spcPct val="107000"/>
                        </a:lnSpc>
                        <a:spcAft>
                          <a:spcPts val="0"/>
                        </a:spcAft>
                        <a:tabLst>
                          <a:tab pos="825500" algn="l"/>
                          <a:tab pos="4200525" algn="l"/>
                        </a:tabLst>
                      </a:pPr>
                      <a:r>
                        <a:rPr lang="fr-FR" sz="1600" b="1" dirty="0" smtClean="0">
                          <a:solidFill>
                            <a:schemeClr val="tx1"/>
                          </a:solidFill>
                          <a:effectLst/>
                        </a:rPr>
                        <a:t> </a:t>
                      </a:r>
                    </a:p>
                    <a:p>
                      <a:pPr marL="457200">
                        <a:lnSpc>
                          <a:spcPct val="107000"/>
                        </a:lnSpc>
                        <a:spcAft>
                          <a:spcPts val="0"/>
                        </a:spcAft>
                        <a:tabLst>
                          <a:tab pos="825500" algn="l"/>
                          <a:tab pos="4200525" algn="l"/>
                        </a:tabLst>
                      </a:pPr>
                      <a:r>
                        <a:rPr lang="fr-FR" sz="1600" b="1" dirty="0" smtClean="0">
                          <a:solidFill>
                            <a:schemeClr val="tx1"/>
                          </a:solidFill>
                          <a:effectLst/>
                        </a:rPr>
                        <a:t>0,000</a:t>
                      </a:r>
                      <a:endParaRPr lang="fr-FR" sz="1600" b="1"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71346002"/>
                  </a:ext>
                </a:extLst>
              </a:tr>
            </a:tbl>
          </a:graphicData>
        </a:graphic>
      </p:graphicFrame>
      <p:sp>
        <p:nvSpPr>
          <p:cNvPr id="4" name="Flèche droite 3"/>
          <p:cNvSpPr/>
          <p:nvPr/>
        </p:nvSpPr>
        <p:spPr>
          <a:xfrm>
            <a:off x="786420" y="4043694"/>
            <a:ext cx="819807" cy="29954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044971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Analyse Bi variée</a:t>
            </a:r>
            <a:endParaRPr lang="fr-FR" b="1" dirty="0"/>
          </a:p>
        </p:txBody>
      </p:sp>
      <p:graphicFrame>
        <p:nvGraphicFramePr>
          <p:cNvPr id="5" name="Espace réservé du contenu 4"/>
          <p:cNvGraphicFramePr>
            <a:graphicFrameLocks/>
          </p:cNvGraphicFramePr>
          <p:nvPr>
            <p:extLst>
              <p:ext uri="{D42A27DB-BD31-4B8C-83A1-F6EECF244321}">
                <p14:modId xmlns:p14="http://schemas.microsoft.com/office/powerpoint/2010/main" val="548094685"/>
              </p:ext>
            </p:extLst>
          </p:nvPr>
        </p:nvGraphicFramePr>
        <p:xfrm>
          <a:off x="1606227" y="1515567"/>
          <a:ext cx="9381067" cy="5251006"/>
        </p:xfrm>
        <a:graphic>
          <a:graphicData uri="http://schemas.openxmlformats.org/drawingml/2006/table">
            <a:tbl>
              <a:tblPr firstRow="1" firstCol="1" bandRow="1">
                <a:tableStyleId>{69012ECD-51FC-41F1-AA8D-1B2483CD663E}</a:tableStyleId>
              </a:tblPr>
              <a:tblGrid>
                <a:gridCol w="3754318">
                  <a:extLst>
                    <a:ext uri="{9D8B030D-6E8A-4147-A177-3AD203B41FA5}">
                      <a16:colId xmlns:a16="http://schemas.microsoft.com/office/drawing/2014/main" val="1732859448"/>
                    </a:ext>
                  </a:extLst>
                </a:gridCol>
                <a:gridCol w="2141948">
                  <a:extLst>
                    <a:ext uri="{9D8B030D-6E8A-4147-A177-3AD203B41FA5}">
                      <a16:colId xmlns:a16="http://schemas.microsoft.com/office/drawing/2014/main" val="3779821504"/>
                    </a:ext>
                  </a:extLst>
                </a:gridCol>
                <a:gridCol w="2010498">
                  <a:extLst>
                    <a:ext uri="{9D8B030D-6E8A-4147-A177-3AD203B41FA5}">
                      <a16:colId xmlns:a16="http://schemas.microsoft.com/office/drawing/2014/main" val="2956428860"/>
                    </a:ext>
                  </a:extLst>
                </a:gridCol>
                <a:gridCol w="1474303">
                  <a:extLst>
                    <a:ext uri="{9D8B030D-6E8A-4147-A177-3AD203B41FA5}">
                      <a16:colId xmlns:a16="http://schemas.microsoft.com/office/drawing/2014/main" val="2528588699"/>
                    </a:ext>
                  </a:extLst>
                </a:gridCol>
              </a:tblGrid>
              <a:tr h="269003">
                <a:tc>
                  <a:txBody>
                    <a:bodyPr/>
                    <a:lstStyle/>
                    <a:p>
                      <a:pPr marL="457200">
                        <a:lnSpc>
                          <a:spcPct val="107000"/>
                        </a:lnSpc>
                        <a:spcAft>
                          <a:spcPts val="0"/>
                        </a:spcAft>
                        <a:tabLst>
                          <a:tab pos="825500" algn="l"/>
                          <a:tab pos="4200525" algn="l"/>
                        </a:tabLst>
                      </a:pPr>
                      <a:r>
                        <a:rPr lang="fr-FR" sz="1800" dirty="0">
                          <a:effectLst/>
                        </a:rPr>
                        <a:t>Evaluation de la maladie</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nSpc>
                          <a:spcPct val="107000"/>
                        </a:lnSpc>
                        <a:spcAft>
                          <a:spcPts val="0"/>
                        </a:spcAft>
                        <a:tabLst>
                          <a:tab pos="825500" algn="l"/>
                          <a:tab pos="4200525" algn="l"/>
                        </a:tabLst>
                      </a:pPr>
                      <a:r>
                        <a:rPr lang="fr-FR" sz="1600" dirty="0">
                          <a:effectLst/>
                        </a:rPr>
                        <a:t> </a:t>
                      </a:r>
                      <a:r>
                        <a:rPr lang="fr-FR" sz="1600" dirty="0" smtClean="0">
                          <a:effectLst/>
                        </a:rPr>
                        <a:t>Coxite</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nSpc>
                          <a:spcPct val="107000"/>
                        </a:lnSpc>
                        <a:spcAft>
                          <a:spcPts val="0"/>
                        </a:spcAft>
                        <a:tabLst>
                          <a:tab pos="825500" algn="l"/>
                          <a:tab pos="4200525" algn="l"/>
                        </a:tabLst>
                      </a:pPr>
                      <a:r>
                        <a:rPr lang="fr-FR" sz="1600" dirty="0" smtClean="0">
                          <a:effectLst/>
                        </a:rPr>
                        <a:t>Pas de coxite</a:t>
                      </a:r>
                      <a:r>
                        <a:rPr lang="fr-FR" sz="1600" dirty="0">
                          <a:effectLst/>
                        </a:rPr>
                        <a:t>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nSpc>
                          <a:spcPct val="107000"/>
                        </a:lnSpc>
                        <a:spcAft>
                          <a:spcPts val="0"/>
                        </a:spcAft>
                        <a:tabLst>
                          <a:tab pos="825500" algn="l"/>
                          <a:tab pos="4200525" algn="l"/>
                        </a:tabLst>
                      </a:pPr>
                      <a:r>
                        <a:rPr lang="fr-FR" sz="1600" dirty="0">
                          <a:effectLst/>
                        </a:rPr>
                        <a:t> </a:t>
                      </a:r>
                      <a:r>
                        <a:rPr lang="fr-FR" sz="1600" dirty="0" smtClean="0">
                          <a:effectLst/>
                        </a:rPr>
                        <a:t>P</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37501825"/>
                  </a:ext>
                </a:extLst>
              </a:tr>
              <a:tr h="4921562">
                <a:tc>
                  <a:txBody>
                    <a:bodyPr/>
                    <a:lstStyle/>
                    <a:p>
                      <a:pPr marL="0" lvl="0" indent="0">
                        <a:lnSpc>
                          <a:spcPct val="107000"/>
                        </a:lnSpc>
                        <a:spcAft>
                          <a:spcPts val="0"/>
                        </a:spcAft>
                        <a:buFont typeface="Arial" panose="020B0604020202020204" pitchFamily="34" charset="0"/>
                        <a:buNone/>
                        <a:tabLst>
                          <a:tab pos="825500" algn="l"/>
                          <a:tab pos="4200525" algn="l"/>
                        </a:tabLst>
                      </a:pPr>
                      <a:endParaRPr lang="fr-FR" sz="1800" dirty="0" smtClean="0">
                        <a:solidFill>
                          <a:schemeClr val="tx1"/>
                        </a:solidFill>
                        <a:effectLst/>
                      </a:endParaRPr>
                    </a:p>
                    <a:p>
                      <a:pPr marL="0" lvl="0" indent="0">
                        <a:lnSpc>
                          <a:spcPct val="107000"/>
                        </a:lnSpc>
                        <a:spcAft>
                          <a:spcPts val="0"/>
                        </a:spcAft>
                        <a:buFont typeface="Arial" panose="020B0604020202020204" pitchFamily="34" charset="0"/>
                        <a:buNone/>
                        <a:tabLst>
                          <a:tab pos="825500" algn="l"/>
                          <a:tab pos="4200525" algn="l"/>
                        </a:tabLst>
                      </a:pPr>
                      <a:r>
                        <a:rPr lang="fr-FR" sz="1800" dirty="0" smtClean="0">
                          <a:solidFill>
                            <a:schemeClr val="tx1"/>
                          </a:solidFill>
                          <a:effectLst/>
                        </a:rPr>
                        <a:t>Activité</a:t>
                      </a:r>
                      <a:r>
                        <a:rPr lang="fr-FR" sz="1800" dirty="0">
                          <a:solidFill>
                            <a:schemeClr val="tx1"/>
                          </a:solidFill>
                          <a:effectLst/>
                        </a:rPr>
                        <a:t> :</a:t>
                      </a:r>
                    </a:p>
                    <a:p>
                      <a:pPr marL="228600">
                        <a:lnSpc>
                          <a:spcPct val="107000"/>
                        </a:lnSpc>
                        <a:spcAft>
                          <a:spcPts val="0"/>
                        </a:spcAft>
                        <a:tabLst>
                          <a:tab pos="825500" algn="l"/>
                          <a:tab pos="4200525" algn="l"/>
                        </a:tabLst>
                      </a:pPr>
                      <a:r>
                        <a:rPr lang="fr-FR" sz="1600" dirty="0">
                          <a:solidFill>
                            <a:schemeClr val="tx1"/>
                          </a:solidFill>
                          <a:effectLst/>
                        </a:rPr>
                        <a:t>BASDAI</a:t>
                      </a:r>
                    </a:p>
                    <a:p>
                      <a:pPr marL="228600">
                        <a:lnSpc>
                          <a:spcPct val="107000"/>
                        </a:lnSpc>
                        <a:spcAft>
                          <a:spcPts val="0"/>
                        </a:spcAft>
                        <a:tabLst>
                          <a:tab pos="825500" algn="l"/>
                          <a:tab pos="4200525" algn="l"/>
                        </a:tabLst>
                      </a:pPr>
                      <a:endParaRPr lang="fr-FR" sz="1600" dirty="0">
                        <a:solidFill>
                          <a:srgbClr val="FF0000"/>
                        </a:solidFill>
                        <a:effectLst/>
                      </a:endParaRPr>
                    </a:p>
                    <a:p>
                      <a:pPr marL="0" lvl="0" indent="0">
                        <a:lnSpc>
                          <a:spcPct val="107000"/>
                        </a:lnSpc>
                        <a:spcAft>
                          <a:spcPts val="0"/>
                        </a:spcAft>
                        <a:buFont typeface="Symbol" panose="05050102010706020507" pitchFamily="18" charset="2"/>
                        <a:buNone/>
                        <a:tabLst>
                          <a:tab pos="825500" algn="l"/>
                          <a:tab pos="4200525" algn="l"/>
                        </a:tabLst>
                      </a:pPr>
                      <a:r>
                        <a:rPr lang="fr-FR" sz="1800" dirty="0">
                          <a:solidFill>
                            <a:schemeClr val="tx1"/>
                          </a:solidFill>
                          <a:effectLst/>
                        </a:rPr>
                        <a:t>Mobilité :</a:t>
                      </a:r>
                    </a:p>
                    <a:p>
                      <a:pPr marL="228600">
                        <a:lnSpc>
                          <a:spcPct val="107000"/>
                        </a:lnSpc>
                        <a:spcAft>
                          <a:spcPts val="0"/>
                        </a:spcAft>
                        <a:tabLst>
                          <a:tab pos="825500" algn="l"/>
                          <a:tab pos="4200525" algn="l"/>
                        </a:tabLst>
                      </a:pPr>
                      <a:r>
                        <a:rPr lang="fr-FR" sz="1600" dirty="0">
                          <a:solidFill>
                            <a:schemeClr val="tx1"/>
                          </a:solidFill>
                          <a:effectLst/>
                        </a:rPr>
                        <a:t>BASMI</a:t>
                      </a:r>
                    </a:p>
                    <a:p>
                      <a:pPr marL="228600">
                        <a:lnSpc>
                          <a:spcPct val="107000"/>
                        </a:lnSpc>
                        <a:spcAft>
                          <a:spcPts val="0"/>
                        </a:spcAft>
                        <a:tabLst>
                          <a:tab pos="825500" algn="l"/>
                          <a:tab pos="4200525" algn="l"/>
                        </a:tabLst>
                      </a:pPr>
                      <a:r>
                        <a:rPr lang="fr-FR" sz="1600" dirty="0">
                          <a:solidFill>
                            <a:schemeClr val="tx1"/>
                          </a:solidFill>
                          <a:effectLst/>
                        </a:rPr>
                        <a:t>Hirtz</a:t>
                      </a:r>
                    </a:p>
                    <a:p>
                      <a:pPr marL="0" lvl="0" indent="0">
                        <a:lnSpc>
                          <a:spcPct val="107000"/>
                        </a:lnSpc>
                        <a:spcAft>
                          <a:spcPts val="0"/>
                        </a:spcAft>
                        <a:buFont typeface="Symbol" panose="05050102010706020507" pitchFamily="18" charset="2"/>
                        <a:buNone/>
                        <a:tabLst>
                          <a:tab pos="825500" algn="l"/>
                          <a:tab pos="4200525" algn="l"/>
                        </a:tabLst>
                      </a:pPr>
                      <a:r>
                        <a:rPr lang="fr-FR" sz="1800" dirty="0" err="1">
                          <a:solidFill>
                            <a:schemeClr val="tx1"/>
                          </a:solidFill>
                          <a:effectLst/>
                        </a:rPr>
                        <a:t>Enthésite</a:t>
                      </a:r>
                      <a:r>
                        <a:rPr lang="fr-FR" sz="1800" dirty="0">
                          <a:solidFill>
                            <a:schemeClr val="tx1"/>
                          </a:solidFill>
                          <a:effectLst/>
                        </a:rPr>
                        <a:t> :</a:t>
                      </a:r>
                    </a:p>
                    <a:p>
                      <a:pPr marL="228600">
                        <a:lnSpc>
                          <a:spcPct val="107000"/>
                        </a:lnSpc>
                        <a:spcAft>
                          <a:spcPts val="0"/>
                        </a:spcAft>
                        <a:tabLst>
                          <a:tab pos="825500" algn="l"/>
                          <a:tab pos="4200525" algn="l"/>
                        </a:tabLst>
                      </a:pPr>
                      <a:r>
                        <a:rPr lang="fr-FR" sz="1600" dirty="0" smtClean="0">
                          <a:solidFill>
                            <a:schemeClr val="tx1"/>
                          </a:solidFill>
                          <a:effectLst/>
                        </a:rPr>
                        <a:t>MASES</a:t>
                      </a:r>
                      <a:endParaRPr lang="fr-FR" sz="1600" dirty="0">
                        <a:solidFill>
                          <a:schemeClr val="tx1"/>
                        </a:solidFill>
                        <a:effectLst/>
                      </a:endParaRPr>
                    </a:p>
                    <a:p>
                      <a:pPr marL="228600">
                        <a:lnSpc>
                          <a:spcPct val="107000"/>
                        </a:lnSpc>
                        <a:spcAft>
                          <a:spcPts val="0"/>
                        </a:spcAft>
                        <a:tabLst>
                          <a:tab pos="825500" algn="l"/>
                          <a:tab pos="4200525" algn="l"/>
                        </a:tabLst>
                      </a:pPr>
                      <a:r>
                        <a:rPr lang="fr-FR" sz="1600" dirty="0">
                          <a:solidFill>
                            <a:schemeClr val="tx1"/>
                          </a:solidFill>
                          <a:effectLst/>
                        </a:rPr>
                        <a:t>SPARCC</a:t>
                      </a:r>
                    </a:p>
                    <a:p>
                      <a:pPr marL="0" lvl="0" indent="0">
                        <a:lnSpc>
                          <a:spcPct val="107000"/>
                        </a:lnSpc>
                        <a:spcAft>
                          <a:spcPts val="0"/>
                        </a:spcAft>
                        <a:buFont typeface="Symbol" panose="05050102010706020507" pitchFamily="18" charset="2"/>
                        <a:buNone/>
                        <a:tabLst>
                          <a:tab pos="825500" algn="l"/>
                          <a:tab pos="4200525" algn="l"/>
                        </a:tabLst>
                      </a:pPr>
                      <a:r>
                        <a:rPr lang="fr-FR" sz="1800" dirty="0">
                          <a:solidFill>
                            <a:schemeClr val="tx1"/>
                          </a:solidFill>
                          <a:effectLst/>
                        </a:rPr>
                        <a:t>Arthrite :</a:t>
                      </a:r>
                    </a:p>
                    <a:p>
                      <a:pPr marL="228600">
                        <a:lnSpc>
                          <a:spcPct val="107000"/>
                        </a:lnSpc>
                        <a:spcAft>
                          <a:spcPts val="0"/>
                        </a:spcAft>
                        <a:tabLst>
                          <a:tab pos="825500" algn="l"/>
                          <a:tab pos="4200525" algn="l"/>
                        </a:tabLst>
                      </a:pPr>
                      <a:r>
                        <a:rPr lang="fr-FR" sz="1600" dirty="0">
                          <a:solidFill>
                            <a:schemeClr val="tx1"/>
                          </a:solidFill>
                          <a:effectLst/>
                        </a:rPr>
                        <a:t>NAD</a:t>
                      </a:r>
                    </a:p>
                    <a:p>
                      <a:pPr marL="228600">
                        <a:lnSpc>
                          <a:spcPct val="107000"/>
                        </a:lnSpc>
                        <a:spcAft>
                          <a:spcPts val="0"/>
                        </a:spcAft>
                        <a:tabLst>
                          <a:tab pos="825500" algn="l"/>
                          <a:tab pos="4200525" algn="l"/>
                        </a:tabLst>
                      </a:pPr>
                      <a:r>
                        <a:rPr lang="fr-FR" sz="1600" dirty="0" smtClean="0">
                          <a:solidFill>
                            <a:schemeClr val="tx1"/>
                          </a:solidFill>
                          <a:effectLst/>
                        </a:rPr>
                        <a:t>NAG</a:t>
                      </a:r>
                    </a:p>
                    <a:p>
                      <a:pPr marL="0" lvl="0" indent="0">
                        <a:lnSpc>
                          <a:spcPct val="107000"/>
                        </a:lnSpc>
                        <a:spcAft>
                          <a:spcPts val="0"/>
                        </a:spcAft>
                        <a:buFont typeface="Symbol" panose="05050102010706020507" pitchFamily="18" charset="2"/>
                        <a:buNone/>
                        <a:tabLst>
                          <a:tab pos="825500" algn="l"/>
                          <a:tab pos="4200525" algn="l"/>
                        </a:tabLst>
                      </a:pPr>
                      <a:r>
                        <a:rPr lang="fr-FR" sz="1800" dirty="0" smtClean="0">
                          <a:solidFill>
                            <a:schemeClr val="tx1"/>
                          </a:solidFill>
                          <a:effectLst/>
                        </a:rPr>
                        <a:t>Fonction :</a:t>
                      </a:r>
                    </a:p>
                    <a:p>
                      <a:pPr marL="228600">
                        <a:lnSpc>
                          <a:spcPct val="107000"/>
                        </a:lnSpc>
                        <a:spcAft>
                          <a:spcPts val="0"/>
                        </a:spcAft>
                        <a:tabLst>
                          <a:tab pos="825500" algn="l"/>
                          <a:tab pos="4200525" algn="l"/>
                        </a:tabLst>
                      </a:pPr>
                      <a:r>
                        <a:rPr lang="fr-FR" sz="1600" dirty="0" smtClean="0">
                          <a:solidFill>
                            <a:srgbClr val="FF0000"/>
                          </a:solidFill>
                          <a:effectLst/>
                        </a:rPr>
                        <a:t>BASFI</a:t>
                      </a:r>
                    </a:p>
                    <a:p>
                      <a:pPr marL="0" lvl="0" indent="0">
                        <a:lnSpc>
                          <a:spcPct val="107000"/>
                        </a:lnSpc>
                        <a:spcAft>
                          <a:spcPts val="0"/>
                        </a:spcAft>
                        <a:buFont typeface="Symbol" panose="05050102010706020507" pitchFamily="18" charset="2"/>
                        <a:buNone/>
                        <a:tabLst>
                          <a:tab pos="825500" algn="l"/>
                          <a:tab pos="4200525" algn="l"/>
                        </a:tabLst>
                      </a:pPr>
                      <a:r>
                        <a:rPr lang="fr-FR" sz="1800" dirty="0" smtClean="0">
                          <a:solidFill>
                            <a:schemeClr val="tx1"/>
                          </a:solidFill>
                          <a:effectLst/>
                        </a:rPr>
                        <a:t>Qualité de vie :</a:t>
                      </a:r>
                    </a:p>
                    <a:p>
                      <a:pPr marL="228600">
                        <a:lnSpc>
                          <a:spcPct val="107000"/>
                        </a:lnSpc>
                        <a:spcAft>
                          <a:spcPts val="0"/>
                        </a:spcAft>
                        <a:tabLst>
                          <a:tab pos="825500" algn="l"/>
                          <a:tab pos="4200525" algn="l"/>
                        </a:tabLst>
                      </a:pPr>
                      <a:r>
                        <a:rPr lang="fr-FR" sz="1600" dirty="0" err="1" smtClean="0">
                          <a:solidFill>
                            <a:srgbClr val="FF0000"/>
                          </a:solidFill>
                          <a:effectLst/>
                        </a:rPr>
                        <a:t>ASQol</a:t>
                      </a:r>
                      <a:endParaRPr lang="fr-FR" sz="1600" dirty="0">
                        <a:solidFill>
                          <a:srgbClr val="FF0000"/>
                        </a:solidFill>
                        <a:effectLst/>
                      </a:endParaRPr>
                    </a:p>
                    <a:p>
                      <a:pPr marL="0" lvl="0" indent="0">
                        <a:lnSpc>
                          <a:spcPct val="107000"/>
                        </a:lnSpc>
                        <a:spcAft>
                          <a:spcPts val="0"/>
                        </a:spcAft>
                        <a:buFont typeface="Symbol" panose="05050102010706020507" pitchFamily="18" charset="2"/>
                        <a:buNone/>
                        <a:tabLst>
                          <a:tab pos="825500" algn="l"/>
                          <a:tab pos="4200525" algn="l"/>
                        </a:tabLst>
                      </a:pPr>
                      <a:endParaRPr lang="fr-FR"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nSpc>
                          <a:spcPct val="107000"/>
                        </a:lnSpc>
                        <a:spcAft>
                          <a:spcPts val="0"/>
                        </a:spcAft>
                        <a:tabLst>
                          <a:tab pos="825500" algn="l"/>
                          <a:tab pos="4200525" algn="l"/>
                        </a:tabLst>
                      </a:pPr>
                      <a:r>
                        <a:rPr lang="fr-FR" sz="1600" b="1" dirty="0">
                          <a:solidFill>
                            <a:schemeClr val="tx1"/>
                          </a:solidFill>
                          <a:effectLst/>
                        </a:rPr>
                        <a:t>  </a:t>
                      </a: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4,65±1,103</a:t>
                      </a:r>
                      <a:endParaRPr lang="fr-FR" sz="1600" b="1" dirty="0">
                        <a:solidFill>
                          <a:schemeClr val="tx1"/>
                        </a:solidFill>
                        <a:effectLst/>
                      </a:endParaRP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5,51±2,24</a:t>
                      </a:r>
                      <a:endParaRPr lang="fr-FR" sz="16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1,50±1,25</a:t>
                      </a:r>
                    </a:p>
                    <a:p>
                      <a:pPr marL="457200">
                        <a:lnSpc>
                          <a:spcPct val="107000"/>
                        </a:lnSpc>
                        <a:spcAft>
                          <a:spcPts val="0"/>
                        </a:spcAft>
                        <a:tabLst>
                          <a:tab pos="825500" algn="l"/>
                          <a:tab pos="4200525" algn="l"/>
                        </a:tabLst>
                      </a:pPr>
                      <a:r>
                        <a:rPr lang="fr-FR" sz="1600" b="1" dirty="0">
                          <a:solidFill>
                            <a:schemeClr val="tx1"/>
                          </a:solidFill>
                          <a:effectLst/>
                        </a:rPr>
                        <a:t> </a:t>
                      </a:r>
                      <a:endParaRPr lang="fr-FR" sz="1600" b="1" dirty="0" smtClean="0">
                        <a:solidFill>
                          <a:schemeClr val="tx1"/>
                        </a:solidFill>
                        <a:effectLst/>
                      </a:endParaRP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2,79±2,335</a:t>
                      </a:r>
                      <a:endParaRPr lang="fr-FR" sz="16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2,01±2,191</a:t>
                      </a:r>
                    </a:p>
                    <a:p>
                      <a:pPr marL="457200">
                        <a:lnSpc>
                          <a:spcPct val="107000"/>
                        </a:lnSpc>
                        <a:spcAft>
                          <a:spcPts val="0"/>
                        </a:spcAft>
                        <a:tabLst>
                          <a:tab pos="825500" algn="l"/>
                          <a:tab pos="4200525" algn="l"/>
                        </a:tabLst>
                      </a:pPr>
                      <a:r>
                        <a:rPr lang="fr-FR" sz="1600" b="1" dirty="0">
                          <a:solidFill>
                            <a:schemeClr val="tx1"/>
                          </a:solidFill>
                          <a:effectLst/>
                        </a:rPr>
                        <a:t> </a:t>
                      </a: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1,70±3,62</a:t>
                      </a:r>
                      <a:endParaRPr lang="fr-FR" sz="16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0,73±2,08</a:t>
                      </a: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 </a:t>
                      </a:r>
                      <a:r>
                        <a:rPr lang="fr-FR" sz="1600" b="1" dirty="0" smtClean="0">
                          <a:solidFill>
                            <a:schemeClr val="tx1"/>
                          </a:solidFill>
                          <a:effectLst/>
                        </a:rPr>
                        <a:t>5,857±1,31</a:t>
                      </a:r>
                    </a:p>
                    <a:p>
                      <a:pPr marL="457200">
                        <a:lnSpc>
                          <a:spcPct val="107000"/>
                        </a:lnSpc>
                        <a:spcAft>
                          <a:spcPts val="0"/>
                        </a:spcAft>
                        <a:tabLst>
                          <a:tab pos="825500" algn="l"/>
                          <a:tab pos="4200525" algn="l"/>
                        </a:tabLst>
                      </a:pPr>
                      <a:r>
                        <a:rPr lang="fr-FR" sz="1600" b="1" dirty="0" smtClean="0">
                          <a:solidFill>
                            <a:schemeClr val="tx1"/>
                          </a:solidFill>
                          <a:effectLst/>
                        </a:rPr>
                        <a:t> </a:t>
                      </a:r>
                    </a:p>
                    <a:p>
                      <a:pPr marL="457200">
                        <a:lnSpc>
                          <a:spcPct val="107000"/>
                        </a:lnSpc>
                        <a:spcAft>
                          <a:spcPts val="0"/>
                        </a:spcAft>
                        <a:tabLst>
                          <a:tab pos="825500" algn="l"/>
                          <a:tab pos="4200525" algn="l"/>
                        </a:tabLst>
                      </a:pPr>
                      <a:r>
                        <a:rPr lang="fr-FR" sz="1600" b="1" dirty="0" smtClean="0">
                          <a:solidFill>
                            <a:schemeClr val="tx1"/>
                          </a:solidFill>
                          <a:effectLst/>
                        </a:rPr>
                        <a:t>14,98±1,85</a:t>
                      </a:r>
                      <a:endParaRPr lang="fr-FR" sz="1600" b="1"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nSpc>
                          <a:spcPct val="107000"/>
                        </a:lnSpc>
                        <a:spcAft>
                          <a:spcPts val="0"/>
                        </a:spcAft>
                        <a:tabLst>
                          <a:tab pos="825500" algn="l"/>
                          <a:tab pos="4200525" algn="l"/>
                        </a:tabLst>
                      </a:pPr>
                      <a:r>
                        <a:rPr lang="fr-FR" sz="1600" b="1" dirty="0">
                          <a:solidFill>
                            <a:schemeClr val="tx1"/>
                          </a:solidFill>
                          <a:effectLst/>
                        </a:rPr>
                        <a:t>  </a:t>
                      </a: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3,86±1,17</a:t>
                      </a:r>
                      <a:endParaRPr lang="fr-FR" sz="1600" b="1" dirty="0">
                        <a:solidFill>
                          <a:schemeClr val="tx1"/>
                        </a:solidFill>
                        <a:effectLst/>
                      </a:endParaRP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1,73±1,76</a:t>
                      </a:r>
                      <a:endParaRPr lang="fr-FR" sz="16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2,97±1,41</a:t>
                      </a:r>
                    </a:p>
                    <a:p>
                      <a:pPr marL="457200">
                        <a:lnSpc>
                          <a:spcPct val="107000"/>
                        </a:lnSpc>
                        <a:spcAft>
                          <a:spcPts val="0"/>
                        </a:spcAft>
                        <a:tabLst>
                          <a:tab pos="825500" algn="l"/>
                          <a:tab pos="4200525" algn="l"/>
                        </a:tabLst>
                      </a:pPr>
                      <a:r>
                        <a:rPr lang="fr-FR" sz="1600" b="1" dirty="0">
                          <a:solidFill>
                            <a:schemeClr val="tx1"/>
                          </a:solidFill>
                          <a:effectLst/>
                        </a:rPr>
                        <a:t> </a:t>
                      </a: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1,35±1,628</a:t>
                      </a:r>
                      <a:endParaRPr lang="fr-FR" sz="16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1,70±2,300</a:t>
                      </a:r>
                    </a:p>
                    <a:p>
                      <a:pPr marL="457200">
                        <a:lnSpc>
                          <a:spcPct val="107000"/>
                        </a:lnSpc>
                        <a:spcAft>
                          <a:spcPts val="0"/>
                        </a:spcAft>
                        <a:tabLst>
                          <a:tab pos="825500" algn="l"/>
                          <a:tab pos="4200525" algn="l"/>
                        </a:tabLst>
                      </a:pPr>
                      <a:r>
                        <a:rPr lang="fr-FR" sz="1600" b="1" dirty="0">
                          <a:solidFill>
                            <a:schemeClr val="tx1"/>
                          </a:solidFill>
                          <a:effectLst/>
                        </a:rPr>
                        <a:t> </a:t>
                      </a: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1,39±3,23</a:t>
                      </a:r>
                      <a:endParaRPr lang="fr-FR" sz="16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0,83±2,04</a:t>
                      </a: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 </a:t>
                      </a:r>
                      <a:r>
                        <a:rPr lang="fr-FR" sz="1600" b="1" dirty="0" smtClean="0">
                          <a:solidFill>
                            <a:schemeClr val="tx1"/>
                          </a:solidFill>
                          <a:effectLst/>
                        </a:rPr>
                        <a:t>3,50±1,38</a:t>
                      </a:r>
                    </a:p>
                    <a:p>
                      <a:pPr marL="457200">
                        <a:lnSpc>
                          <a:spcPct val="107000"/>
                        </a:lnSpc>
                        <a:spcAft>
                          <a:spcPts val="0"/>
                        </a:spcAft>
                        <a:tabLst>
                          <a:tab pos="825500" algn="l"/>
                          <a:tab pos="4200525" algn="l"/>
                        </a:tabLst>
                      </a:pPr>
                      <a:r>
                        <a:rPr lang="fr-FR" sz="1600" b="1" dirty="0" smtClean="0">
                          <a:solidFill>
                            <a:schemeClr val="tx1"/>
                          </a:solidFill>
                          <a:effectLst/>
                        </a:rPr>
                        <a:t> </a:t>
                      </a:r>
                    </a:p>
                    <a:p>
                      <a:pPr marL="457200">
                        <a:lnSpc>
                          <a:spcPct val="107000"/>
                        </a:lnSpc>
                        <a:spcAft>
                          <a:spcPts val="0"/>
                        </a:spcAft>
                        <a:tabLst>
                          <a:tab pos="825500" algn="l"/>
                          <a:tab pos="4200525" algn="l"/>
                        </a:tabLst>
                      </a:pPr>
                      <a:r>
                        <a:rPr lang="fr-FR" sz="1600" b="1" dirty="0" smtClean="0">
                          <a:solidFill>
                            <a:schemeClr val="tx1"/>
                          </a:solidFill>
                          <a:effectLst/>
                        </a:rPr>
                        <a:t>10,56±4,21</a:t>
                      </a:r>
                      <a:endParaRPr lang="fr-FR" sz="1600" b="1"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spcAft>
                          <a:spcPts val="0"/>
                        </a:spcAft>
                        <a:tabLst>
                          <a:tab pos="825500" algn="l"/>
                          <a:tab pos="4200525" algn="l"/>
                        </a:tabLst>
                      </a:pPr>
                      <a:endParaRPr lang="fr-FR" sz="1600" b="1" dirty="0">
                        <a:solidFill>
                          <a:schemeClr val="tx1"/>
                        </a:solidFill>
                        <a:effectLst/>
                      </a:endParaRPr>
                    </a:p>
                  </a:txBody>
                  <a:tcPr marL="68580" marR="68580" marT="0" marB="0"/>
                </a:tc>
                <a:tc>
                  <a:txBody>
                    <a:bodyPr/>
                    <a:lstStyle/>
                    <a:p>
                      <a:pPr marL="457200">
                        <a:lnSpc>
                          <a:spcPct val="107000"/>
                        </a:lnSpc>
                        <a:spcAft>
                          <a:spcPts val="0"/>
                        </a:spcAft>
                        <a:tabLst>
                          <a:tab pos="825500" algn="l"/>
                          <a:tab pos="4200525" algn="l"/>
                        </a:tabLst>
                      </a:pPr>
                      <a:r>
                        <a:rPr lang="fr-FR" sz="1600" b="1" dirty="0">
                          <a:solidFill>
                            <a:schemeClr val="tx1"/>
                          </a:solidFill>
                          <a:effectLst/>
                        </a:rPr>
                        <a:t>  </a:t>
                      </a:r>
                    </a:p>
                    <a:p>
                      <a:pPr marL="457200">
                        <a:lnSpc>
                          <a:spcPct val="107000"/>
                        </a:lnSpc>
                        <a:spcAft>
                          <a:spcPts val="0"/>
                        </a:spcAft>
                        <a:tabLst>
                          <a:tab pos="825500" algn="l"/>
                          <a:tab pos="4200525" algn="l"/>
                        </a:tabLst>
                      </a:pPr>
                      <a:endParaRPr lang="fr-FR" sz="1600" b="1" dirty="0" smtClean="0">
                        <a:solidFill>
                          <a:srgbClr val="FF0000"/>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0,000</a:t>
                      </a:r>
                      <a:endParaRPr lang="fr-FR" sz="1600" b="1" dirty="0">
                        <a:solidFill>
                          <a:schemeClr val="tx1"/>
                        </a:solidFill>
                        <a:effectLst/>
                      </a:endParaRP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0,000</a:t>
                      </a:r>
                      <a:endParaRPr lang="fr-FR" sz="16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0,000</a:t>
                      </a:r>
                    </a:p>
                    <a:p>
                      <a:pPr marL="457200">
                        <a:lnSpc>
                          <a:spcPct val="107000"/>
                        </a:lnSpc>
                        <a:spcAft>
                          <a:spcPts val="0"/>
                        </a:spcAft>
                        <a:tabLst>
                          <a:tab pos="825500" algn="l"/>
                          <a:tab pos="4200525" algn="l"/>
                        </a:tabLst>
                      </a:pPr>
                      <a:r>
                        <a:rPr lang="fr-FR" sz="1600" b="1" dirty="0">
                          <a:solidFill>
                            <a:schemeClr val="tx1"/>
                          </a:solidFill>
                          <a:effectLst/>
                        </a:rPr>
                        <a:t> </a:t>
                      </a: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0,000</a:t>
                      </a:r>
                      <a:endParaRPr lang="fr-FR" sz="1600" b="1" dirty="0">
                        <a:solidFill>
                          <a:schemeClr val="tx1"/>
                        </a:solidFill>
                        <a:effectLst/>
                      </a:endParaRPr>
                    </a:p>
                    <a:p>
                      <a:pPr marL="457200">
                        <a:lnSpc>
                          <a:spcPct val="107000"/>
                        </a:lnSpc>
                        <a:spcAft>
                          <a:spcPts val="0"/>
                        </a:spcAft>
                        <a:tabLst>
                          <a:tab pos="825500" algn="l"/>
                          <a:tab pos="4200525" algn="l"/>
                        </a:tabLst>
                      </a:pPr>
                      <a:r>
                        <a:rPr lang="fr-FR" sz="1600" b="1" dirty="0">
                          <a:solidFill>
                            <a:schemeClr val="tx1"/>
                          </a:solidFill>
                          <a:effectLst/>
                        </a:rPr>
                        <a:t>0,313</a:t>
                      </a:r>
                    </a:p>
                    <a:p>
                      <a:pPr marL="457200">
                        <a:lnSpc>
                          <a:spcPct val="107000"/>
                        </a:lnSpc>
                        <a:spcAft>
                          <a:spcPts val="0"/>
                        </a:spcAft>
                        <a:tabLst>
                          <a:tab pos="825500" algn="l"/>
                          <a:tab pos="4200525" algn="l"/>
                        </a:tabLst>
                      </a:pPr>
                      <a:r>
                        <a:rPr lang="fr-FR" sz="1600" b="1" dirty="0">
                          <a:solidFill>
                            <a:schemeClr val="tx1"/>
                          </a:solidFill>
                          <a:effectLst/>
                        </a:rPr>
                        <a:t> </a:t>
                      </a: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0,513</a:t>
                      </a:r>
                      <a:endParaRPr lang="fr-FR" sz="1600" b="1" dirty="0">
                        <a:solidFill>
                          <a:schemeClr val="tx1"/>
                        </a:solidFill>
                        <a:effectLst/>
                      </a:endParaRPr>
                    </a:p>
                    <a:p>
                      <a:pPr marL="457200">
                        <a:lnSpc>
                          <a:spcPct val="107000"/>
                        </a:lnSpc>
                        <a:spcAft>
                          <a:spcPts val="0"/>
                        </a:spcAft>
                        <a:tabLst>
                          <a:tab pos="825500" algn="l"/>
                          <a:tab pos="4200525" algn="l"/>
                        </a:tabLst>
                      </a:pPr>
                      <a:r>
                        <a:rPr lang="fr-FR" sz="1600" b="1" dirty="0" smtClean="0">
                          <a:solidFill>
                            <a:schemeClr val="tx1"/>
                          </a:solidFill>
                          <a:effectLst/>
                        </a:rPr>
                        <a:t>0,727</a:t>
                      </a:r>
                    </a:p>
                    <a:p>
                      <a:pPr marL="457200">
                        <a:lnSpc>
                          <a:spcPct val="107000"/>
                        </a:lnSpc>
                        <a:spcAft>
                          <a:spcPts val="0"/>
                        </a:spcAft>
                        <a:tabLst>
                          <a:tab pos="825500" algn="l"/>
                          <a:tab pos="4200525" algn="l"/>
                        </a:tabLst>
                      </a:pPr>
                      <a:endParaRPr lang="fr-FR" sz="1600" b="1" dirty="0" smtClean="0">
                        <a:solidFill>
                          <a:schemeClr val="tx1"/>
                        </a:solidFill>
                        <a:effectLst/>
                      </a:endParaRPr>
                    </a:p>
                    <a:p>
                      <a:pPr marL="457200">
                        <a:lnSpc>
                          <a:spcPct val="107000"/>
                        </a:lnSpc>
                        <a:spcAft>
                          <a:spcPts val="0"/>
                        </a:spcAft>
                        <a:tabLst>
                          <a:tab pos="825500" algn="l"/>
                          <a:tab pos="4200525" algn="l"/>
                        </a:tabLst>
                      </a:pPr>
                      <a:r>
                        <a:rPr lang="fr-FR" sz="1600" b="1" dirty="0" smtClean="0">
                          <a:solidFill>
                            <a:srgbClr val="FF0000"/>
                          </a:solidFill>
                          <a:effectLst/>
                        </a:rPr>
                        <a:t>0,000</a:t>
                      </a:r>
                    </a:p>
                    <a:p>
                      <a:pPr marL="457200">
                        <a:lnSpc>
                          <a:spcPct val="107000"/>
                        </a:lnSpc>
                        <a:spcAft>
                          <a:spcPts val="0"/>
                        </a:spcAft>
                        <a:tabLst>
                          <a:tab pos="825500" algn="l"/>
                          <a:tab pos="4200525" algn="l"/>
                        </a:tabLst>
                      </a:pPr>
                      <a:r>
                        <a:rPr lang="fr-FR" sz="1600" b="1" dirty="0" smtClean="0">
                          <a:solidFill>
                            <a:srgbClr val="FF0000"/>
                          </a:solidFill>
                          <a:effectLst/>
                        </a:rPr>
                        <a:t> </a:t>
                      </a:r>
                    </a:p>
                    <a:p>
                      <a:pPr marL="457200">
                        <a:lnSpc>
                          <a:spcPct val="107000"/>
                        </a:lnSpc>
                        <a:spcAft>
                          <a:spcPts val="0"/>
                        </a:spcAft>
                        <a:tabLst>
                          <a:tab pos="825500" algn="l"/>
                          <a:tab pos="4200525" algn="l"/>
                        </a:tabLst>
                      </a:pPr>
                      <a:r>
                        <a:rPr lang="fr-FR" sz="1600" b="1" dirty="0" smtClean="0">
                          <a:solidFill>
                            <a:srgbClr val="FF0000"/>
                          </a:solidFill>
                          <a:effectLst/>
                        </a:rPr>
                        <a:t>0,000</a:t>
                      </a:r>
                      <a:endParaRPr lang="fr-FR" sz="16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71346002"/>
                  </a:ext>
                </a:extLst>
              </a:tr>
            </a:tbl>
          </a:graphicData>
        </a:graphic>
      </p:graphicFrame>
      <p:sp>
        <p:nvSpPr>
          <p:cNvPr id="4" name="Flèche droite 3"/>
          <p:cNvSpPr/>
          <p:nvPr/>
        </p:nvSpPr>
        <p:spPr>
          <a:xfrm>
            <a:off x="786420" y="5693824"/>
            <a:ext cx="819807" cy="29954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265002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Analyse Bi variée</a:t>
            </a:r>
            <a:endParaRPr lang="fr-FR" b="1" dirty="0"/>
          </a:p>
        </p:txBody>
      </p:sp>
      <p:sp>
        <p:nvSpPr>
          <p:cNvPr id="3" name="Espace réservé du contenu 2"/>
          <p:cNvSpPr>
            <a:spLocks noGrp="1"/>
          </p:cNvSpPr>
          <p:nvPr>
            <p:ph idx="1"/>
          </p:nvPr>
        </p:nvSpPr>
        <p:spPr/>
        <p:txBody>
          <a:bodyPr/>
          <a:lstStyle/>
          <a:p>
            <a:endParaRPr lang="fr-FR"/>
          </a:p>
        </p:txBody>
      </p:sp>
      <p:graphicFrame>
        <p:nvGraphicFramePr>
          <p:cNvPr id="4" name="Espace réservé du contenu 6"/>
          <p:cNvGraphicFramePr>
            <a:graphicFrameLocks/>
          </p:cNvGraphicFramePr>
          <p:nvPr>
            <p:extLst>
              <p:ext uri="{D42A27DB-BD31-4B8C-83A1-F6EECF244321}">
                <p14:modId xmlns:p14="http://schemas.microsoft.com/office/powerpoint/2010/main" val="1709419120"/>
              </p:ext>
            </p:extLst>
          </p:nvPr>
        </p:nvGraphicFramePr>
        <p:xfrm>
          <a:off x="1465730" y="2133600"/>
          <a:ext cx="10515600" cy="4162679"/>
        </p:xfrm>
        <a:graphic>
          <a:graphicData uri="http://schemas.openxmlformats.org/drawingml/2006/table">
            <a:tbl>
              <a:tblPr firstRow="1" bandRow="1">
                <a:tableStyleId>{B301B821-A1FF-4177-AEE7-76D212191A09}</a:tableStyleId>
              </a:tblPr>
              <a:tblGrid>
                <a:gridCol w="2628900">
                  <a:extLst>
                    <a:ext uri="{9D8B030D-6E8A-4147-A177-3AD203B41FA5}">
                      <a16:colId xmlns:a16="http://schemas.microsoft.com/office/drawing/2014/main" val="1171696295"/>
                    </a:ext>
                  </a:extLst>
                </a:gridCol>
                <a:gridCol w="2628900">
                  <a:extLst>
                    <a:ext uri="{9D8B030D-6E8A-4147-A177-3AD203B41FA5}">
                      <a16:colId xmlns:a16="http://schemas.microsoft.com/office/drawing/2014/main" val="2464750720"/>
                    </a:ext>
                  </a:extLst>
                </a:gridCol>
                <a:gridCol w="2628900">
                  <a:extLst>
                    <a:ext uri="{9D8B030D-6E8A-4147-A177-3AD203B41FA5}">
                      <a16:colId xmlns:a16="http://schemas.microsoft.com/office/drawing/2014/main" val="284400040"/>
                    </a:ext>
                  </a:extLst>
                </a:gridCol>
                <a:gridCol w="2628900">
                  <a:extLst>
                    <a:ext uri="{9D8B030D-6E8A-4147-A177-3AD203B41FA5}">
                      <a16:colId xmlns:a16="http://schemas.microsoft.com/office/drawing/2014/main" val="3433094035"/>
                    </a:ext>
                  </a:extLst>
                </a:gridCol>
              </a:tblGrid>
              <a:tr h="370840">
                <a:tc>
                  <a:txBody>
                    <a:bodyPr/>
                    <a:lstStyle/>
                    <a:p>
                      <a:r>
                        <a:rPr lang="fr-FR" dirty="0" smtClean="0"/>
                        <a:t>Variables</a:t>
                      </a:r>
                      <a:endParaRPr lang="fr-FR" dirty="0"/>
                    </a:p>
                  </a:txBody>
                  <a:tcPr/>
                </a:tc>
                <a:tc>
                  <a:txBody>
                    <a:bodyPr/>
                    <a:lstStyle/>
                    <a:p>
                      <a:pPr algn="ctr"/>
                      <a:r>
                        <a:rPr lang="fr-FR" dirty="0" smtClean="0"/>
                        <a:t>Avec coxite</a:t>
                      </a:r>
                      <a:endParaRPr lang="fr-FR" dirty="0"/>
                    </a:p>
                  </a:txBody>
                  <a:tcPr/>
                </a:tc>
                <a:tc>
                  <a:txBody>
                    <a:bodyPr/>
                    <a:lstStyle/>
                    <a:p>
                      <a:pPr algn="ctr"/>
                      <a:r>
                        <a:rPr lang="fr-FR" dirty="0" smtClean="0"/>
                        <a:t>Sans coxite</a:t>
                      </a:r>
                      <a:endParaRPr lang="fr-FR" dirty="0"/>
                    </a:p>
                  </a:txBody>
                  <a:tcPr/>
                </a:tc>
                <a:tc>
                  <a:txBody>
                    <a:bodyPr/>
                    <a:lstStyle/>
                    <a:p>
                      <a:pPr algn="ctr"/>
                      <a:r>
                        <a:rPr lang="fr-FR" dirty="0" smtClean="0"/>
                        <a:t>P</a:t>
                      </a:r>
                      <a:endParaRPr lang="fr-FR" dirty="0"/>
                    </a:p>
                  </a:txBody>
                  <a:tcPr/>
                </a:tc>
                <a:extLst>
                  <a:ext uri="{0D108BD9-81ED-4DB2-BD59-A6C34878D82A}">
                    <a16:rowId xmlns:a16="http://schemas.microsoft.com/office/drawing/2014/main" val="1825217587"/>
                  </a:ext>
                </a:extLst>
              </a:tr>
              <a:tr h="370840">
                <a:tc>
                  <a:txBody>
                    <a:bodyPr/>
                    <a:lstStyle/>
                    <a:p>
                      <a:r>
                        <a:rPr lang="fr-FR" b="1" dirty="0" smtClean="0"/>
                        <a:t>Paramètres</a:t>
                      </a:r>
                      <a:r>
                        <a:rPr lang="fr-FR" b="1" baseline="0" dirty="0" smtClean="0"/>
                        <a:t> biologiques</a:t>
                      </a:r>
                      <a:endParaRPr lang="fr-FR" b="1" dirty="0"/>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254673713"/>
                  </a:ext>
                </a:extLst>
              </a:tr>
              <a:tr h="370840">
                <a:tc>
                  <a:txBody>
                    <a:bodyPr/>
                    <a:lstStyle/>
                    <a:p>
                      <a:pPr algn="ctr"/>
                      <a:r>
                        <a:rPr lang="fr-FR" b="1" dirty="0" smtClean="0">
                          <a:solidFill>
                            <a:srgbClr val="FF0000"/>
                          </a:solidFill>
                        </a:rPr>
                        <a:t>VS</a:t>
                      </a:r>
                    </a:p>
                    <a:p>
                      <a:pPr algn="ctr"/>
                      <a:r>
                        <a:rPr lang="fr-FR" b="1" dirty="0" smtClean="0">
                          <a:solidFill>
                            <a:srgbClr val="FF0000"/>
                          </a:solidFill>
                        </a:rPr>
                        <a:t>CRP</a:t>
                      </a:r>
                    </a:p>
                    <a:p>
                      <a:pPr algn="ctr"/>
                      <a:r>
                        <a:rPr lang="fr-FR" b="1" dirty="0" smtClean="0"/>
                        <a:t>HLA</a:t>
                      </a:r>
                      <a:r>
                        <a:rPr lang="fr-FR" b="1" baseline="0" dirty="0" smtClean="0"/>
                        <a:t> B27</a:t>
                      </a:r>
                      <a:endParaRPr lang="fr-FR" b="1" dirty="0"/>
                    </a:p>
                  </a:txBody>
                  <a:tcPr>
                    <a:solidFill>
                      <a:schemeClr val="bg1"/>
                    </a:solidFill>
                  </a:tcPr>
                </a:tc>
                <a:tc>
                  <a:txBody>
                    <a:bodyPr/>
                    <a:lstStyle/>
                    <a:p>
                      <a:pPr marL="457200">
                        <a:lnSpc>
                          <a:spcPct val="107000"/>
                        </a:lnSpc>
                        <a:spcAft>
                          <a:spcPts val="0"/>
                        </a:spcAft>
                        <a:tabLst>
                          <a:tab pos="825500" algn="l"/>
                          <a:tab pos="4200525" algn="l"/>
                        </a:tabLst>
                      </a:pPr>
                      <a:r>
                        <a:rPr lang="fr-FR" sz="1800" dirty="0" smtClean="0">
                          <a:effectLst/>
                          <a:latin typeface="+mn-lt"/>
                          <a:ea typeface="Calibri" panose="020F0502020204030204" pitchFamily="34" charset="0"/>
                          <a:cs typeface="Arial" panose="020B0604020202020204" pitchFamily="34" charset="0"/>
                        </a:rPr>
                        <a:t>  51,66±23,66</a:t>
                      </a:r>
                      <a:endParaRPr lang="fr-FR" sz="2800" dirty="0" smtClean="0">
                        <a:effectLst/>
                        <a:latin typeface="+mn-lt"/>
                        <a:ea typeface="Calibri" panose="020F0502020204030204" pitchFamily="34" charset="0"/>
                        <a:cs typeface="Arial" panose="020B0604020202020204" pitchFamily="34" charset="0"/>
                      </a:endParaRPr>
                    </a:p>
                    <a:p>
                      <a:pPr marL="457200">
                        <a:lnSpc>
                          <a:spcPct val="107000"/>
                        </a:lnSpc>
                        <a:spcAft>
                          <a:spcPts val="0"/>
                        </a:spcAft>
                        <a:tabLst>
                          <a:tab pos="825500" algn="l"/>
                          <a:tab pos="4200525" algn="l"/>
                        </a:tabLst>
                      </a:pPr>
                      <a:r>
                        <a:rPr lang="fr-FR" sz="1800" dirty="0" smtClean="0">
                          <a:effectLst/>
                          <a:latin typeface="+mn-lt"/>
                          <a:ea typeface="Calibri" panose="020F0502020204030204" pitchFamily="34" charset="0"/>
                          <a:cs typeface="Arial" panose="020B0604020202020204" pitchFamily="34" charset="0"/>
                        </a:rPr>
                        <a:t>  32,45±25,26</a:t>
                      </a:r>
                      <a:endParaRPr lang="fr-FR" sz="2800" dirty="0" smtClean="0">
                        <a:effectLst/>
                        <a:latin typeface="+mn-lt"/>
                        <a:ea typeface="Calibri" panose="020F0502020204030204" pitchFamily="34" charset="0"/>
                        <a:cs typeface="Arial" panose="020B0604020202020204" pitchFamily="34" charset="0"/>
                      </a:endParaRPr>
                    </a:p>
                    <a:p>
                      <a:pPr marL="457200">
                        <a:lnSpc>
                          <a:spcPct val="107000"/>
                        </a:lnSpc>
                        <a:spcAft>
                          <a:spcPts val="0"/>
                        </a:spcAft>
                        <a:tabLst>
                          <a:tab pos="825500" algn="l"/>
                          <a:tab pos="4200525" algn="l"/>
                        </a:tabLst>
                      </a:pPr>
                      <a:r>
                        <a:rPr lang="fr-FR" sz="1800" dirty="0" smtClean="0">
                          <a:effectLst/>
                          <a:latin typeface="+mn-lt"/>
                          <a:ea typeface="Calibri" panose="020F0502020204030204" pitchFamily="34" charset="0"/>
                          <a:cs typeface="Arial" panose="020B0604020202020204" pitchFamily="34" charset="0"/>
                        </a:rPr>
                        <a:t>  40(40,4)</a:t>
                      </a:r>
                      <a:endParaRPr lang="fr-FR" sz="2800" dirty="0" smtClean="0">
                        <a:effectLst/>
                        <a:latin typeface="+mn-lt"/>
                        <a:ea typeface="Calibri" panose="020F0502020204030204" pitchFamily="34" charset="0"/>
                        <a:cs typeface="Arial" panose="020B0604020202020204" pitchFamily="34" charset="0"/>
                      </a:endParaRPr>
                    </a:p>
                    <a:p>
                      <a:endParaRPr lang="fr-FR" dirty="0"/>
                    </a:p>
                  </a:txBody>
                  <a:tcPr>
                    <a:solidFill>
                      <a:schemeClr val="bg1"/>
                    </a:solidFill>
                  </a:tcPr>
                </a:tc>
                <a:tc>
                  <a:txBody>
                    <a:bodyPr/>
                    <a:lstStyle/>
                    <a:p>
                      <a:pPr marL="457200">
                        <a:lnSpc>
                          <a:spcPct val="107000"/>
                        </a:lnSpc>
                        <a:spcAft>
                          <a:spcPts val="0"/>
                        </a:spcAft>
                        <a:tabLst>
                          <a:tab pos="825500" algn="l"/>
                          <a:tab pos="4200525" algn="l"/>
                        </a:tabLst>
                      </a:pPr>
                      <a:r>
                        <a:rPr lang="fr-FR" sz="1800" dirty="0" smtClean="0">
                          <a:effectLst/>
                          <a:latin typeface="+mn-lt"/>
                          <a:ea typeface="Calibri" panose="020F0502020204030204" pitchFamily="34" charset="0"/>
                          <a:cs typeface="Arial" panose="020B0604020202020204" pitchFamily="34" charset="0"/>
                        </a:rPr>
                        <a:t>   26,24±17,58</a:t>
                      </a:r>
                      <a:endParaRPr lang="fr-FR" sz="2800" dirty="0" smtClean="0">
                        <a:effectLst/>
                        <a:latin typeface="+mn-lt"/>
                        <a:ea typeface="Calibri" panose="020F0502020204030204" pitchFamily="34" charset="0"/>
                        <a:cs typeface="Arial" panose="020B0604020202020204" pitchFamily="34" charset="0"/>
                      </a:endParaRPr>
                    </a:p>
                    <a:p>
                      <a:pPr marL="457200">
                        <a:lnSpc>
                          <a:spcPct val="107000"/>
                        </a:lnSpc>
                        <a:spcAft>
                          <a:spcPts val="0"/>
                        </a:spcAft>
                        <a:tabLst>
                          <a:tab pos="825500" algn="l"/>
                          <a:tab pos="4200525" algn="l"/>
                        </a:tabLst>
                      </a:pPr>
                      <a:r>
                        <a:rPr lang="fr-FR" sz="1800" dirty="0" smtClean="0">
                          <a:effectLst/>
                          <a:latin typeface="+mn-lt"/>
                          <a:ea typeface="Calibri" panose="020F0502020204030204" pitchFamily="34" charset="0"/>
                          <a:cs typeface="Arial" panose="020B0604020202020204" pitchFamily="34" charset="0"/>
                        </a:rPr>
                        <a:t>   7,81 ± 9,53</a:t>
                      </a:r>
                      <a:endParaRPr lang="fr-FR" sz="2800" dirty="0" smtClean="0">
                        <a:effectLst/>
                        <a:latin typeface="+mn-lt"/>
                        <a:ea typeface="Calibri" panose="020F0502020204030204" pitchFamily="34" charset="0"/>
                        <a:cs typeface="Arial" panose="020B0604020202020204" pitchFamily="34" charset="0"/>
                      </a:endParaRPr>
                    </a:p>
                    <a:p>
                      <a:pPr marL="457200">
                        <a:lnSpc>
                          <a:spcPct val="107000"/>
                        </a:lnSpc>
                        <a:spcAft>
                          <a:spcPts val="0"/>
                        </a:spcAft>
                        <a:tabLst>
                          <a:tab pos="825500" algn="l"/>
                          <a:tab pos="4200525" algn="l"/>
                        </a:tabLst>
                      </a:pPr>
                      <a:r>
                        <a:rPr lang="fr-FR" sz="1800" dirty="0" smtClean="0">
                          <a:effectLst/>
                          <a:latin typeface="+mn-lt"/>
                          <a:ea typeface="Calibri" panose="020F0502020204030204" pitchFamily="34" charset="0"/>
                          <a:cs typeface="Arial" panose="020B0604020202020204" pitchFamily="34" charset="0"/>
                        </a:rPr>
                        <a:t>   59(59,6)</a:t>
                      </a:r>
                      <a:endParaRPr lang="fr-FR" sz="2800" dirty="0" smtClean="0">
                        <a:effectLst/>
                        <a:latin typeface="+mn-lt"/>
                        <a:ea typeface="Calibri" panose="020F0502020204030204" pitchFamily="34" charset="0"/>
                        <a:cs typeface="Arial" panose="020B0604020202020204" pitchFamily="34" charset="0"/>
                      </a:endParaRPr>
                    </a:p>
                    <a:p>
                      <a:endParaRPr lang="fr-FR" dirty="0"/>
                    </a:p>
                  </a:txBody>
                  <a:tcPr>
                    <a:solidFill>
                      <a:schemeClr val="bg1"/>
                    </a:solidFill>
                  </a:tcPr>
                </a:tc>
                <a:tc>
                  <a:txBody>
                    <a:bodyPr/>
                    <a:lstStyle/>
                    <a:p>
                      <a:pPr marL="457200" algn="ctr">
                        <a:lnSpc>
                          <a:spcPct val="107000"/>
                        </a:lnSpc>
                        <a:spcAft>
                          <a:spcPts val="0"/>
                        </a:spcAft>
                        <a:tabLst>
                          <a:tab pos="825500" algn="l"/>
                          <a:tab pos="4200525" algn="l"/>
                        </a:tabLst>
                      </a:pPr>
                      <a:r>
                        <a:rPr lang="fr-FR" sz="1800" dirty="0" smtClean="0">
                          <a:solidFill>
                            <a:schemeClr val="tx1"/>
                          </a:solidFill>
                          <a:effectLst/>
                          <a:latin typeface="+mn-lt"/>
                          <a:ea typeface="Calibri" panose="020F0502020204030204" pitchFamily="34" charset="0"/>
                          <a:cs typeface="Arial" panose="020B0604020202020204" pitchFamily="34" charset="0"/>
                        </a:rPr>
                        <a:t>0,000</a:t>
                      </a:r>
                      <a:endParaRPr lang="fr-FR" sz="2800" dirty="0" smtClean="0">
                        <a:solidFill>
                          <a:schemeClr val="tx1"/>
                        </a:solidFill>
                        <a:effectLst/>
                        <a:latin typeface="+mn-lt"/>
                        <a:ea typeface="Calibri" panose="020F0502020204030204" pitchFamily="34" charset="0"/>
                        <a:cs typeface="Arial" panose="020B0604020202020204" pitchFamily="34" charset="0"/>
                      </a:endParaRPr>
                    </a:p>
                    <a:p>
                      <a:pPr marL="457200" algn="ctr">
                        <a:lnSpc>
                          <a:spcPct val="107000"/>
                        </a:lnSpc>
                        <a:spcAft>
                          <a:spcPts val="0"/>
                        </a:spcAft>
                        <a:tabLst>
                          <a:tab pos="825500" algn="l"/>
                          <a:tab pos="4200525" algn="l"/>
                        </a:tabLst>
                      </a:pPr>
                      <a:r>
                        <a:rPr lang="fr-FR" sz="1800" dirty="0" smtClean="0">
                          <a:solidFill>
                            <a:schemeClr val="tx1"/>
                          </a:solidFill>
                          <a:effectLst/>
                          <a:latin typeface="+mn-lt"/>
                          <a:ea typeface="Calibri" panose="020F0502020204030204" pitchFamily="34" charset="0"/>
                          <a:cs typeface="Arial" panose="020B0604020202020204" pitchFamily="34" charset="0"/>
                        </a:rPr>
                        <a:t>0,000</a:t>
                      </a:r>
                      <a:endParaRPr lang="fr-FR" sz="2800" dirty="0" smtClean="0">
                        <a:solidFill>
                          <a:schemeClr val="tx1"/>
                        </a:solidFill>
                        <a:effectLst/>
                        <a:latin typeface="+mn-lt"/>
                        <a:ea typeface="Calibri" panose="020F0502020204030204" pitchFamily="34" charset="0"/>
                        <a:cs typeface="Arial" panose="020B0604020202020204" pitchFamily="34" charset="0"/>
                      </a:endParaRPr>
                    </a:p>
                    <a:p>
                      <a:pPr marL="457200" algn="ctr">
                        <a:lnSpc>
                          <a:spcPct val="107000"/>
                        </a:lnSpc>
                        <a:spcAft>
                          <a:spcPts val="0"/>
                        </a:spcAft>
                        <a:tabLst>
                          <a:tab pos="825500" algn="l"/>
                          <a:tab pos="4200525" algn="l"/>
                        </a:tabLst>
                      </a:pPr>
                      <a:r>
                        <a:rPr lang="fr-FR" sz="1800" dirty="0" smtClean="0">
                          <a:effectLst/>
                          <a:latin typeface="+mn-lt"/>
                          <a:ea typeface="Calibri" panose="020F0502020204030204" pitchFamily="34" charset="0"/>
                          <a:cs typeface="Arial" panose="020B0604020202020204" pitchFamily="34" charset="0"/>
                        </a:rPr>
                        <a:t>0,300</a:t>
                      </a:r>
                      <a:endParaRPr lang="fr-FR" sz="2800" dirty="0" smtClean="0">
                        <a:effectLst/>
                        <a:latin typeface="+mn-lt"/>
                        <a:ea typeface="Calibri" panose="020F0502020204030204" pitchFamily="34" charset="0"/>
                        <a:cs typeface="Arial" panose="020B0604020202020204" pitchFamily="34" charset="0"/>
                      </a:endParaRPr>
                    </a:p>
                    <a:p>
                      <a:endParaRPr lang="fr-FR" dirty="0"/>
                    </a:p>
                  </a:txBody>
                  <a:tcPr>
                    <a:solidFill>
                      <a:schemeClr val="bg1"/>
                    </a:solidFill>
                  </a:tcPr>
                </a:tc>
                <a:extLst>
                  <a:ext uri="{0D108BD9-81ED-4DB2-BD59-A6C34878D82A}">
                    <a16:rowId xmlns:a16="http://schemas.microsoft.com/office/drawing/2014/main" val="824911445"/>
                  </a:ext>
                </a:extLst>
              </a:tr>
              <a:tr h="370840">
                <a:tc>
                  <a:txBody>
                    <a:bodyPr/>
                    <a:lstStyle/>
                    <a:p>
                      <a:r>
                        <a:rPr lang="fr-FR" b="1" dirty="0" smtClean="0"/>
                        <a:t>Paramètres radiologiques</a:t>
                      </a:r>
                      <a:endParaRPr lang="fr-FR" b="1" dirty="0"/>
                    </a:p>
                  </a:txBody>
                  <a:tcPr/>
                </a:tc>
                <a:tc>
                  <a:txBody>
                    <a:bodyPr/>
                    <a:lstStyle/>
                    <a:p>
                      <a:endParaRPr lang="fr-FR" dirty="0"/>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3645396265"/>
                  </a:ext>
                </a:extLst>
              </a:tr>
              <a:tr h="370840">
                <a:tc>
                  <a:txBody>
                    <a:bodyPr/>
                    <a:lstStyle/>
                    <a:p>
                      <a:pPr marL="457200">
                        <a:lnSpc>
                          <a:spcPct val="107000"/>
                        </a:lnSpc>
                        <a:spcAft>
                          <a:spcPts val="0"/>
                        </a:spcAft>
                        <a:tabLst>
                          <a:tab pos="825500" algn="l"/>
                          <a:tab pos="4200525" algn="l"/>
                        </a:tabLst>
                      </a:pPr>
                      <a:r>
                        <a:rPr lang="fr-FR" sz="1800" b="1" dirty="0" smtClean="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Sacro </a:t>
                      </a:r>
                      <a:r>
                        <a:rPr lang="fr-FR" sz="1800" b="1" dirty="0" err="1" smtClean="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iliite</a:t>
                      </a:r>
                      <a:endParaRPr lang="fr-FR" sz="28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spcAft>
                          <a:spcPts val="0"/>
                        </a:spcAft>
                        <a:tabLst>
                          <a:tab pos="825500" algn="l"/>
                          <a:tab pos="4200525" algn="l"/>
                        </a:tabLst>
                      </a:pPr>
                      <a:r>
                        <a:rPr lang="fr-FR" sz="1800" b="1" dirty="0" smtClean="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BASRI </a:t>
                      </a:r>
                      <a:r>
                        <a:rPr lang="fr-FR" sz="1800" b="1" dirty="0" err="1" smtClean="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spine</a:t>
                      </a:r>
                      <a:endParaRPr lang="fr-FR" sz="28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spcAft>
                          <a:spcPts val="0"/>
                        </a:spcAft>
                        <a:tabLst>
                          <a:tab pos="825500" algn="l"/>
                          <a:tab pos="4200525" algn="l"/>
                        </a:tabLst>
                      </a:pPr>
                      <a:r>
                        <a:rPr lang="fr-FR" sz="1800" b="1" dirty="0" smtClean="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m SASSS total</a:t>
                      </a:r>
                      <a:endParaRPr lang="fr-FR" b="1" dirty="0" smtClean="0">
                        <a:solidFill>
                          <a:srgbClr val="FF0000"/>
                        </a:solidFill>
                      </a:endParaRPr>
                    </a:p>
                    <a:p>
                      <a:pPr marL="457200">
                        <a:lnSpc>
                          <a:spcPct val="107000"/>
                        </a:lnSpc>
                        <a:spcAft>
                          <a:spcPts val="0"/>
                        </a:spcAft>
                        <a:tabLst>
                          <a:tab pos="825500" algn="l"/>
                          <a:tab pos="4200525" algn="l"/>
                        </a:tabLst>
                      </a:pPr>
                      <a:endParaRPr lang="fr-FR" dirty="0">
                        <a:solidFill>
                          <a:schemeClr val="tx1"/>
                        </a:solidFill>
                      </a:endParaRPr>
                    </a:p>
                  </a:txBody>
                  <a:tcPr/>
                </a:tc>
                <a:tc>
                  <a:txBody>
                    <a:bodyPr/>
                    <a:lstStyle/>
                    <a:p>
                      <a:pPr marL="457200">
                        <a:lnSpc>
                          <a:spcPct val="107000"/>
                        </a:lnSpc>
                        <a:spcAft>
                          <a:spcPts val="0"/>
                        </a:spcAft>
                        <a:tabLst>
                          <a:tab pos="825500" algn="l"/>
                          <a:tab pos="4200525" algn="l"/>
                        </a:tabLst>
                      </a:pPr>
                      <a:r>
                        <a:rPr lang="fr-FR" sz="1800" dirty="0" smtClean="0">
                          <a:solidFill>
                            <a:schemeClr val="tx1"/>
                          </a:solidFill>
                          <a:effectLst/>
                          <a:latin typeface="Times New Roman" panose="02020603050405020304" pitchFamily="18" charset="0"/>
                          <a:ea typeface="Calibri" panose="020F0502020204030204" pitchFamily="34" charset="0"/>
                          <a:cs typeface="Arial" panose="020B0604020202020204" pitchFamily="34" charset="0"/>
                        </a:rPr>
                        <a:t>3,51±0,724</a:t>
                      </a:r>
                      <a:endParaRPr lang="fr-FR" sz="2800"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spcAft>
                          <a:spcPts val="0"/>
                        </a:spcAft>
                        <a:tabLst>
                          <a:tab pos="825500" algn="l"/>
                          <a:tab pos="4200525" algn="l"/>
                        </a:tabLst>
                      </a:pPr>
                      <a:r>
                        <a:rPr lang="fr-FR" sz="1800" dirty="0" smtClean="0">
                          <a:solidFill>
                            <a:schemeClr val="tx1"/>
                          </a:solidFill>
                          <a:effectLst/>
                          <a:latin typeface="Times New Roman" panose="02020603050405020304" pitchFamily="18" charset="0"/>
                          <a:ea typeface="Calibri" panose="020F0502020204030204" pitchFamily="34" charset="0"/>
                          <a:cs typeface="Arial" panose="020B0604020202020204" pitchFamily="34" charset="0"/>
                        </a:rPr>
                        <a:t>9,05±2,69</a:t>
                      </a:r>
                      <a:endParaRPr lang="fr-FR" sz="2800"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spcAft>
                          <a:spcPts val="0"/>
                        </a:spcAft>
                        <a:tabLst>
                          <a:tab pos="825500" algn="l"/>
                          <a:tab pos="4200525" algn="l"/>
                        </a:tabLst>
                      </a:pPr>
                      <a:r>
                        <a:rPr lang="fr-FR" sz="1800" dirty="0" smtClean="0">
                          <a:solidFill>
                            <a:schemeClr val="tx1"/>
                          </a:solidFill>
                          <a:effectLst/>
                          <a:latin typeface="Times New Roman" panose="02020603050405020304" pitchFamily="18" charset="0"/>
                          <a:ea typeface="Calibri" panose="020F0502020204030204" pitchFamily="34" charset="0"/>
                          <a:cs typeface="Arial" panose="020B0604020202020204" pitchFamily="34" charset="0"/>
                        </a:rPr>
                        <a:t>34,68±19,80</a:t>
                      </a:r>
                      <a:endParaRPr lang="fr-FR" sz="2800"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endParaRPr lang="fr-FR" dirty="0">
                        <a:solidFill>
                          <a:schemeClr val="tx1"/>
                        </a:solidFill>
                      </a:endParaRPr>
                    </a:p>
                  </a:txBody>
                  <a:tcPr/>
                </a:tc>
                <a:tc>
                  <a:txBody>
                    <a:bodyPr/>
                    <a:lstStyle/>
                    <a:p>
                      <a:pPr marL="457200">
                        <a:lnSpc>
                          <a:spcPct val="107000"/>
                        </a:lnSpc>
                        <a:spcAft>
                          <a:spcPts val="0"/>
                        </a:spcAft>
                        <a:tabLst>
                          <a:tab pos="825500" algn="l"/>
                          <a:tab pos="4200525" algn="l"/>
                        </a:tabLst>
                      </a:pPr>
                      <a:r>
                        <a:rPr lang="fr-FR" sz="1800" dirty="0" smtClean="0">
                          <a:solidFill>
                            <a:schemeClr val="tx1"/>
                          </a:solidFill>
                          <a:effectLst/>
                          <a:latin typeface="Times New Roman" panose="02020603050405020304" pitchFamily="18" charset="0"/>
                          <a:ea typeface="Calibri" panose="020F0502020204030204" pitchFamily="34" charset="0"/>
                          <a:cs typeface="Arial" panose="020B0604020202020204" pitchFamily="34" charset="0"/>
                        </a:rPr>
                        <a:t>2,33±0,607</a:t>
                      </a:r>
                      <a:endParaRPr lang="fr-FR" sz="2800"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spcAft>
                          <a:spcPts val="0"/>
                        </a:spcAft>
                        <a:tabLst>
                          <a:tab pos="825500" algn="l"/>
                          <a:tab pos="4200525" algn="l"/>
                        </a:tabLst>
                      </a:pPr>
                      <a:r>
                        <a:rPr lang="fr-FR" sz="1800" dirty="0" smtClean="0">
                          <a:solidFill>
                            <a:schemeClr val="tx1"/>
                          </a:solidFill>
                          <a:effectLst/>
                          <a:latin typeface="Times New Roman" panose="02020603050405020304" pitchFamily="18" charset="0"/>
                          <a:ea typeface="Calibri" panose="020F0502020204030204" pitchFamily="34" charset="0"/>
                          <a:cs typeface="Arial" panose="020B0604020202020204" pitchFamily="34" charset="0"/>
                        </a:rPr>
                        <a:t>4,4±2,56</a:t>
                      </a:r>
                      <a:endParaRPr lang="fr-FR" sz="2800"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spcAft>
                          <a:spcPts val="0"/>
                        </a:spcAft>
                        <a:tabLst>
                          <a:tab pos="825500" algn="l"/>
                          <a:tab pos="4200525" algn="l"/>
                        </a:tabLst>
                      </a:pPr>
                      <a:r>
                        <a:rPr lang="fr-FR" sz="1800" dirty="0" smtClean="0">
                          <a:solidFill>
                            <a:schemeClr val="tx1"/>
                          </a:solidFill>
                          <a:effectLst/>
                          <a:latin typeface="Times New Roman" panose="02020603050405020304" pitchFamily="18" charset="0"/>
                          <a:ea typeface="Calibri" panose="020F0502020204030204" pitchFamily="34" charset="0"/>
                          <a:cs typeface="Arial" panose="020B0604020202020204" pitchFamily="34" charset="0"/>
                        </a:rPr>
                        <a:t>8,32±12,56</a:t>
                      </a:r>
                      <a:endParaRPr lang="fr-FR" sz="2800"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ctr"/>
                      <a:endParaRPr lang="fr-FR" dirty="0">
                        <a:solidFill>
                          <a:schemeClr val="tx1"/>
                        </a:solidFill>
                      </a:endParaRPr>
                    </a:p>
                  </a:txBody>
                  <a:tcPr/>
                </a:tc>
                <a:tc>
                  <a:txBody>
                    <a:bodyPr/>
                    <a:lstStyle/>
                    <a:p>
                      <a:pPr marL="457200" algn="ctr">
                        <a:lnSpc>
                          <a:spcPct val="107000"/>
                        </a:lnSpc>
                        <a:spcAft>
                          <a:spcPts val="0"/>
                        </a:spcAft>
                        <a:tabLst>
                          <a:tab pos="825500" algn="l"/>
                          <a:tab pos="4200525" algn="l"/>
                        </a:tabLst>
                      </a:pPr>
                      <a:r>
                        <a:rPr lang="fr-FR" sz="1800" b="0" dirty="0" smtClean="0">
                          <a:solidFill>
                            <a:schemeClr val="tx1"/>
                          </a:solidFill>
                          <a:effectLst/>
                          <a:latin typeface="Times New Roman" panose="02020603050405020304" pitchFamily="18" charset="0"/>
                          <a:ea typeface="Calibri" panose="020F0502020204030204" pitchFamily="34" charset="0"/>
                          <a:cs typeface="Arial" panose="020B0604020202020204" pitchFamily="34" charset="0"/>
                        </a:rPr>
                        <a:t>0,000</a:t>
                      </a:r>
                      <a:endParaRPr lang="fr-FR" sz="2800" b="0"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457200" algn="ctr">
                        <a:lnSpc>
                          <a:spcPct val="107000"/>
                        </a:lnSpc>
                        <a:spcAft>
                          <a:spcPts val="0"/>
                        </a:spcAft>
                        <a:tabLst>
                          <a:tab pos="825500" algn="l"/>
                          <a:tab pos="4200525" algn="l"/>
                        </a:tabLst>
                      </a:pPr>
                      <a:r>
                        <a:rPr lang="fr-FR" sz="1800" b="0" dirty="0" smtClean="0">
                          <a:solidFill>
                            <a:schemeClr val="tx1"/>
                          </a:solidFill>
                          <a:effectLst/>
                          <a:latin typeface="Times New Roman" panose="02020603050405020304" pitchFamily="18" charset="0"/>
                          <a:ea typeface="Calibri" panose="020F0502020204030204" pitchFamily="34" charset="0"/>
                          <a:cs typeface="Arial" panose="020B0604020202020204" pitchFamily="34" charset="0"/>
                        </a:rPr>
                        <a:t>0,000</a:t>
                      </a:r>
                      <a:endParaRPr lang="fr-FR" sz="2800" b="0"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457200" algn="ctr">
                        <a:lnSpc>
                          <a:spcPct val="107000"/>
                        </a:lnSpc>
                        <a:spcAft>
                          <a:spcPts val="0"/>
                        </a:spcAft>
                        <a:tabLst>
                          <a:tab pos="825500" algn="l"/>
                          <a:tab pos="4200525" algn="l"/>
                        </a:tabLst>
                      </a:pPr>
                      <a:r>
                        <a:rPr lang="fr-FR" sz="1800" b="0" dirty="0" smtClean="0">
                          <a:solidFill>
                            <a:schemeClr val="tx1"/>
                          </a:solidFill>
                          <a:effectLst/>
                          <a:latin typeface="Times New Roman" panose="02020603050405020304" pitchFamily="18" charset="0"/>
                          <a:ea typeface="Calibri" panose="020F0502020204030204" pitchFamily="34" charset="0"/>
                          <a:cs typeface="Arial" panose="020B0604020202020204" pitchFamily="34" charset="0"/>
                        </a:rPr>
                        <a:t>0,000</a:t>
                      </a:r>
                      <a:endParaRPr lang="fr-FR" sz="2800" b="0"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ctr"/>
                      <a:endParaRPr lang="fr-FR" dirty="0">
                        <a:solidFill>
                          <a:schemeClr val="tx1"/>
                        </a:solidFill>
                      </a:endParaRPr>
                    </a:p>
                  </a:txBody>
                  <a:tcPr/>
                </a:tc>
                <a:extLst>
                  <a:ext uri="{0D108BD9-81ED-4DB2-BD59-A6C34878D82A}">
                    <a16:rowId xmlns:a16="http://schemas.microsoft.com/office/drawing/2014/main" val="2900769779"/>
                  </a:ext>
                </a:extLst>
              </a:tr>
            </a:tbl>
          </a:graphicData>
        </a:graphic>
      </p:graphicFrame>
    </p:spTree>
    <p:extLst>
      <p:ext uri="{BB962C8B-B14F-4D97-AF65-F5344CB8AC3E}">
        <p14:creationId xmlns:p14="http://schemas.microsoft.com/office/powerpoint/2010/main" val="3545989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
            <a:ext cx="10515600" cy="663780"/>
          </a:xfrm>
        </p:spPr>
        <p:txBody>
          <a:bodyPr>
            <a:noAutofit/>
          </a:bodyPr>
          <a:lstStyle/>
          <a:p>
            <a:pPr algn="ctr"/>
            <a:r>
              <a:rPr lang="fr-FR" b="1" dirty="0"/>
              <a:t>En analyse Bi variée</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667972711"/>
              </p:ext>
            </p:extLst>
          </p:nvPr>
        </p:nvGraphicFramePr>
        <p:xfrm>
          <a:off x="2814483" y="1022370"/>
          <a:ext cx="6563033" cy="5426673"/>
        </p:xfrm>
        <a:graphic>
          <a:graphicData uri="http://schemas.openxmlformats.org/drawingml/2006/table">
            <a:tbl>
              <a:tblPr firstRow="1" firstCol="1" bandRow="1">
                <a:tableStyleId>{5C22544A-7EE6-4342-B048-85BDC9FD1C3A}</a:tableStyleId>
              </a:tblPr>
              <a:tblGrid>
                <a:gridCol w="3779543">
                  <a:extLst>
                    <a:ext uri="{9D8B030D-6E8A-4147-A177-3AD203B41FA5}">
                      <a16:colId xmlns:a16="http://schemas.microsoft.com/office/drawing/2014/main" val="851714189"/>
                    </a:ext>
                  </a:extLst>
                </a:gridCol>
                <a:gridCol w="2783490">
                  <a:extLst>
                    <a:ext uri="{9D8B030D-6E8A-4147-A177-3AD203B41FA5}">
                      <a16:colId xmlns:a16="http://schemas.microsoft.com/office/drawing/2014/main" val="717591241"/>
                    </a:ext>
                  </a:extLst>
                </a:gridCol>
              </a:tblGrid>
              <a:tr h="258413">
                <a:tc>
                  <a:txBody>
                    <a:bodyPr/>
                    <a:lstStyle/>
                    <a:p>
                      <a:pPr algn="ctr">
                        <a:lnSpc>
                          <a:spcPct val="150000"/>
                        </a:lnSpc>
                        <a:spcAft>
                          <a:spcPts val="0"/>
                        </a:spcAft>
                        <a:tabLst>
                          <a:tab pos="825500" algn="l"/>
                          <a:tab pos="4200525" algn="l"/>
                        </a:tabLst>
                      </a:pPr>
                      <a:r>
                        <a:rPr lang="fr-FR" sz="1100" dirty="0">
                          <a:effectLst/>
                        </a:rPr>
                        <a:t>Variables</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dirty="0">
                          <a:effectLst/>
                        </a:rPr>
                        <a:t>P</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1459947195"/>
                  </a:ext>
                </a:extLst>
              </a:tr>
              <a:tr h="258413">
                <a:tc>
                  <a:txBody>
                    <a:bodyPr/>
                    <a:lstStyle/>
                    <a:p>
                      <a:pPr algn="ctr">
                        <a:lnSpc>
                          <a:spcPct val="150000"/>
                        </a:lnSpc>
                        <a:spcAft>
                          <a:spcPts val="0"/>
                        </a:spcAft>
                        <a:tabLst>
                          <a:tab pos="825500" algn="l"/>
                          <a:tab pos="4200525" algn="l"/>
                        </a:tabLst>
                      </a:pPr>
                      <a:r>
                        <a:rPr lang="fr-FR" sz="1100" dirty="0" smtClean="0">
                          <a:solidFill>
                            <a:schemeClr val="bg1"/>
                          </a:solidFill>
                          <a:effectLst/>
                        </a:rPr>
                        <a:t>Sexe masculin</a:t>
                      </a:r>
                      <a:endParaRPr lang="fr-FR"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dirty="0">
                          <a:solidFill>
                            <a:schemeClr val="tx1"/>
                          </a:solidFill>
                          <a:effectLst/>
                        </a:rPr>
                        <a:t>0,001</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2250619938"/>
                  </a:ext>
                </a:extLst>
              </a:tr>
              <a:tr h="258413">
                <a:tc>
                  <a:txBody>
                    <a:bodyPr/>
                    <a:lstStyle/>
                    <a:p>
                      <a:pPr algn="ctr">
                        <a:lnSpc>
                          <a:spcPct val="150000"/>
                        </a:lnSpc>
                        <a:spcAft>
                          <a:spcPts val="0"/>
                        </a:spcAft>
                        <a:tabLst>
                          <a:tab pos="825500" algn="l"/>
                          <a:tab pos="4200525" algn="l"/>
                        </a:tabLst>
                      </a:pPr>
                      <a:r>
                        <a:rPr lang="fr-FR" sz="1100" dirty="0">
                          <a:solidFill>
                            <a:schemeClr val="bg1"/>
                          </a:solidFill>
                          <a:effectLst/>
                        </a:rPr>
                        <a:t>Habitat rural</a:t>
                      </a:r>
                      <a:endParaRPr lang="fr-FR"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dirty="0">
                          <a:solidFill>
                            <a:schemeClr val="tx1"/>
                          </a:solidFill>
                          <a:effectLst/>
                        </a:rPr>
                        <a:t>0,000</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3889050540"/>
                  </a:ext>
                </a:extLst>
              </a:tr>
              <a:tr h="258413">
                <a:tc>
                  <a:txBody>
                    <a:bodyPr/>
                    <a:lstStyle/>
                    <a:p>
                      <a:pPr algn="ctr">
                        <a:lnSpc>
                          <a:spcPct val="150000"/>
                        </a:lnSpc>
                        <a:spcAft>
                          <a:spcPts val="0"/>
                        </a:spcAft>
                        <a:tabLst>
                          <a:tab pos="825500" algn="l"/>
                          <a:tab pos="4200525" algn="l"/>
                        </a:tabLst>
                      </a:pPr>
                      <a:r>
                        <a:rPr lang="fr-FR" sz="1100" dirty="0">
                          <a:solidFill>
                            <a:schemeClr val="bg1"/>
                          </a:solidFill>
                          <a:effectLst/>
                        </a:rPr>
                        <a:t>Tabagisme</a:t>
                      </a:r>
                      <a:endParaRPr lang="fr-FR"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dirty="0" smtClean="0">
                          <a:solidFill>
                            <a:schemeClr val="tx1"/>
                          </a:solidFill>
                          <a:effectLst/>
                        </a:rPr>
                        <a:t>0,022</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1251674949"/>
                  </a:ext>
                </a:extLst>
              </a:tr>
              <a:tr h="258413">
                <a:tc>
                  <a:txBody>
                    <a:bodyPr/>
                    <a:lstStyle/>
                    <a:p>
                      <a:pPr algn="ctr">
                        <a:lnSpc>
                          <a:spcPct val="150000"/>
                        </a:lnSpc>
                        <a:spcAft>
                          <a:spcPts val="0"/>
                        </a:spcAft>
                        <a:tabLst>
                          <a:tab pos="825500" algn="l"/>
                          <a:tab pos="4200525" algn="l"/>
                        </a:tabLst>
                      </a:pPr>
                      <a:r>
                        <a:rPr lang="fr-FR" sz="1100" dirty="0">
                          <a:solidFill>
                            <a:schemeClr val="bg1"/>
                          </a:solidFill>
                          <a:effectLst/>
                        </a:rPr>
                        <a:t>Age de </a:t>
                      </a:r>
                      <a:r>
                        <a:rPr lang="fr-FR" sz="1100" dirty="0" smtClean="0">
                          <a:solidFill>
                            <a:schemeClr val="bg1"/>
                          </a:solidFill>
                          <a:effectLst/>
                        </a:rPr>
                        <a:t>début précoce </a:t>
                      </a:r>
                      <a:r>
                        <a:rPr lang="fr-FR" sz="1100" dirty="0">
                          <a:solidFill>
                            <a:schemeClr val="bg1"/>
                          </a:solidFill>
                          <a:effectLst/>
                        </a:rPr>
                        <a:t>de la maladie</a:t>
                      </a:r>
                      <a:endParaRPr lang="fr-FR"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dirty="0">
                          <a:solidFill>
                            <a:schemeClr val="tx1"/>
                          </a:solidFill>
                          <a:effectLst/>
                        </a:rPr>
                        <a:t>0,000</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3068889563"/>
                  </a:ext>
                </a:extLst>
              </a:tr>
              <a:tr h="258413">
                <a:tc>
                  <a:txBody>
                    <a:bodyPr/>
                    <a:lstStyle/>
                    <a:p>
                      <a:pPr algn="ctr">
                        <a:lnSpc>
                          <a:spcPct val="150000"/>
                        </a:lnSpc>
                        <a:spcAft>
                          <a:spcPts val="0"/>
                        </a:spcAft>
                        <a:tabLst>
                          <a:tab pos="825500" algn="l"/>
                          <a:tab pos="4200525" algn="l"/>
                        </a:tabLst>
                      </a:pPr>
                      <a:r>
                        <a:rPr lang="fr-FR" sz="1100" dirty="0" smtClean="0">
                          <a:solidFill>
                            <a:schemeClr val="bg1"/>
                          </a:solidFill>
                          <a:effectLst/>
                        </a:rPr>
                        <a:t>Retard </a:t>
                      </a:r>
                      <a:r>
                        <a:rPr lang="fr-FR" sz="1100" dirty="0">
                          <a:solidFill>
                            <a:schemeClr val="bg1"/>
                          </a:solidFill>
                          <a:effectLst/>
                        </a:rPr>
                        <a:t>diagnostic</a:t>
                      </a:r>
                      <a:endParaRPr lang="fr-FR"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dirty="0">
                          <a:solidFill>
                            <a:schemeClr val="tx1"/>
                          </a:solidFill>
                          <a:effectLst/>
                        </a:rPr>
                        <a:t>0,000</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69035474"/>
                  </a:ext>
                </a:extLst>
              </a:tr>
              <a:tr h="258413">
                <a:tc>
                  <a:txBody>
                    <a:bodyPr/>
                    <a:lstStyle/>
                    <a:p>
                      <a:pPr algn="ctr">
                        <a:lnSpc>
                          <a:spcPct val="150000"/>
                        </a:lnSpc>
                        <a:spcAft>
                          <a:spcPts val="0"/>
                        </a:spcAft>
                        <a:tabLst>
                          <a:tab pos="825500" algn="l"/>
                          <a:tab pos="4200525" algn="l"/>
                        </a:tabLst>
                      </a:pPr>
                      <a:r>
                        <a:rPr lang="fr-FR" sz="1100" dirty="0">
                          <a:solidFill>
                            <a:schemeClr val="bg1"/>
                          </a:solidFill>
                          <a:effectLst/>
                        </a:rPr>
                        <a:t>Durée </a:t>
                      </a:r>
                      <a:r>
                        <a:rPr lang="fr-FR" sz="1100" dirty="0" smtClean="0">
                          <a:solidFill>
                            <a:schemeClr val="bg1"/>
                          </a:solidFill>
                          <a:effectLst/>
                        </a:rPr>
                        <a:t>d’évolution prolongée</a:t>
                      </a:r>
                      <a:endParaRPr lang="fr-FR"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dirty="0">
                          <a:solidFill>
                            <a:schemeClr val="tx1"/>
                          </a:solidFill>
                          <a:effectLst/>
                        </a:rPr>
                        <a:t>0,000</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3562948859"/>
                  </a:ext>
                </a:extLst>
              </a:tr>
              <a:tr h="258413">
                <a:tc>
                  <a:txBody>
                    <a:bodyPr/>
                    <a:lstStyle/>
                    <a:p>
                      <a:pPr algn="ctr">
                        <a:lnSpc>
                          <a:spcPct val="150000"/>
                        </a:lnSpc>
                        <a:spcAft>
                          <a:spcPts val="0"/>
                        </a:spcAft>
                        <a:tabLst>
                          <a:tab pos="825500" algn="l"/>
                          <a:tab pos="4200525" algn="l"/>
                        </a:tabLst>
                      </a:pPr>
                      <a:r>
                        <a:rPr lang="fr-FR" sz="1100" dirty="0">
                          <a:solidFill>
                            <a:schemeClr val="bg1"/>
                          </a:solidFill>
                          <a:effectLst/>
                        </a:rPr>
                        <a:t>MASES</a:t>
                      </a:r>
                      <a:endParaRPr lang="fr-FR"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dirty="0">
                          <a:solidFill>
                            <a:schemeClr val="tx1"/>
                          </a:solidFill>
                          <a:effectLst/>
                        </a:rPr>
                        <a:t>0,000</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3027255879"/>
                  </a:ext>
                </a:extLst>
              </a:tr>
              <a:tr h="258413">
                <a:tc>
                  <a:txBody>
                    <a:bodyPr/>
                    <a:lstStyle/>
                    <a:p>
                      <a:pPr algn="ctr">
                        <a:lnSpc>
                          <a:spcPct val="150000"/>
                        </a:lnSpc>
                        <a:spcAft>
                          <a:spcPts val="0"/>
                        </a:spcAft>
                        <a:tabLst>
                          <a:tab pos="825500" algn="l"/>
                          <a:tab pos="4200525" algn="l"/>
                        </a:tabLst>
                      </a:pPr>
                      <a:r>
                        <a:rPr lang="fr-FR" sz="1100" dirty="0">
                          <a:solidFill>
                            <a:schemeClr val="bg1"/>
                          </a:solidFill>
                          <a:effectLst/>
                        </a:rPr>
                        <a:t>VS</a:t>
                      </a:r>
                      <a:endParaRPr lang="fr-FR"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dirty="0">
                          <a:solidFill>
                            <a:schemeClr val="tx1"/>
                          </a:solidFill>
                          <a:effectLst/>
                        </a:rPr>
                        <a:t>0,000</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816355812"/>
                  </a:ext>
                </a:extLst>
              </a:tr>
              <a:tr h="258413">
                <a:tc>
                  <a:txBody>
                    <a:bodyPr/>
                    <a:lstStyle/>
                    <a:p>
                      <a:pPr algn="ctr">
                        <a:lnSpc>
                          <a:spcPct val="150000"/>
                        </a:lnSpc>
                        <a:spcAft>
                          <a:spcPts val="0"/>
                        </a:spcAft>
                        <a:tabLst>
                          <a:tab pos="825500" algn="l"/>
                          <a:tab pos="4200525" algn="l"/>
                        </a:tabLst>
                      </a:pPr>
                      <a:r>
                        <a:rPr lang="fr-FR" sz="1100" dirty="0">
                          <a:solidFill>
                            <a:schemeClr val="bg1"/>
                          </a:solidFill>
                          <a:effectLst/>
                        </a:rPr>
                        <a:t>CRP</a:t>
                      </a:r>
                      <a:endParaRPr lang="fr-FR"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dirty="0">
                          <a:solidFill>
                            <a:schemeClr val="tx1"/>
                          </a:solidFill>
                          <a:effectLst/>
                        </a:rPr>
                        <a:t>0,000</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2627755287"/>
                  </a:ext>
                </a:extLst>
              </a:tr>
              <a:tr h="258413">
                <a:tc>
                  <a:txBody>
                    <a:bodyPr/>
                    <a:lstStyle/>
                    <a:p>
                      <a:pPr algn="ctr">
                        <a:lnSpc>
                          <a:spcPct val="150000"/>
                        </a:lnSpc>
                        <a:spcAft>
                          <a:spcPts val="0"/>
                        </a:spcAft>
                        <a:tabLst>
                          <a:tab pos="825500" algn="l"/>
                          <a:tab pos="4200525" algn="l"/>
                        </a:tabLst>
                      </a:pPr>
                      <a:r>
                        <a:rPr lang="fr-FR" sz="1100" dirty="0">
                          <a:solidFill>
                            <a:schemeClr val="bg1"/>
                          </a:solidFill>
                          <a:effectLst/>
                        </a:rPr>
                        <a:t>BASDAI</a:t>
                      </a:r>
                      <a:endParaRPr lang="fr-FR"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dirty="0">
                          <a:solidFill>
                            <a:schemeClr val="tx1"/>
                          </a:solidFill>
                          <a:effectLst/>
                        </a:rPr>
                        <a:t>0,000</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3837669088"/>
                  </a:ext>
                </a:extLst>
              </a:tr>
              <a:tr h="258413">
                <a:tc>
                  <a:txBody>
                    <a:bodyPr/>
                    <a:lstStyle/>
                    <a:p>
                      <a:pPr algn="ctr">
                        <a:lnSpc>
                          <a:spcPct val="150000"/>
                        </a:lnSpc>
                        <a:spcAft>
                          <a:spcPts val="0"/>
                        </a:spcAft>
                        <a:tabLst>
                          <a:tab pos="825500" algn="l"/>
                          <a:tab pos="4200525" algn="l"/>
                        </a:tabLst>
                      </a:pPr>
                      <a:r>
                        <a:rPr lang="fr-FR" sz="1100" dirty="0">
                          <a:solidFill>
                            <a:schemeClr val="bg1"/>
                          </a:solidFill>
                          <a:effectLst/>
                        </a:rPr>
                        <a:t>IMC maigre</a:t>
                      </a:r>
                      <a:endParaRPr lang="fr-FR"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dirty="0">
                          <a:solidFill>
                            <a:schemeClr val="tx1"/>
                          </a:solidFill>
                          <a:effectLst/>
                        </a:rPr>
                        <a:t>0,053</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165507107"/>
                  </a:ext>
                </a:extLst>
              </a:tr>
              <a:tr h="258413">
                <a:tc>
                  <a:txBody>
                    <a:bodyPr/>
                    <a:lstStyle/>
                    <a:p>
                      <a:pPr algn="ctr">
                        <a:lnSpc>
                          <a:spcPct val="150000"/>
                        </a:lnSpc>
                        <a:spcAft>
                          <a:spcPts val="0"/>
                        </a:spcAft>
                        <a:tabLst>
                          <a:tab pos="825500" algn="l"/>
                          <a:tab pos="4200525" algn="l"/>
                        </a:tabLst>
                      </a:pPr>
                      <a:r>
                        <a:rPr lang="fr-FR" sz="1100" dirty="0">
                          <a:effectLst/>
                        </a:rPr>
                        <a:t>Atteinte </a:t>
                      </a:r>
                      <a:r>
                        <a:rPr lang="fr-FR" sz="1100" dirty="0" smtClean="0">
                          <a:effectLst/>
                        </a:rPr>
                        <a:t>cervico-dorsale</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a:effectLst/>
                        </a:rPr>
                        <a:t>0,000</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3921795649"/>
                  </a:ext>
                </a:extLst>
              </a:tr>
              <a:tr h="258413">
                <a:tc>
                  <a:txBody>
                    <a:bodyPr/>
                    <a:lstStyle/>
                    <a:p>
                      <a:pPr algn="ctr">
                        <a:lnSpc>
                          <a:spcPct val="150000"/>
                        </a:lnSpc>
                        <a:spcAft>
                          <a:spcPts val="0"/>
                        </a:spcAft>
                        <a:tabLst>
                          <a:tab pos="825500" algn="l"/>
                          <a:tab pos="4200525" algn="l"/>
                        </a:tabLst>
                      </a:pPr>
                      <a:r>
                        <a:rPr lang="fr-FR" sz="1100" dirty="0" smtClean="0">
                          <a:effectLst/>
                          <a:latin typeface="Calibri" panose="020F0502020204030204" pitchFamily="34" charset="0"/>
                          <a:ea typeface="Calibri" panose="020F0502020204030204" pitchFamily="34" charset="0"/>
                          <a:cs typeface="Arial" panose="020B0604020202020204" pitchFamily="34" charset="0"/>
                        </a:rPr>
                        <a:t>Déformation</a:t>
                      </a:r>
                      <a:r>
                        <a:rPr lang="fr-FR" sz="1100" baseline="0" dirty="0" smtClean="0">
                          <a:effectLst/>
                          <a:latin typeface="Calibri" panose="020F0502020204030204" pitchFamily="34" charset="0"/>
                          <a:ea typeface="Calibri" panose="020F0502020204030204" pitchFamily="34" charset="0"/>
                          <a:cs typeface="Arial" panose="020B0604020202020204" pitchFamily="34" charset="0"/>
                        </a:rPr>
                        <a:t> rachidienne</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a:effectLst/>
                        </a:rPr>
                        <a:t>0,000</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850756550"/>
                  </a:ext>
                </a:extLst>
              </a:tr>
              <a:tr h="258413">
                <a:tc>
                  <a:txBody>
                    <a:bodyPr/>
                    <a:lstStyle/>
                    <a:p>
                      <a:pPr algn="ctr">
                        <a:lnSpc>
                          <a:spcPct val="150000"/>
                        </a:lnSpc>
                        <a:spcAft>
                          <a:spcPts val="0"/>
                        </a:spcAft>
                        <a:tabLst>
                          <a:tab pos="825500" algn="l"/>
                          <a:tab pos="4200525" algn="l"/>
                        </a:tabLst>
                      </a:pPr>
                      <a:r>
                        <a:rPr lang="fr-FR" sz="1100" dirty="0">
                          <a:effectLst/>
                        </a:rPr>
                        <a:t>Syndrome pulmonaire restrictif</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dirty="0">
                          <a:effectLst/>
                        </a:rPr>
                        <a:t>0,000</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4036859697"/>
                  </a:ext>
                </a:extLst>
              </a:tr>
              <a:tr h="258413">
                <a:tc>
                  <a:txBody>
                    <a:bodyPr/>
                    <a:lstStyle/>
                    <a:p>
                      <a:pPr algn="ctr">
                        <a:lnSpc>
                          <a:spcPct val="150000"/>
                        </a:lnSpc>
                        <a:spcAft>
                          <a:spcPts val="0"/>
                        </a:spcAft>
                        <a:tabLst>
                          <a:tab pos="825500" algn="l"/>
                          <a:tab pos="4200525" algn="l"/>
                        </a:tabLst>
                      </a:pPr>
                      <a:r>
                        <a:rPr lang="fr-FR" sz="1100" dirty="0" err="1" smtClean="0">
                          <a:effectLst/>
                          <a:latin typeface="Calibri" panose="020F0502020204030204" pitchFamily="34" charset="0"/>
                          <a:ea typeface="Calibri" panose="020F0502020204030204" pitchFamily="34" charset="0"/>
                          <a:cs typeface="Arial" panose="020B0604020202020204" pitchFamily="34" charset="0"/>
                        </a:rPr>
                        <a:t>Uveite</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dirty="0" smtClean="0">
                          <a:effectLst/>
                          <a:latin typeface="+mn-lt"/>
                          <a:ea typeface="Calibri" panose="020F0502020204030204" pitchFamily="34" charset="0"/>
                          <a:cs typeface="Arial" panose="020B0604020202020204" pitchFamily="34" charset="0"/>
                        </a:rPr>
                        <a:t>0,066</a:t>
                      </a:r>
                      <a:endParaRPr lang="fr-FR" sz="1100" dirty="0">
                        <a:effectLst/>
                        <a:latin typeface="+mn-lt"/>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270814442"/>
                  </a:ext>
                </a:extLst>
              </a:tr>
              <a:tr h="258413">
                <a:tc>
                  <a:txBody>
                    <a:bodyPr/>
                    <a:lstStyle/>
                    <a:p>
                      <a:pPr algn="ctr">
                        <a:lnSpc>
                          <a:spcPct val="150000"/>
                        </a:lnSpc>
                        <a:spcAft>
                          <a:spcPts val="0"/>
                        </a:spcAft>
                        <a:tabLst>
                          <a:tab pos="825500" algn="l"/>
                          <a:tab pos="4200525" algn="l"/>
                        </a:tabLst>
                      </a:pPr>
                      <a:r>
                        <a:rPr lang="fr-FR" sz="1100" dirty="0">
                          <a:effectLst/>
                        </a:rPr>
                        <a:t>Ampliation thoracique (Hirtz)</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a:effectLst/>
                        </a:rPr>
                        <a:t>0,000</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3529207508"/>
                  </a:ext>
                </a:extLst>
              </a:tr>
              <a:tr h="258413">
                <a:tc>
                  <a:txBody>
                    <a:bodyPr/>
                    <a:lstStyle/>
                    <a:p>
                      <a:pPr algn="ctr">
                        <a:lnSpc>
                          <a:spcPct val="150000"/>
                        </a:lnSpc>
                        <a:spcAft>
                          <a:spcPts val="0"/>
                        </a:spcAft>
                        <a:tabLst>
                          <a:tab pos="825500" algn="l"/>
                          <a:tab pos="4200525" algn="l"/>
                        </a:tabLst>
                      </a:pPr>
                      <a:r>
                        <a:rPr lang="fr-FR" sz="1100" dirty="0">
                          <a:effectLst/>
                        </a:rPr>
                        <a:t>BASMI</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a:effectLst/>
                        </a:rPr>
                        <a:t>0,000</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3494872381"/>
                  </a:ext>
                </a:extLst>
              </a:tr>
              <a:tr h="258413">
                <a:tc>
                  <a:txBody>
                    <a:bodyPr/>
                    <a:lstStyle/>
                    <a:p>
                      <a:pPr algn="ctr">
                        <a:lnSpc>
                          <a:spcPct val="150000"/>
                        </a:lnSpc>
                        <a:spcAft>
                          <a:spcPts val="0"/>
                        </a:spcAft>
                        <a:tabLst>
                          <a:tab pos="825500" algn="l"/>
                          <a:tab pos="4200525" algn="l"/>
                        </a:tabLst>
                      </a:pPr>
                      <a:r>
                        <a:rPr lang="fr-FR" sz="1100" dirty="0">
                          <a:effectLst/>
                        </a:rPr>
                        <a:t>BASRI </a:t>
                      </a:r>
                      <a:r>
                        <a:rPr lang="fr-FR" sz="1100" dirty="0" err="1">
                          <a:effectLst/>
                        </a:rPr>
                        <a:t>spine</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dirty="0">
                          <a:effectLst/>
                        </a:rPr>
                        <a:t>0,000</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634062561"/>
                  </a:ext>
                </a:extLst>
              </a:tr>
              <a:tr h="258413">
                <a:tc>
                  <a:txBody>
                    <a:bodyPr/>
                    <a:lstStyle/>
                    <a:p>
                      <a:pPr algn="ctr">
                        <a:lnSpc>
                          <a:spcPct val="150000"/>
                        </a:lnSpc>
                        <a:spcAft>
                          <a:spcPts val="0"/>
                        </a:spcAft>
                        <a:tabLst>
                          <a:tab pos="825500" algn="l"/>
                          <a:tab pos="4200525" algn="l"/>
                        </a:tabLst>
                      </a:pPr>
                      <a:r>
                        <a:rPr lang="fr-FR" sz="1100">
                          <a:effectLst/>
                        </a:rPr>
                        <a:t>m SASSS total</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a:effectLst/>
                        </a:rPr>
                        <a:t>0,000</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2177902837"/>
                  </a:ext>
                </a:extLst>
              </a:tr>
              <a:tr h="258413">
                <a:tc>
                  <a:txBody>
                    <a:bodyPr/>
                    <a:lstStyle/>
                    <a:p>
                      <a:pPr algn="ctr">
                        <a:lnSpc>
                          <a:spcPct val="150000"/>
                        </a:lnSpc>
                        <a:spcAft>
                          <a:spcPts val="0"/>
                        </a:spcAft>
                        <a:tabLst>
                          <a:tab pos="825500" algn="l"/>
                          <a:tab pos="4200525" algn="l"/>
                        </a:tabLst>
                      </a:pPr>
                      <a:r>
                        <a:rPr lang="fr-FR" sz="1100" dirty="0" err="1">
                          <a:effectLst/>
                        </a:rPr>
                        <a:t>Sacroiliite</a:t>
                      </a:r>
                      <a:r>
                        <a:rPr lang="fr-FR" sz="1100" dirty="0">
                          <a:effectLst/>
                        </a:rPr>
                        <a:t> stade&gt;2</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dirty="0">
                          <a:effectLst/>
                        </a:rPr>
                        <a:t>0,000</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4018849772"/>
                  </a:ext>
                </a:extLst>
              </a:tr>
            </a:tbl>
          </a:graphicData>
        </a:graphic>
      </p:graphicFrame>
    </p:spTree>
    <p:extLst>
      <p:ext uri="{BB962C8B-B14F-4D97-AF65-F5344CB8AC3E}">
        <p14:creationId xmlns:p14="http://schemas.microsoft.com/office/powerpoint/2010/main" val="357518350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
            <a:ext cx="10515600" cy="663780"/>
          </a:xfrm>
        </p:spPr>
        <p:txBody>
          <a:bodyPr>
            <a:noAutofit/>
          </a:bodyPr>
          <a:lstStyle/>
          <a:p>
            <a:pPr algn="ctr"/>
            <a:r>
              <a:rPr lang="fr-FR" b="1" dirty="0"/>
              <a:t>En analyse Bi variée</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644965790"/>
              </p:ext>
            </p:extLst>
          </p:nvPr>
        </p:nvGraphicFramePr>
        <p:xfrm>
          <a:off x="2814483" y="1022370"/>
          <a:ext cx="6563033" cy="5426673"/>
        </p:xfrm>
        <a:graphic>
          <a:graphicData uri="http://schemas.openxmlformats.org/drawingml/2006/table">
            <a:tbl>
              <a:tblPr firstRow="1" firstCol="1" bandRow="1">
                <a:tableStyleId>{5C22544A-7EE6-4342-B048-85BDC9FD1C3A}</a:tableStyleId>
              </a:tblPr>
              <a:tblGrid>
                <a:gridCol w="3779543">
                  <a:extLst>
                    <a:ext uri="{9D8B030D-6E8A-4147-A177-3AD203B41FA5}">
                      <a16:colId xmlns:a16="http://schemas.microsoft.com/office/drawing/2014/main" val="851714189"/>
                    </a:ext>
                  </a:extLst>
                </a:gridCol>
                <a:gridCol w="2783490">
                  <a:extLst>
                    <a:ext uri="{9D8B030D-6E8A-4147-A177-3AD203B41FA5}">
                      <a16:colId xmlns:a16="http://schemas.microsoft.com/office/drawing/2014/main" val="717591241"/>
                    </a:ext>
                  </a:extLst>
                </a:gridCol>
              </a:tblGrid>
              <a:tr h="258413">
                <a:tc>
                  <a:txBody>
                    <a:bodyPr/>
                    <a:lstStyle/>
                    <a:p>
                      <a:pPr algn="ctr">
                        <a:lnSpc>
                          <a:spcPct val="150000"/>
                        </a:lnSpc>
                        <a:spcAft>
                          <a:spcPts val="0"/>
                        </a:spcAft>
                        <a:tabLst>
                          <a:tab pos="825500" algn="l"/>
                          <a:tab pos="4200525" algn="l"/>
                        </a:tabLst>
                      </a:pPr>
                      <a:r>
                        <a:rPr lang="fr-FR" sz="1100" dirty="0">
                          <a:effectLst/>
                        </a:rPr>
                        <a:t>Variables</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dirty="0">
                          <a:effectLst/>
                        </a:rPr>
                        <a:t>P</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1459947195"/>
                  </a:ext>
                </a:extLst>
              </a:tr>
              <a:tr h="258413">
                <a:tc>
                  <a:txBody>
                    <a:bodyPr/>
                    <a:lstStyle/>
                    <a:p>
                      <a:pPr algn="ctr">
                        <a:lnSpc>
                          <a:spcPct val="150000"/>
                        </a:lnSpc>
                        <a:spcAft>
                          <a:spcPts val="0"/>
                        </a:spcAft>
                        <a:tabLst>
                          <a:tab pos="825500" algn="l"/>
                          <a:tab pos="4200525" algn="l"/>
                        </a:tabLst>
                      </a:pPr>
                      <a:r>
                        <a:rPr lang="fr-FR" sz="1100" dirty="0" smtClean="0">
                          <a:solidFill>
                            <a:schemeClr val="bg1"/>
                          </a:solidFill>
                          <a:effectLst/>
                        </a:rPr>
                        <a:t>Sexe masculin</a:t>
                      </a:r>
                      <a:endParaRPr lang="fr-FR"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dirty="0">
                          <a:solidFill>
                            <a:schemeClr val="tx1"/>
                          </a:solidFill>
                          <a:effectLst/>
                        </a:rPr>
                        <a:t>0,001</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2250619938"/>
                  </a:ext>
                </a:extLst>
              </a:tr>
              <a:tr h="258413">
                <a:tc>
                  <a:txBody>
                    <a:bodyPr/>
                    <a:lstStyle/>
                    <a:p>
                      <a:pPr algn="ctr">
                        <a:lnSpc>
                          <a:spcPct val="150000"/>
                        </a:lnSpc>
                        <a:spcAft>
                          <a:spcPts val="0"/>
                        </a:spcAft>
                        <a:tabLst>
                          <a:tab pos="825500" algn="l"/>
                          <a:tab pos="4200525" algn="l"/>
                        </a:tabLst>
                      </a:pPr>
                      <a:r>
                        <a:rPr lang="fr-FR" sz="1100" dirty="0">
                          <a:solidFill>
                            <a:schemeClr val="bg1"/>
                          </a:solidFill>
                          <a:effectLst/>
                        </a:rPr>
                        <a:t>Habitat rural</a:t>
                      </a:r>
                      <a:endParaRPr lang="fr-FR"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dirty="0">
                          <a:solidFill>
                            <a:schemeClr val="tx1"/>
                          </a:solidFill>
                          <a:effectLst/>
                        </a:rPr>
                        <a:t>0,000</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3889050540"/>
                  </a:ext>
                </a:extLst>
              </a:tr>
              <a:tr h="258413">
                <a:tc>
                  <a:txBody>
                    <a:bodyPr/>
                    <a:lstStyle/>
                    <a:p>
                      <a:pPr algn="ctr">
                        <a:lnSpc>
                          <a:spcPct val="150000"/>
                        </a:lnSpc>
                        <a:spcAft>
                          <a:spcPts val="0"/>
                        </a:spcAft>
                        <a:tabLst>
                          <a:tab pos="825500" algn="l"/>
                          <a:tab pos="4200525" algn="l"/>
                        </a:tabLst>
                      </a:pPr>
                      <a:r>
                        <a:rPr lang="fr-FR" sz="1100" dirty="0">
                          <a:solidFill>
                            <a:schemeClr val="bg1"/>
                          </a:solidFill>
                          <a:effectLst/>
                        </a:rPr>
                        <a:t>Tabagisme</a:t>
                      </a:r>
                      <a:endParaRPr lang="fr-FR"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dirty="0" smtClean="0">
                          <a:solidFill>
                            <a:schemeClr val="tx1"/>
                          </a:solidFill>
                          <a:effectLst/>
                        </a:rPr>
                        <a:t>0,022</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1251674949"/>
                  </a:ext>
                </a:extLst>
              </a:tr>
              <a:tr h="258413">
                <a:tc>
                  <a:txBody>
                    <a:bodyPr/>
                    <a:lstStyle/>
                    <a:p>
                      <a:pPr algn="ctr">
                        <a:lnSpc>
                          <a:spcPct val="150000"/>
                        </a:lnSpc>
                        <a:spcAft>
                          <a:spcPts val="0"/>
                        </a:spcAft>
                        <a:tabLst>
                          <a:tab pos="825500" algn="l"/>
                          <a:tab pos="4200525" algn="l"/>
                        </a:tabLst>
                      </a:pPr>
                      <a:r>
                        <a:rPr lang="fr-FR" sz="1100" dirty="0">
                          <a:solidFill>
                            <a:schemeClr val="bg1"/>
                          </a:solidFill>
                          <a:effectLst/>
                        </a:rPr>
                        <a:t>Age de </a:t>
                      </a:r>
                      <a:r>
                        <a:rPr lang="fr-FR" sz="1100" dirty="0" smtClean="0">
                          <a:solidFill>
                            <a:schemeClr val="bg1"/>
                          </a:solidFill>
                          <a:effectLst/>
                        </a:rPr>
                        <a:t>début précoce </a:t>
                      </a:r>
                      <a:r>
                        <a:rPr lang="fr-FR" sz="1100" dirty="0">
                          <a:solidFill>
                            <a:schemeClr val="bg1"/>
                          </a:solidFill>
                          <a:effectLst/>
                        </a:rPr>
                        <a:t>de la maladie</a:t>
                      </a:r>
                      <a:endParaRPr lang="fr-FR"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dirty="0">
                          <a:solidFill>
                            <a:schemeClr val="tx1"/>
                          </a:solidFill>
                          <a:effectLst/>
                        </a:rPr>
                        <a:t>0,000</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3068889563"/>
                  </a:ext>
                </a:extLst>
              </a:tr>
              <a:tr h="258413">
                <a:tc>
                  <a:txBody>
                    <a:bodyPr/>
                    <a:lstStyle/>
                    <a:p>
                      <a:pPr algn="ctr">
                        <a:lnSpc>
                          <a:spcPct val="150000"/>
                        </a:lnSpc>
                        <a:spcAft>
                          <a:spcPts val="0"/>
                        </a:spcAft>
                        <a:tabLst>
                          <a:tab pos="825500" algn="l"/>
                          <a:tab pos="4200525" algn="l"/>
                        </a:tabLst>
                      </a:pPr>
                      <a:r>
                        <a:rPr lang="fr-FR" sz="1100" dirty="0" smtClean="0">
                          <a:solidFill>
                            <a:schemeClr val="bg1"/>
                          </a:solidFill>
                          <a:effectLst/>
                        </a:rPr>
                        <a:t>Retard </a:t>
                      </a:r>
                      <a:r>
                        <a:rPr lang="fr-FR" sz="1100" dirty="0">
                          <a:solidFill>
                            <a:schemeClr val="bg1"/>
                          </a:solidFill>
                          <a:effectLst/>
                        </a:rPr>
                        <a:t>diagnostic</a:t>
                      </a:r>
                      <a:endParaRPr lang="fr-FR"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dirty="0">
                          <a:solidFill>
                            <a:schemeClr val="tx1"/>
                          </a:solidFill>
                          <a:effectLst/>
                        </a:rPr>
                        <a:t>0,000</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69035474"/>
                  </a:ext>
                </a:extLst>
              </a:tr>
              <a:tr h="258413">
                <a:tc>
                  <a:txBody>
                    <a:bodyPr/>
                    <a:lstStyle/>
                    <a:p>
                      <a:pPr algn="ctr">
                        <a:lnSpc>
                          <a:spcPct val="150000"/>
                        </a:lnSpc>
                        <a:spcAft>
                          <a:spcPts val="0"/>
                        </a:spcAft>
                        <a:tabLst>
                          <a:tab pos="825500" algn="l"/>
                          <a:tab pos="4200525" algn="l"/>
                        </a:tabLst>
                      </a:pPr>
                      <a:r>
                        <a:rPr lang="fr-FR" sz="1100" dirty="0">
                          <a:solidFill>
                            <a:schemeClr val="bg1"/>
                          </a:solidFill>
                          <a:effectLst/>
                        </a:rPr>
                        <a:t>Durée </a:t>
                      </a:r>
                      <a:r>
                        <a:rPr lang="fr-FR" sz="1100" dirty="0" smtClean="0">
                          <a:solidFill>
                            <a:schemeClr val="bg1"/>
                          </a:solidFill>
                          <a:effectLst/>
                        </a:rPr>
                        <a:t>d’évolution prolongée</a:t>
                      </a:r>
                      <a:endParaRPr lang="fr-FR"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dirty="0">
                          <a:solidFill>
                            <a:schemeClr val="tx1"/>
                          </a:solidFill>
                          <a:effectLst/>
                        </a:rPr>
                        <a:t>0,000</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3562948859"/>
                  </a:ext>
                </a:extLst>
              </a:tr>
              <a:tr h="258413">
                <a:tc>
                  <a:txBody>
                    <a:bodyPr/>
                    <a:lstStyle/>
                    <a:p>
                      <a:pPr algn="ctr">
                        <a:lnSpc>
                          <a:spcPct val="150000"/>
                        </a:lnSpc>
                        <a:spcAft>
                          <a:spcPts val="0"/>
                        </a:spcAft>
                        <a:tabLst>
                          <a:tab pos="825500" algn="l"/>
                          <a:tab pos="4200525" algn="l"/>
                        </a:tabLst>
                      </a:pPr>
                      <a:r>
                        <a:rPr lang="fr-FR" sz="1100" dirty="0">
                          <a:solidFill>
                            <a:schemeClr val="bg1"/>
                          </a:solidFill>
                          <a:effectLst/>
                        </a:rPr>
                        <a:t>MASES</a:t>
                      </a:r>
                      <a:endParaRPr lang="fr-FR"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dirty="0">
                          <a:solidFill>
                            <a:schemeClr val="tx1"/>
                          </a:solidFill>
                          <a:effectLst/>
                        </a:rPr>
                        <a:t>0,000</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3027255879"/>
                  </a:ext>
                </a:extLst>
              </a:tr>
              <a:tr h="258413">
                <a:tc>
                  <a:txBody>
                    <a:bodyPr/>
                    <a:lstStyle/>
                    <a:p>
                      <a:pPr algn="ctr">
                        <a:lnSpc>
                          <a:spcPct val="150000"/>
                        </a:lnSpc>
                        <a:spcAft>
                          <a:spcPts val="0"/>
                        </a:spcAft>
                        <a:tabLst>
                          <a:tab pos="825500" algn="l"/>
                          <a:tab pos="4200525" algn="l"/>
                        </a:tabLst>
                      </a:pPr>
                      <a:r>
                        <a:rPr lang="fr-FR" sz="1100" dirty="0">
                          <a:solidFill>
                            <a:schemeClr val="bg1"/>
                          </a:solidFill>
                          <a:effectLst/>
                        </a:rPr>
                        <a:t>VS</a:t>
                      </a:r>
                      <a:endParaRPr lang="fr-FR"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dirty="0">
                          <a:solidFill>
                            <a:schemeClr val="tx1"/>
                          </a:solidFill>
                          <a:effectLst/>
                        </a:rPr>
                        <a:t>0,000</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816355812"/>
                  </a:ext>
                </a:extLst>
              </a:tr>
              <a:tr h="258413">
                <a:tc>
                  <a:txBody>
                    <a:bodyPr/>
                    <a:lstStyle/>
                    <a:p>
                      <a:pPr algn="ctr">
                        <a:lnSpc>
                          <a:spcPct val="150000"/>
                        </a:lnSpc>
                        <a:spcAft>
                          <a:spcPts val="0"/>
                        </a:spcAft>
                        <a:tabLst>
                          <a:tab pos="825500" algn="l"/>
                          <a:tab pos="4200525" algn="l"/>
                        </a:tabLst>
                      </a:pPr>
                      <a:r>
                        <a:rPr lang="fr-FR" sz="1100" dirty="0">
                          <a:solidFill>
                            <a:schemeClr val="bg1"/>
                          </a:solidFill>
                          <a:effectLst/>
                        </a:rPr>
                        <a:t>CRP</a:t>
                      </a:r>
                      <a:endParaRPr lang="fr-FR"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dirty="0">
                          <a:solidFill>
                            <a:schemeClr val="tx1"/>
                          </a:solidFill>
                          <a:effectLst/>
                        </a:rPr>
                        <a:t>0,000</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2627755287"/>
                  </a:ext>
                </a:extLst>
              </a:tr>
              <a:tr h="258413">
                <a:tc>
                  <a:txBody>
                    <a:bodyPr/>
                    <a:lstStyle/>
                    <a:p>
                      <a:pPr algn="ctr">
                        <a:lnSpc>
                          <a:spcPct val="150000"/>
                        </a:lnSpc>
                        <a:spcAft>
                          <a:spcPts val="0"/>
                        </a:spcAft>
                        <a:tabLst>
                          <a:tab pos="825500" algn="l"/>
                          <a:tab pos="4200525" algn="l"/>
                        </a:tabLst>
                      </a:pPr>
                      <a:r>
                        <a:rPr lang="fr-FR" sz="1100" dirty="0">
                          <a:solidFill>
                            <a:schemeClr val="bg1"/>
                          </a:solidFill>
                          <a:effectLst/>
                        </a:rPr>
                        <a:t>BASDAI</a:t>
                      </a:r>
                      <a:endParaRPr lang="fr-FR"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dirty="0">
                          <a:solidFill>
                            <a:schemeClr val="tx1"/>
                          </a:solidFill>
                          <a:effectLst/>
                        </a:rPr>
                        <a:t>0,000</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3837669088"/>
                  </a:ext>
                </a:extLst>
              </a:tr>
              <a:tr h="258413">
                <a:tc>
                  <a:txBody>
                    <a:bodyPr/>
                    <a:lstStyle/>
                    <a:p>
                      <a:pPr algn="ctr">
                        <a:lnSpc>
                          <a:spcPct val="150000"/>
                        </a:lnSpc>
                        <a:spcAft>
                          <a:spcPts val="0"/>
                        </a:spcAft>
                        <a:tabLst>
                          <a:tab pos="825500" algn="l"/>
                          <a:tab pos="4200525" algn="l"/>
                        </a:tabLst>
                      </a:pPr>
                      <a:r>
                        <a:rPr lang="fr-FR" sz="1100" dirty="0">
                          <a:solidFill>
                            <a:schemeClr val="bg1"/>
                          </a:solidFill>
                          <a:effectLst/>
                        </a:rPr>
                        <a:t>IMC maigre</a:t>
                      </a:r>
                      <a:endParaRPr lang="fr-FR"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dirty="0">
                          <a:solidFill>
                            <a:schemeClr val="tx1"/>
                          </a:solidFill>
                          <a:effectLst/>
                        </a:rPr>
                        <a:t>0,053</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165507107"/>
                  </a:ext>
                </a:extLst>
              </a:tr>
              <a:tr h="258413">
                <a:tc>
                  <a:txBody>
                    <a:bodyPr/>
                    <a:lstStyle/>
                    <a:p>
                      <a:pPr algn="ctr">
                        <a:lnSpc>
                          <a:spcPct val="150000"/>
                        </a:lnSpc>
                        <a:spcAft>
                          <a:spcPts val="0"/>
                        </a:spcAft>
                        <a:tabLst>
                          <a:tab pos="825500" algn="l"/>
                          <a:tab pos="4200525" algn="l"/>
                        </a:tabLst>
                      </a:pPr>
                      <a:r>
                        <a:rPr lang="fr-FR" sz="1100" dirty="0">
                          <a:effectLst/>
                        </a:rPr>
                        <a:t>Atteinte </a:t>
                      </a:r>
                      <a:r>
                        <a:rPr lang="fr-FR" sz="1100" dirty="0" smtClean="0">
                          <a:effectLst/>
                        </a:rPr>
                        <a:t>cervico-dorsale</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a:effectLst/>
                        </a:rPr>
                        <a:t>0,000</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3921795649"/>
                  </a:ext>
                </a:extLst>
              </a:tr>
              <a:tr h="258413">
                <a:tc>
                  <a:txBody>
                    <a:bodyPr/>
                    <a:lstStyle/>
                    <a:p>
                      <a:pPr algn="ctr">
                        <a:lnSpc>
                          <a:spcPct val="150000"/>
                        </a:lnSpc>
                        <a:spcAft>
                          <a:spcPts val="0"/>
                        </a:spcAft>
                        <a:tabLst>
                          <a:tab pos="825500" algn="l"/>
                          <a:tab pos="4200525" algn="l"/>
                        </a:tabLst>
                      </a:pPr>
                      <a:r>
                        <a:rPr lang="fr-FR" sz="1100" dirty="0" smtClean="0">
                          <a:effectLst/>
                          <a:latin typeface="Calibri" panose="020F0502020204030204" pitchFamily="34" charset="0"/>
                          <a:ea typeface="Calibri" panose="020F0502020204030204" pitchFamily="34" charset="0"/>
                          <a:cs typeface="Arial" panose="020B0604020202020204" pitchFamily="34" charset="0"/>
                        </a:rPr>
                        <a:t>Déformation</a:t>
                      </a:r>
                      <a:r>
                        <a:rPr lang="fr-FR" sz="1100" baseline="0" dirty="0" smtClean="0">
                          <a:effectLst/>
                          <a:latin typeface="Calibri" panose="020F0502020204030204" pitchFamily="34" charset="0"/>
                          <a:ea typeface="Calibri" panose="020F0502020204030204" pitchFamily="34" charset="0"/>
                          <a:cs typeface="Arial" panose="020B0604020202020204" pitchFamily="34" charset="0"/>
                        </a:rPr>
                        <a:t> rachidienne</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dirty="0">
                          <a:effectLst/>
                        </a:rPr>
                        <a:t>0,000</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850756550"/>
                  </a:ext>
                </a:extLst>
              </a:tr>
              <a:tr h="258413">
                <a:tc>
                  <a:txBody>
                    <a:bodyPr/>
                    <a:lstStyle/>
                    <a:p>
                      <a:pPr algn="ctr">
                        <a:lnSpc>
                          <a:spcPct val="150000"/>
                        </a:lnSpc>
                        <a:spcAft>
                          <a:spcPts val="0"/>
                        </a:spcAft>
                        <a:tabLst>
                          <a:tab pos="825500" algn="l"/>
                          <a:tab pos="4200525" algn="l"/>
                        </a:tabLst>
                      </a:pPr>
                      <a:r>
                        <a:rPr lang="fr-FR" sz="1100" dirty="0">
                          <a:effectLst/>
                        </a:rPr>
                        <a:t>Syndrome pulmonaire restrictif</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dirty="0">
                          <a:effectLst/>
                        </a:rPr>
                        <a:t>0,000</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4036859697"/>
                  </a:ext>
                </a:extLst>
              </a:tr>
              <a:tr h="258413">
                <a:tc>
                  <a:txBody>
                    <a:bodyPr/>
                    <a:lstStyle/>
                    <a:p>
                      <a:pPr algn="ctr">
                        <a:lnSpc>
                          <a:spcPct val="150000"/>
                        </a:lnSpc>
                        <a:spcAft>
                          <a:spcPts val="0"/>
                        </a:spcAft>
                        <a:tabLst>
                          <a:tab pos="825500" algn="l"/>
                          <a:tab pos="4200525" algn="l"/>
                        </a:tabLst>
                      </a:pPr>
                      <a:r>
                        <a:rPr lang="fr-FR" sz="1100" dirty="0" err="1" smtClean="0">
                          <a:effectLst/>
                          <a:latin typeface="Calibri" panose="020F0502020204030204" pitchFamily="34" charset="0"/>
                          <a:ea typeface="Calibri" panose="020F0502020204030204" pitchFamily="34" charset="0"/>
                          <a:cs typeface="Arial" panose="020B0604020202020204" pitchFamily="34" charset="0"/>
                        </a:rPr>
                        <a:t>Uveite</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dirty="0" smtClean="0">
                          <a:effectLst/>
                          <a:latin typeface="+mn-lt"/>
                          <a:ea typeface="Calibri" panose="020F0502020204030204" pitchFamily="34" charset="0"/>
                          <a:cs typeface="Arial" panose="020B0604020202020204" pitchFamily="34" charset="0"/>
                        </a:rPr>
                        <a:t>0,066</a:t>
                      </a:r>
                      <a:endParaRPr lang="fr-FR" sz="1100" dirty="0">
                        <a:effectLst/>
                        <a:latin typeface="+mn-lt"/>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270814442"/>
                  </a:ext>
                </a:extLst>
              </a:tr>
              <a:tr h="258413">
                <a:tc>
                  <a:txBody>
                    <a:bodyPr/>
                    <a:lstStyle/>
                    <a:p>
                      <a:pPr algn="ctr">
                        <a:lnSpc>
                          <a:spcPct val="150000"/>
                        </a:lnSpc>
                        <a:spcAft>
                          <a:spcPts val="0"/>
                        </a:spcAft>
                        <a:tabLst>
                          <a:tab pos="825500" algn="l"/>
                          <a:tab pos="4200525" algn="l"/>
                        </a:tabLst>
                      </a:pPr>
                      <a:r>
                        <a:rPr lang="fr-FR" sz="1100" dirty="0">
                          <a:effectLst/>
                        </a:rPr>
                        <a:t>Ampliation thoracique (Hirtz)</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a:effectLst/>
                        </a:rPr>
                        <a:t>0,000</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3529207508"/>
                  </a:ext>
                </a:extLst>
              </a:tr>
              <a:tr h="258413">
                <a:tc>
                  <a:txBody>
                    <a:bodyPr/>
                    <a:lstStyle/>
                    <a:p>
                      <a:pPr algn="ctr">
                        <a:lnSpc>
                          <a:spcPct val="150000"/>
                        </a:lnSpc>
                        <a:spcAft>
                          <a:spcPts val="0"/>
                        </a:spcAft>
                        <a:tabLst>
                          <a:tab pos="825500" algn="l"/>
                          <a:tab pos="4200525" algn="l"/>
                        </a:tabLst>
                      </a:pPr>
                      <a:r>
                        <a:rPr lang="fr-FR" sz="1100" dirty="0">
                          <a:effectLst/>
                        </a:rPr>
                        <a:t>BASMI</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a:effectLst/>
                        </a:rPr>
                        <a:t>0,000</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3494872381"/>
                  </a:ext>
                </a:extLst>
              </a:tr>
              <a:tr h="258413">
                <a:tc>
                  <a:txBody>
                    <a:bodyPr/>
                    <a:lstStyle/>
                    <a:p>
                      <a:pPr algn="ctr">
                        <a:lnSpc>
                          <a:spcPct val="150000"/>
                        </a:lnSpc>
                        <a:spcAft>
                          <a:spcPts val="0"/>
                        </a:spcAft>
                        <a:tabLst>
                          <a:tab pos="825500" algn="l"/>
                          <a:tab pos="4200525" algn="l"/>
                        </a:tabLst>
                      </a:pPr>
                      <a:r>
                        <a:rPr lang="fr-FR" sz="1100" dirty="0">
                          <a:effectLst/>
                        </a:rPr>
                        <a:t>BASRI </a:t>
                      </a:r>
                      <a:r>
                        <a:rPr lang="fr-FR" sz="1100" dirty="0" err="1">
                          <a:effectLst/>
                        </a:rPr>
                        <a:t>spine</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dirty="0">
                          <a:effectLst/>
                        </a:rPr>
                        <a:t>0,000</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634062561"/>
                  </a:ext>
                </a:extLst>
              </a:tr>
              <a:tr h="258413">
                <a:tc>
                  <a:txBody>
                    <a:bodyPr/>
                    <a:lstStyle/>
                    <a:p>
                      <a:pPr algn="ctr">
                        <a:lnSpc>
                          <a:spcPct val="150000"/>
                        </a:lnSpc>
                        <a:spcAft>
                          <a:spcPts val="0"/>
                        </a:spcAft>
                        <a:tabLst>
                          <a:tab pos="825500" algn="l"/>
                          <a:tab pos="4200525" algn="l"/>
                        </a:tabLst>
                      </a:pPr>
                      <a:r>
                        <a:rPr lang="fr-FR" sz="1100">
                          <a:effectLst/>
                        </a:rPr>
                        <a:t>m SASSS total</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a:effectLst/>
                        </a:rPr>
                        <a:t>0,000</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2177902837"/>
                  </a:ext>
                </a:extLst>
              </a:tr>
              <a:tr h="258413">
                <a:tc>
                  <a:txBody>
                    <a:bodyPr/>
                    <a:lstStyle/>
                    <a:p>
                      <a:pPr algn="ctr">
                        <a:lnSpc>
                          <a:spcPct val="150000"/>
                        </a:lnSpc>
                        <a:spcAft>
                          <a:spcPts val="0"/>
                        </a:spcAft>
                        <a:tabLst>
                          <a:tab pos="825500" algn="l"/>
                          <a:tab pos="4200525" algn="l"/>
                        </a:tabLst>
                      </a:pPr>
                      <a:r>
                        <a:rPr lang="fr-FR" sz="1100" dirty="0" err="1">
                          <a:effectLst/>
                        </a:rPr>
                        <a:t>Sacroiliite</a:t>
                      </a:r>
                      <a:r>
                        <a:rPr lang="fr-FR" sz="1100" dirty="0">
                          <a:effectLst/>
                        </a:rPr>
                        <a:t> stade&gt;2</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dirty="0">
                          <a:effectLst/>
                        </a:rPr>
                        <a:t>0,000</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4018849772"/>
                  </a:ext>
                </a:extLst>
              </a:tr>
            </a:tbl>
          </a:graphicData>
        </a:graphic>
      </p:graphicFrame>
      <p:sp>
        <p:nvSpPr>
          <p:cNvPr id="5" name="Rectangle 4"/>
          <p:cNvSpPr/>
          <p:nvPr/>
        </p:nvSpPr>
        <p:spPr>
          <a:xfrm>
            <a:off x="2760258" y="1308846"/>
            <a:ext cx="6617258" cy="2563907"/>
          </a:xfrm>
          <a:prstGeom prst="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16263" y="1285133"/>
            <a:ext cx="2064774" cy="1209368"/>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70C0"/>
                </a:solidFill>
              </a:rPr>
              <a:t>Facteurs de risques potentiels de </a:t>
            </a:r>
            <a:r>
              <a:rPr lang="fr-FR" b="1" dirty="0" err="1" smtClean="0">
                <a:solidFill>
                  <a:srgbClr val="0070C0"/>
                </a:solidFill>
              </a:rPr>
              <a:t>coxite</a:t>
            </a:r>
            <a:endParaRPr lang="fr-FR" b="1" dirty="0">
              <a:solidFill>
                <a:srgbClr val="0070C0"/>
              </a:solidFill>
            </a:endParaRPr>
          </a:p>
        </p:txBody>
      </p:sp>
      <p:sp>
        <p:nvSpPr>
          <p:cNvPr id="7" name="Flèche droite 6"/>
          <p:cNvSpPr/>
          <p:nvPr/>
        </p:nvSpPr>
        <p:spPr>
          <a:xfrm>
            <a:off x="544315" y="2604338"/>
            <a:ext cx="2215943" cy="511515"/>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287051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
            <a:ext cx="10515600" cy="663780"/>
          </a:xfrm>
        </p:spPr>
        <p:txBody>
          <a:bodyPr>
            <a:noAutofit/>
          </a:bodyPr>
          <a:lstStyle/>
          <a:p>
            <a:pPr algn="ctr"/>
            <a:r>
              <a:rPr lang="fr-FR" b="1" dirty="0"/>
              <a:t>En analyse Bi variée</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953703312"/>
              </p:ext>
            </p:extLst>
          </p:nvPr>
        </p:nvGraphicFramePr>
        <p:xfrm>
          <a:off x="2814483" y="1022370"/>
          <a:ext cx="6563033" cy="5426673"/>
        </p:xfrm>
        <a:graphic>
          <a:graphicData uri="http://schemas.openxmlformats.org/drawingml/2006/table">
            <a:tbl>
              <a:tblPr firstRow="1" firstCol="1" bandRow="1">
                <a:tableStyleId>{5C22544A-7EE6-4342-B048-85BDC9FD1C3A}</a:tableStyleId>
              </a:tblPr>
              <a:tblGrid>
                <a:gridCol w="3779543">
                  <a:extLst>
                    <a:ext uri="{9D8B030D-6E8A-4147-A177-3AD203B41FA5}">
                      <a16:colId xmlns:a16="http://schemas.microsoft.com/office/drawing/2014/main" val="851714189"/>
                    </a:ext>
                  </a:extLst>
                </a:gridCol>
                <a:gridCol w="2783490">
                  <a:extLst>
                    <a:ext uri="{9D8B030D-6E8A-4147-A177-3AD203B41FA5}">
                      <a16:colId xmlns:a16="http://schemas.microsoft.com/office/drawing/2014/main" val="717591241"/>
                    </a:ext>
                  </a:extLst>
                </a:gridCol>
              </a:tblGrid>
              <a:tr h="258413">
                <a:tc>
                  <a:txBody>
                    <a:bodyPr/>
                    <a:lstStyle/>
                    <a:p>
                      <a:pPr algn="ctr">
                        <a:lnSpc>
                          <a:spcPct val="150000"/>
                        </a:lnSpc>
                        <a:spcAft>
                          <a:spcPts val="0"/>
                        </a:spcAft>
                        <a:tabLst>
                          <a:tab pos="825500" algn="l"/>
                          <a:tab pos="4200525" algn="l"/>
                        </a:tabLst>
                      </a:pPr>
                      <a:r>
                        <a:rPr lang="fr-FR" sz="1100" dirty="0">
                          <a:effectLst/>
                        </a:rPr>
                        <a:t>Variables</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dirty="0">
                          <a:effectLst/>
                        </a:rPr>
                        <a:t>P</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1459947195"/>
                  </a:ext>
                </a:extLst>
              </a:tr>
              <a:tr h="258413">
                <a:tc>
                  <a:txBody>
                    <a:bodyPr/>
                    <a:lstStyle/>
                    <a:p>
                      <a:pPr algn="ctr">
                        <a:lnSpc>
                          <a:spcPct val="150000"/>
                        </a:lnSpc>
                        <a:spcAft>
                          <a:spcPts val="0"/>
                        </a:spcAft>
                        <a:tabLst>
                          <a:tab pos="825500" algn="l"/>
                          <a:tab pos="4200525" algn="l"/>
                        </a:tabLst>
                      </a:pPr>
                      <a:r>
                        <a:rPr lang="fr-FR" sz="1100" dirty="0" smtClean="0">
                          <a:solidFill>
                            <a:schemeClr val="bg1"/>
                          </a:solidFill>
                          <a:effectLst/>
                        </a:rPr>
                        <a:t>Sexe masculin</a:t>
                      </a:r>
                      <a:endParaRPr lang="fr-FR"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dirty="0">
                          <a:solidFill>
                            <a:schemeClr val="tx1"/>
                          </a:solidFill>
                          <a:effectLst/>
                        </a:rPr>
                        <a:t>0,001</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2250619938"/>
                  </a:ext>
                </a:extLst>
              </a:tr>
              <a:tr h="258413">
                <a:tc>
                  <a:txBody>
                    <a:bodyPr/>
                    <a:lstStyle/>
                    <a:p>
                      <a:pPr algn="ctr">
                        <a:lnSpc>
                          <a:spcPct val="150000"/>
                        </a:lnSpc>
                        <a:spcAft>
                          <a:spcPts val="0"/>
                        </a:spcAft>
                        <a:tabLst>
                          <a:tab pos="825500" algn="l"/>
                          <a:tab pos="4200525" algn="l"/>
                        </a:tabLst>
                      </a:pPr>
                      <a:r>
                        <a:rPr lang="fr-FR" sz="1100" dirty="0">
                          <a:solidFill>
                            <a:schemeClr val="bg1"/>
                          </a:solidFill>
                          <a:effectLst/>
                        </a:rPr>
                        <a:t>Habitat rural</a:t>
                      </a:r>
                      <a:endParaRPr lang="fr-FR"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dirty="0">
                          <a:solidFill>
                            <a:schemeClr val="tx1"/>
                          </a:solidFill>
                          <a:effectLst/>
                        </a:rPr>
                        <a:t>0,000</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3889050540"/>
                  </a:ext>
                </a:extLst>
              </a:tr>
              <a:tr h="258413">
                <a:tc>
                  <a:txBody>
                    <a:bodyPr/>
                    <a:lstStyle/>
                    <a:p>
                      <a:pPr algn="ctr">
                        <a:lnSpc>
                          <a:spcPct val="150000"/>
                        </a:lnSpc>
                        <a:spcAft>
                          <a:spcPts val="0"/>
                        </a:spcAft>
                        <a:tabLst>
                          <a:tab pos="825500" algn="l"/>
                          <a:tab pos="4200525" algn="l"/>
                        </a:tabLst>
                      </a:pPr>
                      <a:r>
                        <a:rPr lang="fr-FR" sz="1100" dirty="0">
                          <a:solidFill>
                            <a:schemeClr val="bg1"/>
                          </a:solidFill>
                          <a:effectLst/>
                        </a:rPr>
                        <a:t>Tabagisme</a:t>
                      </a:r>
                      <a:endParaRPr lang="fr-FR"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dirty="0" smtClean="0">
                          <a:solidFill>
                            <a:schemeClr val="tx1"/>
                          </a:solidFill>
                          <a:effectLst/>
                        </a:rPr>
                        <a:t>0,022</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1251674949"/>
                  </a:ext>
                </a:extLst>
              </a:tr>
              <a:tr h="258413">
                <a:tc>
                  <a:txBody>
                    <a:bodyPr/>
                    <a:lstStyle/>
                    <a:p>
                      <a:pPr algn="ctr">
                        <a:lnSpc>
                          <a:spcPct val="150000"/>
                        </a:lnSpc>
                        <a:spcAft>
                          <a:spcPts val="0"/>
                        </a:spcAft>
                        <a:tabLst>
                          <a:tab pos="825500" algn="l"/>
                          <a:tab pos="4200525" algn="l"/>
                        </a:tabLst>
                      </a:pPr>
                      <a:r>
                        <a:rPr lang="fr-FR" sz="1100" dirty="0">
                          <a:solidFill>
                            <a:schemeClr val="bg1"/>
                          </a:solidFill>
                          <a:effectLst/>
                        </a:rPr>
                        <a:t>Age de </a:t>
                      </a:r>
                      <a:r>
                        <a:rPr lang="fr-FR" sz="1100" dirty="0" smtClean="0">
                          <a:solidFill>
                            <a:schemeClr val="bg1"/>
                          </a:solidFill>
                          <a:effectLst/>
                        </a:rPr>
                        <a:t>début précoce </a:t>
                      </a:r>
                      <a:r>
                        <a:rPr lang="fr-FR" sz="1100" dirty="0">
                          <a:solidFill>
                            <a:schemeClr val="bg1"/>
                          </a:solidFill>
                          <a:effectLst/>
                        </a:rPr>
                        <a:t>de la maladie</a:t>
                      </a:r>
                      <a:endParaRPr lang="fr-FR"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dirty="0">
                          <a:solidFill>
                            <a:schemeClr val="tx1"/>
                          </a:solidFill>
                          <a:effectLst/>
                        </a:rPr>
                        <a:t>0,000</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3068889563"/>
                  </a:ext>
                </a:extLst>
              </a:tr>
              <a:tr h="258413">
                <a:tc>
                  <a:txBody>
                    <a:bodyPr/>
                    <a:lstStyle/>
                    <a:p>
                      <a:pPr algn="ctr">
                        <a:lnSpc>
                          <a:spcPct val="150000"/>
                        </a:lnSpc>
                        <a:spcAft>
                          <a:spcPts val="0"/>
                        </a:spcAft>
                        <a:tabLst>
                          <a:tab pos="825500" algn="l"/>
                          <a:tab pos="4200525" algn="l"/>
                        </a:tabLst>
                      </a:pPr>
                      <a:r>
                        <a:rPr lang="fr-FR" sz="1100" dirty="0" smtClean="0">
                          <a:solidFill>
                            <a:schemeClr val="bg1"/>
                          </a:solidFill>
                          <a:effectLst/>
                        </a:rPr>
                        <a:t>Retard </a:t>
                      </a:r>
                      <a:r>
                        <a:rPr lang="fr-FR" sz="1100" dirty="0">
                          <a:solidFill>
                            <a:schemeClr val="bg1"/>
                          </a:solidFill>
                          <a:effectLst/>
                        </a:rPr>
                        <a:t>diagnostic</a:t>
                      </a:r>
                      <a:endParaRPr lang="fr-FR"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dirty="0">
                          <a:solidFill>
                            <a:schemeClr val="tx1"/>
                          </a:solidFill>
                          <a:effectLst/>
                        </a:rPr>
                        <a:t>0,000</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69035474"/>
                  </a:ext>
                </a:extLst>
              </a:tr>
              <a:tr h="258413">
                <a:tc>
                  <a:txBody>
                    <a:bodyPr/>
                    <a:lstStyle/>
                    <a:p>
                      <a:pPr algn="ctr">
                        <a:lnSpc>
                          <a:spcPct val="150000"/>
                        </a:lnSpc>
                        <a:spcAft>
                          <a:spcPts val="0"/>
                        </a:spcAft>
                        <a:tabLst>
                          <a:tab pos="825500" algn="l"/>
                          <a:tab pos="4200525" algn="l"/>
                        </a:tabLst>
                      </a:pPr>
                      <a:r>
                        <a:rPr lang="fr-FR" sz="1100" dirty="0">
                          <a:solidFill>
                            <a:schemeClr val="bg1"/>
                          </a:solidFill>
                          <a:effectLst/>
                        </a:rPr>
                        <a:t>Durée </a:t>
                      </a:r>
                      <a:r>
                        <a:rPr lang="fr-FR" sz="1100" dirty="0" smtClean="0">
                          <a:solidFill>
                            <a:schemeClr val="bg1"/>
                          </a:solidFill>
                          <a:effectLst/>
                        </a:rPr>
                        <a:t>d’évolution prolongée</a:t>
                      </a:r>
                      <a:endParaRPr lang="fr-FR"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dirty="0">
                          <a:solidFill>
                            <a:schemeClr val="tx1"/>
                          </a:solidFill>
                          <a:effectLst/>
                        </a:rPr>
                        <a:t>0,000</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3562948859"/>
                  </a:ext>
                </a:extLst>
              </a:tr>
              <a:tr h="258413">
                <a:tc>
                  <a:txBody>
                    <a:bodyPr/>
                    <a:lstStyle/>
                    <a:p>
                      <a:pPr algn="ctr">
                        <a:lnSpc>
                          <a:spcPct val="150000"/>
                        </a:lnSpc>
                        <a:spcAft>
                          <a:spcPts val="0"/>
                        </a:spcAft>
                        <a:tabLst>
                          <a:tab pos="825500" algn="l"/>
                          <a:tab pos="4200525" algn="l"/>
                        </a:tabLst>
                      </a:pPr>
                      <a:r>
                        <a:rPr lang="fr-FR" sz="1100" dirty="0">
                          <a:solidFill>
                            <a:schemeClr val="bg1"/>
                          </a:solidFill>
                          <a:effectLst/>
                        </a:rPr>
                        <a:t>MASES</a:t>
                      </a:r>
                      <a:endParaRPr lang="fr-FR"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dirty="0">
                          <a:solidFill>
                            <a:schemeClr val="tx1"/>
                          </a:solidFill>
                          <a:effectLst/>
                        </a:rPr>
                        <a:t>0,000</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3027255879"/>
                  </a:ext>
                </a:extLst>
              </a:tr>
              <a:tr h="258413">
                <a:tc>
                  <a:txBody>
                    <a:bodyPr/>
                    <a:lstStyle/>
                    <a:p>
                      <a:pPr algn="ctr">
                        <a:lnSpc>
                          <a:spcPct val="150000"/>
                        </a:lnSpc>
                        <a:spcAft>
                          <a:spcPts val="0"/>
                        </a:spcAft>
                        <a:tabLst>
                          <a:tab pos="825500" algn="l"/>
                          <a:tab pos="4200525" algn="l"/>
                        </a:tabLst>
                      </a:pPr>
                      <a:r>
                        <a:rPr lang="fr-FR" sz="1100" dirty="0">
                          <a:solidFill>
                            <a:schemeClr val="bg1"/>
                          </a:solidFill>
                          <a:effectLst/>
                        </a:rPr>
                        <a:t>VS</a:t>
                      </a:r>
                      <a:endParaRPr lang="fr-FR"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dirty="0">
                          <a:solidFill>
                            <a:schemeClr val="tx1"/>
                          </a:solidFill>
                          <a:effectLst/>
                        </a:rPr>
                        <a:t>0,000</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816355812"/>
                  </a:ext>
                </a:extLst>
              </a:tr>
              <a:tr h="258413">
                <a:tc>
                  <a:txBody>
                    <a:bodyPr/>
                    <a:lstStyle/>
                    <a:p>
                      <a:pPr algn="ctr">
                        <a:lnSpc>
                          <a:spcPct val="150000"/>
                        </a:lnSpc>
                        <a:spcAft>
                          <a:spcPts val="0"/>
                        </a:spcAft>
                        <a:tabLst>
                          <a:tab pos="825500" algn="l"/>
                          <a:tab pos="4200525" algn="l"/>
                        </a:tabLst>
                      </a:pPr>
                      <a:r>
                        <a:rPr lang="fr-FR" sz="1100" dirty="0">
                          <a:solidFill>
                            <a:schemeClr val="bg1"/>
                          </a:solidFill>
                          <a:effectLst/>
                        </a:rPr>
                        <a:t>CRP</a:t>
                      </a:r>
                      <a:endParaRPr lang="fr-FR"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dirty="0">
                          <a:solidFill>
                            <a:schemeClr val="tx1"/>
                          </a:solidFill>
                          <a:effectLst/>
                        </a:rPr>
                        <a:t>0,000</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2627755287"/>
                  </a:ext>
                </a:extLst>
              </a:tr>
              <a:tr h="258413">
                <a:tc>
                  <a:txBody>
                    <a:bodyPr/>
                    <a:lstStyle/>
                    <a:p>
                      <a:pPr algn="ctr">
                        <a:lnSpc>
                          <a:spcPct val="150000"/>
                        </a:lnSpc>
                        <a:spcAft>
                          <a:spcPts val="0"/>
                        </a:spcAft>
                        <a:tabLst>
                          <a:tab pos="825500" algn="l"/>
                          <a:tab pos="4200525" algn="l"/>
                        </a:tabLst>
                      </a:pPr>
                      <a:r>
                        <a:rPr lang="fr-FR" sz="1100" dirty="0">
                          <a:solidFill>
                            <a:schemeClr val="bg1"/>
                          </a:solidFill>
                          <a:effectLst/>
                        </a:rPr>
                        <a:t>BASDAI</a:t>
                      </a:r>
                      <a:endParaRPr lang="fr-FR"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dirty="0">
                          <a:solidFill>
                            <a:schemeClr val="tx1"/>
                          </a:solidFill>
                          <a:effectLst/>
                        </a:rPr>
                        <a:t>0,000</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3837669088"/>
                  </a:ext>
                </a:extLst>
              </a:tr>
              <a:tr h="258413">
                <a:tc>
                  <a:txBody>
                    <a:bodyPr/>
                    <a:lstStyle/>
                    <a:p>
                      <a:pPr algn="ctr">
                        <a:lnSpc>
                          <a:spcPct val="150000"/>
                        </a:lnSpc>
                        <a:spcAft>
                          <a:spcPts val="0"/>
                        </a:spcAft>
                        <a:tabLst>
                          <a:tab pos="825500" algn="l"/>
                          <a:tab pos="4200525" algn="l"/>
                        </a:tabLst>
                      </a:pPr>
                      <a:r>
                        <a:rPr lang="fr-FR" sz="1100" dirty="0">
                          <a:solidFill>
                            <a:schemeClr val="bg1"/>
                          </a:solidFill>
                          <a:effectLst/>
                        </a:rPr>
                        <a:t>IMC maigre</a:t>
                      </a:r>
                      <a:endParaRPr lang="fr-FR"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dirty="0">
                          <a:solidFill>
                            <a:schemeClr val="tx1"/>
                          </a:solidFill>
                          <a:effectLst/>
                        </a:rPr>
                        <a:t>0,053</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165507107"/>
                  </a:ext>
                </a:extLst>
              </a:tr>
              <a:tr h="258413">
                <a:tc>
                  <a:txBody>
                    <a:bodyPr/>
                    <a:lstStyle/>
                    <a:p>
                      <a:pPr algn="ctr">
                        <a:lnSpc>
                          <a:spcPct val="150000"/>
                        </a:lnSpc>
                        <a:spcAft>
                          <a:spcPts val="0"/>
                        </a:spcAft>
                        <a:tabLst>
                          <a:tab pos="825500" algn="l"/>
                          <a:tab pos="4200525" algn="l"/>
                        </a:tabLst>
                      </a:pPr>
                      <a:r>
                        <a:rPr lang="fr-FR" sz="1100" dirty="0">
                          <a:effectLst/>
                        </a:rPr>
                        <a:t>Atteinte </a:t>
                      </a:r>
                      <a:r>
                        <a:rPr lang="fr-FR" sz="1100" dirty="0" smtClean="0">
                          <a:effectLst/>
                        </a:rPr>
                        <a:t>cervico-dorsale</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a:effectLst/>
                        </a:rPr>
                        <a:t>0,000</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3921795649"/>
                  </a:ext>
                </a:extLst>
              </a:tr>
              <a:tr h="258413">
                <a:tc>
                  <a:txBody>
                    <a:bodyPr/>
                    <a:lstStyle/>
                    <a:p>
                      <a:pPr algn="ctr">
                        <a:lnSpc>
                          <a:spcPct val="150000"/>
                        </a:lnSpc>
                        <a:spcAft>
                          <a:spcPts val="0"/>
                        </a:spcAft>
                        <a:tabLst>
                          <a:tab pos="825500" algn="l"/>
                          <a:tab pos="4200525" algn="l"/>
                        </a:tabLst>
                      </a:pPr>
                      <a:r>
                        <a:rPr lang="fr-FR" sz="1100" dirty="0" smtClean="0">
                          <a:effectLst/>
                          <a:latin typeface="Calibri" panose="020F0502020204030204" pitchFamily="34" charset="0"/>
                          <a:ea typeface="Calibri" panose="020F0502020204030204" pitchFamily="34" charset="0"/>
                          <a:cs typeface="Arial" panose="020B0604020202020204" pitchFamily="34" charset="0"/>
                        </a:rPr>
                        <a:t>Déformation</a:t>
                      </a:r>
                      <a:r>
                        <a:rPr lang="fr-FR" sz="1100" baseline="0" dirty="0" smtClean="0">
                          <a:effectLst/>
                          <a:latin typeface="Calibri" panose="020F0502020204030204" pitchFamily="34" charset="0"/>
                          <a:ea typeface="Calibri" panose="020F0502020204030204" pitchFamily="34" charset="0"/>
                          <a:cs typeface="Arial" panose="020B0604020202020204" pitchFamily="34" charset="0"/>
                        </a:rPr>
                        <a:t> rachidienne</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a:effectLst/>
                        </a:rPr>
                        <a:t>0,000</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850756550"/>
                  </a:ext>
                </a:extLst>
              </a:tr>
              <a:tr h="258413">
                <a:tc>
                  <a:txBody>
                    <a:bodyPr/>
                    <a:lstStyle/>
                    <a:p>
                      <a:pPr algn="ctr">
                        <a:lnSpc>
                          <a:spcPct val="150000"/>
                        </a:lnSpc>
                        <a:spcAft>
                          <a:spcPts val="0"/>
                        </a:spcAft>
                        <a:tabLst>
                          <a:tab pos="825500" algn="l"/>
                          <a:tab pos="4200525" algn="l"/>
                        </a:tabLst>
                      </a:pPr>
                      <a:r>
                        <a:rPr lang="fr-FR" sz="1100" dirty="0">
                          <a:effectLst/>
                        </a:rPr>
                        <a:t>Syndrome pulmonaire restrictif</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dirty="0">
                          <a:effectLst/>
                        </a:rPr>
                        <a:t>0,000</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4036859697"/>
                  </a:ext>
                </a:extLst>
              </a:tr>
              <a:tr h="258413">
                <a:tc>
                  <a:txBody>
                    <a:bodyPr/>
                    <a:lstStyle/>
                    <a:p>
                      <a:pPr algn="ctr">
                        <a:lnSpc>
                          <a:spcPct val="150000"/>
                        </a:lnSpc>
                        <a:spcAft>
                          <a:spcPts val="0"/>
                        </a:spcAft>
                        <a:tabLst>
                          <a:tab pos="825500" algn="l"/>
                          <a:tab pos="4200525" algn="l"/>
                        </a:tabLst>
                      </a:pPr>
                      <a:r>
                        <a:rPr lang="fr-FR" sz="1100" dirty="0" err="1" smtClean="0">
                          <a:effectLst/>
                          <a:latin typeface="Calibri" panose="020F0502020204030204" pitchFamily="34" charset="0"/>
                          <a:ea typeface="Calibri" panose="020F0502020204030204" pitchFamily="34" charset="0"/>
                          <a:cs typeface="Arial" panose="020B0604020202020204" pitchFamily="34" charset="0"/>
                        </a:rPr>
                        <a:t>Uveite</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dirty="0" smtClean="0">
                          <a:effectLst/>
                          <a:latin typeface="+mn-lt"/>
                          <a:ea typeface="Calibri" panose="020F0502020204030204" pitchFamily="34" charset="0"/>
                          <a:cs typeface="Arial" panose="020B0604020202020204" pitchFamily="34" charset="0"/>
                        </a:rPr>
                        <a:t>0,066</a:t>
                      </a:r>
                      <a:endParaRPr lang="fr-FR" sz="1100" dirty="0">
                        <a:effectLst/>
                        <a:latin typeface="+mn-lt"/>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270814442"/>
                  </a:ext>
                </a:extLst>
              </a:tr>
              <a:tr h="258413">
                <a:tc>
                  <a:txBody>
                    <a:bodyPr/>
                    <a:lstStyle/>
                    <a:p>
                      <a:pPr algn="ctr">
                        <a:lnSpc>
                          <a:spcPct val="150000"/>
                        </a:lnSpc>
                        <a:spcAft>
                          <a:spcPts val="0"/>
                        </a:spcAft>
                        <a:tabLst>
                          <a:tab pos="825500" algn="l"/>
                          <a:tab pos="4200525" algn="l"/>
                        </a:tabLst>
                      </a:pPr>
                      <a:r>
                        <a:rPr lang="fr-FR" sz="1100" dirty="0">
                          <a:effectLst/>
                        </a:rPr>
                        <a:t>Ampliation thoracique (Hirtz)</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a:effectLst/>
                        </a:rPr>
                        <a:t>0,000</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3529207508"/>
                  </a:ext>
                </a:extLst>
              </a:tr>
              <a:tr h="258413">
                <a:tc>
                  <a:txBody>
                    <a:bodyPr/>
                    <a:lstStyle/>
                    <a:p>
                      <a:pPr algn="ctr">
                        <a:lnSpc>
                          <a:spcPct val="150000"/>
                        </a:lnSpc>
                        <a:spcAft>
                          <a:spcPts val="0"/>
                        </a:spcAft>
                        <a:tabLst>
                          <a:tab pos="825500" algn="l"/>
                          <a:tab pos="4200525" algn="l"/>
                        </a:tabLst>
                      </a:pPr>
                      <a:r>
                        <a:rPr lang="fr-FR" sz="1100" dirty="0">
                          <a:effectLst/>
                        </a:rPr>
                        <a:t>BASMI</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a:effectLst/>
                        </a:rPr>
                        <a:t>0,000</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3494872381"/>
                  </a:ext>
                </a:extLst>
              </a:tr>
              <a:tr h="258413">
                <a:tc>
                  <a:txBody>
                    <a:bodyPr/>
                    <a:lstStyle/>
                    <a:p>
                      <a:pPr algn="ctr">
                        <a:lnSpc>
                          <a:spcPct val="150000"/>
                        </a:lnSpc>
                        <a:spcAft>
                          <a:spcPts val="0"/>
                        </a:spcAft>
                        <a:tabLst>
                          <a:tab pos="825500" algn="l"/>
                          <a:tab pos="4200525" algn="l"/>
                        </a:tabLst>
                      </a:pPr>
                      <a:r>
                        <a:rPr lang="fr-FR" sz="1100" dirty="0">
                          <a:effectLst/>
                        </a:rPr>
                        <a:t>BASRI </a:t>
                      </a:r>
                      <a:r>
                        <a:rPr lang="fr-FR" sz="1100" dirty="0" err="1">
                          <a:effectLst/>
                        </a:rPr>
                        <a:t>spine</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dirty="0">
                          <a:effectLst/>
                        </a:rPr>
                        <a:t>0,000</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634062561"/>
                  </a:ext>
                </a:extLst>
              </a:tr>
              <a:tr h="258413">
                <a:tc>
                  <a:txBody>
                    <a:bodyPr/>
                    <a:lstStyle/>
                    <a:p>
                      <a:pPr algn="ctr">
                        <a:lnSpc>
                          <a:spcPct val="150000"/>
                        </a:lnSpc>
                        <a:spcAft>
                          <a:spcPts val="0"/>
                        </a:spcAft>
                        <a:tabLst>
                          <a:tab pos="825500" algn="l"/>
                          <a:tab pos="4200525" algn="l"/>
                        </a:tabLst>
                      </a:pPr>
                      <a:r>
                        <a:rPr lang="fr-FR" sz="1100">
                          <a:effectLst/>
                        </a:rPr>
                        <a:t>m SASSS total</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a:effectLst/>
                        </a:rPr>
                        <a:t>0,000</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2177902837"/>
                  </a:ext>
                </a:extLst>
              </a:tr>
              <a:tr h="258413">
                <a:tc>
                  <a:txBody>
                    <a:bodyPr/>
                    <a:lstStyle/>
                    <a:p>
                      <a:pPr algn="ctr">
                        <a:lnSpc>
                          <a:spcPct val="150000"/>
                        </a:lnSpc>
                        <a:spcAft>
                          <a:spcPts val="0"/>
                        </a:spcAft>
                        <a:tabLst>
                          <a:tab pos="825500" algn="l"/>
                          <a:tab pos="4200525" algn="l"/>
                        </a:tabLst>
                      </a:pPr>
                      <a:r>
                        <a:rPr lang="fr-FR" sz="1100" dirty="0" err="1">
                          <a:effectLst/>
                        </a:rPr>
                        <a:t>Sacroiliite</a:t>
                      </a:r>
                      <a:r>
                        <a:rPr lang="fr-FR" sz="1100" dirty="0">
                          <a:effectLst/>
                        </a:rPr>
                        <a:t> stade&gt;2</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tc>
                  <a:txBody>
                    <a:bodyPr/>
                    <a:lstStyle/>
                    <a:p>
                      <a:pPr algn="ctr">
                        <a:lnSpc>
                          <a:spcPct val="150000"/>
                        </a:lnSpc>
                        <a:spcAft>
                          <a:spcPts val="0"/>
                        </a:spcAft>
                        <a:tabLst>
                          <a:tab pos="825500" algn="l"/>
                          <a:tab pos="4200525" algn="l"/>
                        </a:tabLst>
                      </a:pPr>
                      <a:r>
                        <a:rPr lang="fr-FR" sz="1100" dirty="0">
                          <a:effectLst/>
                        </a:rPr>
                        <a:t>0,000</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43513" marR="43513" marT="0" marB="0"/>
                </a:tc>
                <a:extLst>
                  <a:ext uri="{0D108BD9-81ED-4DB2-BD59-A6C34878D82A}">
                    <a16:rowId xmlns:a16="http://schemas.microsoft.com/office/drawing/2014/main" val="4018849772"/>
                  </a:ext>
                </a:extLst>
              </a:tr>
            </a:tbl>
          </a:graphicData>
        </a:graphic>
      </p:graphicFrame>
      <p:sp>
        <p:nvSpPr>
          <p:cNvPr id="5" name="Rectangle 4"/>
          <p:cNvSpPr/>
          <p:nvPr/>
        </p:nvSpPr>
        <p:spPr>
          <a:xfrm>
            <a:off x="2814483" y="3875881"/>
            <a:ext cx="6563033" cy="2573162"/>
          </a:xfrm>
          <a:prstGeom prst="rect">
            <a:avLst/>
          </a:prstGeom>
          <a:noFill/>
          <a:ln w="317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07878" y="4085830"/>
            <a:ext cx="2020529" cy="1076632"/>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Marqueurs de gravité</a:t>
            </a:r>
            <a:endParaRPr lang="fr-FR" b="1" dirty="0">
              <a:solidFill>
                <a:schemeClr val="tx1"/>
              </a:solidFill>
            </a:endParaRPr>
          </a:p>
        </p:txBody>
      </p:sp>
      <p:sp>
        <p:nvSpPr>
          <p:cNvPr id="7" name="Flèche droite 6"/>
          <p:cNvSpPr/>
          <p:nvPr/>
        </p:nvSpPr>
        <p:spPr>
          <a:xfrm>
            <a:off x="507878" y="5294439"/>
            <a:ext cx="2215943" cy="648929"/>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874890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
            <a:ext cx="10515600" cy="960119"/>
          </a:xfrm>
          <a:solidFill>
            <a:schemeClr val="accent1">
              <a:lumMod val="20000"/>
              <a:lumOff val="80000"/>
            </a:schemeClr>
          </a:solidFill>
          <a:ln w="19050">
            <a:solidFill>
              <a:srgbClr val="002060"/>
            </a:solidFill>
          </a:ln>
        </p:spPr>
        <p:txBody>
          <a:bodyPr/>
          <a:lstStyle/>
          <a:p>
            <a:pPr algn="ctr"/>
            <a:r>
              <a:rPr lang="fr-FR" b="1" dirty="0"/>
              <a:t>Les marqueurs de gravité de la maladie</a:t>
            </a:r>
            <a:endParaRPr lang="fr-FR" dirty="0"/>
          </a:p>
        </p:txBody>
      </p:sp>
      <p:sp>
        <p:nvSpPr>
          <p:cNvPr id="3" name="Espace réservé du contenu 2"/>
          <p:cNvSpPr>
            <a:spLocks noGrp="1"/>
          </p:cNvSpPr>
          <p:nvPr>
            <p:ph idx="1"/>
          </p:nvPr>
        </p:nvSpPr>
        <p:spPr>
          <a:xfrm>
            <a:off x="838200" y="1686909"/>
            <a:ext cx="11120718" cy="4749750"/>
          </a:xfrm>
        </p:spPr>
        <p:txBody>
          <a:bodyPr>
            <a:normAutofit/>
          </a:bodyPr>
          <a:lstStyle/>
          <a:p>
            <a:pPr lvl="0"/>
            <a:r>
              <a:rPr lang="fr-FR" sz="2400" dirty="0" smtClean="0"/>
              <a:t>Le </a:t>
            </a:r>
            <a:r>
              <a:rPr lang="fr-FR" sz="2400" dirty="0"/>
              <a:t>faible indice de masse </a:t>
            </a:r>
            <a:r>
              <a:rPr lang="fr-FR" sz="2400" dirty="0" smtClean="0"/>
              <a:t>corporel(</a:t>
            </a:r>
            <a:r>
              <a:rPr lang="fr-FR" sz="2400" dirty="0"/>
              <a:t>&lt;</a:t>
            </a:r>
            <a:r>
              <a:rPr lang="fr-FR" sz="2400" dirty="0" smtClean="0"/>
              <a:t>19kg/m2)</a:t>
            </a:r>
          </a:p>
          <a:p>
            <a:pPr lvl="0"/>
            <a:r>
              <a:rPr lang="fr-FR" sz="2400" dirty="0"/>
              <a:t>L’atteinte rachidienne déformante à </a:t>
            </a:r>
            <a:r>
              <a:rPr lang="fr-FR" sz="2400" dirty="0" smtClean="0"/>
              <a:t>prédominance </a:t>
            </a:r>
            <a:r>
              <a:rPr lang="fr-FR" sz="2400" dirty="0"/>
              <a:t>cervicale</a:t>
            </a:r>
          </a:p>
          <a:p>
            <a:pPr lvl="0"/>
            <a:r>
              <a:rPr lang="fr-FR" sz="2400" dirty="0"/>
              <a:t>Le syndrome pulmonaire restrictif</a:t>
            </a:r>
          </a:p>
          <a:p>
            <a:pPr lvl="0"/>
            <a:r>
              <a:rPr lang="fr-FR" sz="2400" dirty="0" smtClean="0"/>
              <a:t>L’uvéite</a:t>
            </a:r>
            <a:endParaRPr lang="fr-FR" sz="2400" dirty="0"/>
          </a:p>
          <a:p>
            <a:pPr lvl="0"/>
            <a:r>
              <a:rPr lang="fr-FR" sz="2400" dirty="0" smtClean="0"/>
              <a:t>La </a:t>
            </a:r>
            <a:r>
              <a:rPr lang="fr-FR" sz="2400" dirty="0"/>
              <a:t>limitation de la mobilité axiale par le score </a:t>
            </a:r>
            <a:r>
              <a:rPr lang="fr-FR" sz="2400" dirty="0" smtClean="0"/>
              <a:t>BASMI</a:t>
            </a:r>
          </a:p>
          <a:p>
            <a:r>
              <a:rPr lang="fr-FR" sz="2400" dirty="0"/>
              <a:t>La limitation de l’ampliation thoracique par l’indice de </a:t>
            </a:r>
            <a:r>
              <a:rPr lang="fr-FR" sz="2400" dirty="0" smtClean="0"/>
              <a:t>Hirtz</a:t>
            </a:r>
          </a:p>
          <a:p>
            <a:pPr lvl="0"/>
            <a:r>
              <a:rPr lang="fr-FR" sz="2400" dirty="0" smtClean="0"/>
              <a:t>L’atteinte </a:t>
            </a:r>
            <a:r>
              <a:rPr lang="fr-FR" sz="2400" dirty="0"/>
              <a:t>structurale radiographique axiale sévère au niveau rachidien et </a:t>
            </a:r>
            <a:r>
              <a:rPr lang="fr-FR" sz="2400" dirty="0" smtClean="0"/>
              <a:t>sacro-iliaque</a:t>
            </a:r>
          </a:p>
          <a:p>
            <a:pPr marL="0" indent="0">
              <a:buNone/>
            </a:pPr>
            <a:endParaRPr lang="fr-FR" sz="2400" dirty="0"/>
          </a:p>
        </p:txBody>
      </p:sp>
    </p:spTree>
    <p:extLst>
      <p:ext uri="{BB962C8B-B14F-4D97-AF65-F5344CB8AC3E}">
        <p14:creationId xmlns:p14="http://schemas.microsoft.com/office/powerpoint/2010/main" val="369042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
            <a:ext cx="10515600" cy="630618"/>
          </a:xfrm>
        </p:spPr>
        <p:txBody>
          <a:bodyPr>
            <a:noAutofit/>
          </a:bodyPr>
          <a:lstStyle/>
          <a:p>
            <a:pPr algn="ctr"/>
            <a:r>
              <a:rPr lang="fr-FR" sz="4000" b="1" dirty="0"/>
              <a:t>Les marqueurs de gravité de la maladie</a:t>
            </a:r>
            <a:endParaRPr lang="fr-FR" sz="40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958019166"/>
              </p:ext>
            </p:extLst>
          </p:nvPr>
        </p:nvGraphicFramePr>
        <p:xfrm>
          <a:off x="228601" y="630620"/>
          <a:ext cx="11719559" cy="939302"/>
        </p:xfrm>
        <a:graphic>
          <a:graphicData uri="http://schemas.openxmlformats.org/drawingml/2006/table">
            <a:tbl>
              <a:tblPr firstRow="1" firstCol="1" bandRow="1">
                <a:tableStyleId>{5C22544A-7EE6-4342-B048-85BDC9FD1C3A}</a:tableStyleId>
              </a:tblPr>
              <a:tblGrid>
                <a:gridCol w="3096387">
                  <a:extLst>
                    <a:ext uri="{9D8B030D-6E8A-4147-A177-3AD203B41FA5}">
                      <a16:colId xmlns:a16="http://schemas.microsoft.com/office/drawing/2014/main" val="1640550218"/>
                    </a:ext>
                  </a:extLst>
                </a:gridCol>
                <a:gridCol w="7139005">
                  <a:extLst>
                    <a:ext uri="{9D8B030D-6E8A-4147-A177-3AD203B41FA5}">
                      <a16:colId xmlns:a16="http://schemas.microsoft.com/office/drawing/2014/main" val="3840605192"/>
                    </a:ext>
                  </a:extLst>
                </a:gridCol>
                <a:gridCol w="1484167">
                  <a:extLst>
                    <a:ext uri="{9D8B030D-6E8A-4147-A177-3AD203B41FA5}">
                      <a16:colId xmlns:a16="http://schemas.microsoft.com/office/drawing/2014/main" val="2026691272"/>
                    </a:ext>
                  </a:extLst>
                </a:gridCol>
              </a:tblGrid>
              <a:tr h="234826">
                <a:tc>
                  <a:txBody>
                    <a:bodyPr/>
                    <a:lstStyle/>
                    <a:p>
                      <a:pPr algn="ctr">
                        <a:lnSpc>
                          <a:spcPct val="107000"/>
                        </a:lnSpc>
                        <a:spcAft>
                          <a:spcPts val="0"/>
                        </a:spcAft>
                      </a:pPr>
                      <a:r>
                        <a:rPr lang="fr-FR" sz="1400" dirty="0">
                          <a:effectLst/>
                        </a:rPr>
                        <a:t>Marqueurs de gravité</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Auteurs</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Notre série</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1476481389"/>
                  </a:ext>
                </a:extLst>
              </a:tr>
              <a:tr h="704476">
                <a:tc>
                  <a:txBody>
                    <a:bodyPr/>
                    <a:lstStyle/>
                    <a:p>
                      <a:pPr algn="just">
                        <a:lnSpc>
                          <a:spcPct val="107000"/>
                        </a:lnSpc>
                        <a:spcAft>
                          <a:spcPts val="0"/>
                        </a:spcAft>
                      </a:pPr>
                      <a:r>
                        <a:rPr lang="fr-FR" sz="1400" dirty="0" smtClean="0">
                          <a:effectLst/>
                        </a:rPr>
                        <a:t>Faible indice de masse corporel</a:t>
                      </a:r>
                    </a:p>
                    <a:p>
                      <a:pPr marL="0" marR="0" lvl="0" indent="0" algn="just" defTabSz="914400" rtl="0" eaLnBrk="1" fontAlgn="auto" latinLnBrk="0" hangingPunct="1">
                        <a:lnSpc>
                          <a:spcPct val="107000"/>
                        </a:lnSpc>
                        <a:spcBef>
                          <a:spcPts val="0"/>
                        </a:spcBef>
                        <a:spcAft>
                          <a:spcPts val="0"/>
                        </a:spcAft>
                        <a:buClrTx/>
                        <a:buSzTx/>
                        <a:buFontTx/>
                        <a:buNone/>
                        <a:tabLst/>
                        <a:defRPr/>
                      </a:pPr>
                      <a:r>
                        <a:rPr lang="fr-FR" sz="1400" dirty="0" smtClean="0"/>
                        <a:t>(&lt;19kg/m2)</a:t>
                      </a:r>
                    </a:p>
                    <a:p>
                      <a:pPr algn="just">
                        <a:lnSpc>
                          <a:spcPct val="107000"/>
                        </a:lnSpc>
                        <a:spcAft>
                          <a:spcPts val="0"/>
                        </a:spcAft>
                      </a:pP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a:effectLst/>
                        </a:rPr>
                        <a:t>L’étude Marocaine de </a:t>
                      </a:r>
                      <a:r>
                        <a:rPr lang="fr-FR" sz="1200" dirty="0" err="1">
                          <a:effectLst/>
                        </a:rPr>
                        <a:t>Hajjaj</a:t>
                      </a:r>
                      <a:r>
                        <a:rPr lang="fr-FR" sz="1200" dirty="0">
                          <a:effectLst/>
                        </a:rPr>
                        <a:t> </a:t>
                      </a:r>
                      <a:r>
                        <a:rPr lang="fr-FR" sz="1200" dirty="0" err="1">
                          <a:effectLst/>
                        </a:rPr>
                        <a:t>Hassouni</a:t>
                      </a:r>
                      <a:r>
                        <a:rPr lang="fr-FR" sz="1200" dirty="0">
                          <a:effectLst/>
                        </a:rPr>
                        <a:t> N. et </a:t>
                      </a:r>
                      <a:r>
                        <a:rPr lang="fr-FR" sz="1200" dirty="0" smtClean="0">
                          <a:effectLst/>
                        </a:rPr>
                        <a:t>al, </a:t>
                      </a:r>
                      <a:r>
                        <a:rPr lang="fr-FR" sz="1200" dirty="0">
                          <a:effectLst/>
                        </a:rPr>
                        <a:t>et de E. </a:t>
                      </a:r>
                      <a:r>
                        <a:rPr lang="fr-FR" sz="1200" dirty="0" err="1">
                          <a:effectLst/>
                        </a:rPr>
                        <a:t>Hannech</a:t>
                      </a:r>
                      <a:r>
                        <a:rPr lang="fr-FR" sz="1200" dirty="0">
                          <a:effectLst/>
                        </a:rPr>
                        <a:t> et al </a:t>
                      </a:r>
                    </a:p>
                    <a:p>
                      <a:pPr algn="just">
                        <a:lnSpc>
                          <a:spcPct val="107000"/>
                        </a:lnSpc>
                        <a:spcAft>
                          <a:spcPts val="0"/>
                        </a:spcAft>
                      </a:pPr>
                      <a:r>
                        <a:rPr lang="fr-FR" sz="1200" dirty="0">
                          <a:effectLst/>
                        </a:rPr>
                        <a:t>L’étude Chinoise de X. Zheng et al </a:t>
                      </a:r>
                      <a:r>
                        <a:rPr lang="fr-FR" sz="1200" dirty="0" smtClean="0">
                          <a:effectLst/>
                        </a:rPr>
                        <a:t>, </a:t>
                      </a:r>
                      <a:endParaRPr lang="fr-FR" sz="1200" dirty="0">
                        <a:effectLst/>
                      </a:endParaRPr>
                    </a:p>
                    <a:p>
                      <a:pPr algn="just">
                        <a:lnSpc>
                          <a:spcPct val="107000"/>
                        </a:lnSpc>
                        <a:spcAft>
                          <a:spcPts val="0"/>
                        </a:spcAft>
                      </a:pPr>
                      <a:r>
                        <a:rPr lang="fr-FR" sz="1200" dirty="0">
                          <a:effectLst/>
                        </a:rPr>
                        <a:t>L’étude Turque de </a:t>
                      </a:r>
                      <a:r>
                        <a:rPr lang="fr-FR" sz="1200" dirty="0" err="1">
                          <a:effectLst/>
                        </a:rPr>
                        <a:t>E.Durak</a:t>
                      </a:r>
                      <a:r>
                        <a:rPr lang="fr-FR" sz="1200" dirty="0">
                          <a:effectLst/>
                        </a:rPr>
                        <a:t> Ediboglu et al </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dirty="0">
                          <a:effectLst/>
                        </a:rPr>
                        <a:t>0,053</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3476065682"/>
                  </a:ext>
                </a:extLst>
              </a:tr>
            </a:tbl>
          </a:graphicData>
        </a:graphic>
      </p:graphicFrame>
    </p:spTree>
    <p:extLst>
      <p:ext uri="{BB962C8B-B14F-4D97-AF65-F5344CB8AC3E}">
        <p14:creationId xmlns:p14="http://schemas.microsoft.com/office/powerpoint/2010/main" val="26279081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
            <a:ext cx="10515600" cy="630618"/>
          </a:xfrm>
        </p:spPr>
        <p:txBody>
          <a:bodyPr>
            <a:noAutofit/>
          </a:bodyPr>
          <a:lstStyle/>
          <a:p>
            <a:pPr algn="ctr"/>
            <a:r>
              <a:rPr lang="fr-FR" sz="4000" b="1" dirty="0"/>
              <a:t>Les marqueurs de gravité de la maladie</a:t>
            </a:r>
            <a:endParaRPr lang="fr-FR" sz="40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424215107"/>
              </p:ext>
            </p:extLst>
          </p:nvPr>
        </p:nvGraphicFramePr>
        <p:xfrm>
          <a:off x="228601" y="630620"/>
          <a:ext cx="11719559" cy="939302"/>
        </p:xfrm>
        <a:graphic>
          <a:graphicData uri="http://schemas.openxmlformats.org/drawingml/2006/table">
            <a:tbl>
              <a:tblPr firstRow="1" firstCol="1" bandRow="1">
                <a:tableStyleId>{5C22544A-7EE6-4342-B048-85BDC9FD1C3A}</a:tableStyleId>
              </a:tblPr>
              <a:tblGrid>
                <a:gridCol w="3096387">
                  <a:extLst>
                    <a:ext uri="{9D8B030D-6E8A-4147-A177-3AD203B41FA5}">
                      <a16:colId xmlns:a16="http://schemas.microsoft.com/office/drawing/2014/main" val="1640550218"/>
                    </a:ext>
                  </a:extLst>
                </a:gridCol>
                <a:gridCol w="7139005">
                  <a:extLst>
                    <a:ext uri="{9D8B030D-6E8A-4147-A177-3AD203B41FA5}">
                      <a16:colId xmlns:a16="http://schemas.microsoft.com/office/drawing/2014/main" val="3840605192"/>
                    </a:ext>
                  </a:extLst>
                </a:gridCol>
                <a:gridCol w="1484167">
                  <a:extLst>
                    <a:ext uri="{9D8B030D-6E8A-4147-A177-3AD203B41FA5}">
                      <a16:colId xmlns:a16="http://schemas.microsoft.com/office/drawing/2014/main" val="2026691272"/>
                    </a:ext>
                  </a:extLst>
                </a:gridCol>
              </a:tblGrid>
              <a:tr h="234826">
                <a:tc>
                  <a:txBody>
                    <a:bodyPr/>
                    <a:lstStyle/>
                    <a:p>
                      <a:pPr algn="ctr">
                        <a:lnSpc>
                          <a:spcPct val="107000"/>
                        </a:lnSpc>
                        <a:spcAft>
                          <a:spcPts val="0"/>
                        </a:spcAft>
                      </a:pPr>
                      <a:r>
                        <a:rPr lang="fr-FR" sz="1400" dirty="0">
                          <a:effectLst/>
                        </a:rPr>
                        <a:t>Marqueurs de gravité</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Auteurs</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Notre série</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1476481389"/>
                  </a:ext>
                </a:extLst>
              </a:tr>
              <a:tr h="704476">
                <a:tc>
                  <a:txBody>
                    <a:bodyPr/>
                    <a:lstStyle/>
                    <a:p>
                      <a:pPr algn="just">
                        <a:lnSpc>
                          <a:spcPct val="107000"/>
                        </a:lnSpc>
                        <a:spcAft>
                          <a:spcPts val="0"/>
                        </a:spcAft>
                      </a:pPr>
                      <a:r>
                        <a:rPr lang="fr-FR" sz="1400" dirty="0">
                          <a:effectLst/>
                        </a:rPr>
                        <a:t>Faible indice de masse </a:t>
                      </a:r>
                      <a:r>
                        <a:rPr lang="fr-FR" sz="1400" dirty="0" smtClean="0">
                          <a:effectLst/>
                        </a:rPr>
                        <a:t>corporel</a:t>
                      </a:r>
                    </a:p>
                    <a:p>
                      <a:pPr marL="0" marR="0" lvl="0" indent="0" algn="just" defTabSz="914400" rtl="0" eaLnBrk="1" fontAlgn="auto" latinLnBrk="0" hangingPunct="1">
                        <a:lnSpc>
                          <a:spcPct val="107000"/>
                        </a:lnSpc>
                        <a:spcBef>
                          <a:spcPts val="0"/>
                        </a:spcBef>
                        <a:spcAft>
                          <a:spcPts val="0"/>
                        </a:spcAft>
                        <a:buClrTx/>
                        <a:buSzTx/>
                        <a:buFontTx/>
                        <a:buNone/>
                        <a:tabLst/>
                        <a:defRPr/>
                      </a:pPr>
                      <a:r>
                        <a:rPr lang="fr-FR" sz="1400" dirty="0" smtClean="0"/>
                        <a:t>(&lt;19kg/m2)</a:t>
                      </a:r>
                    </a:p>
                    <a:p>
                      <a:pPr algn="just">
                        <a:lnSpc>
                          <a:spcPct val="107000"/>
                        </a:lnSpc>
                        <a:spcAft>
                          <a:spcPts val="0"/>
                        </a:spcAft>
                      </a:pP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a:effectLst/>
                        </a:rPr>
                        <a:t>L’étude Marocaine de </a:t>
                      </a:r>
                      <a:r>
                        <a:rPr lang="fr-FR" sz="1200" dirty="0" err="1">
                          <a:effectLst/>
                        </a:rPr>
                        <a:t>Hajjaj</a:t>
                      </a:r>
                      <a:r>
                        <a:rPr lang="fr-FR" sz="1200" dirty="0">
                          <a:effectLst/>
                        </a:rPr>
                        <a:t> </a:t>
                      </a:r>
                      <a:r>
                        <a:rPr lang="fr-FR" sz="1200" dirty="0" err="1">
                          <a:effectLst/>
                        </a:rPr>
                        <a:t>Hassouni</a:t>
                      </a:r>
                      <a:r>
                        <a:rPr lang="fr-FR" sz="1200" dirty="0">
                          <a:effectLst/>
                        </a:rPr>
                        <a:t> N. et </a:t>
                      </a:r>
                      <a:r>
                        <a:rPr lang="fr-FR" sz="1200" dirty="0" smtClean="0">
                          <a:effectLst/>
                        </a:rPr>
                        <a:t>al, </a:t>
                      </a:r>
                      <a:r>
                        <a:rPr lang="fr-FR" sz="1200" dirty="0">
                          <a:effectLst/>
                        </a:rPr>
                        <a:t>et de E. </a:t>
                      </a:r>
                      <a:r>
                        <a:rPr lang="fr-FR" sz="1200" dirty="0" err="1">
                          <a:effectLst/>
                        </a:rPr>
                        <a:t>Hannech</a:t>
                      </a:r>
                      <a:r>
                        <a:rPr lang="fr-FR" sz="1200" dirty="0">
                          <a:effectLst/>
                        </a:rPr>
                        <a:t> et al </a:t>
                      </a:r>
                    </a:p>
                    <a:p>
                      <a:pPr algn="just">
                        <a:lnSpc>
                          <a:spcPct val="107000"/>
                        </a:lnSpc>
                        <a:spcAft>
                          <a:spcPts val="0"/>
                        </a:spcAft>
                      </a:pPr>
                      <a:r>
                        <a:rPr lang="fr-FR" sz="1200" dirty="0">
                          <a:effectLst/>
                        </a:rPr>
                        <a:t>L’étude Chinoise de X. Zheng et al </a:t>
                      </a:r>
                      <a:r>
                        <a:rPr lang="fr-FR" sz="1200" dirty="0" smtClean="0">
                          <a:effectLst/>
                        </a:rPr>
                        <a:t>, </a:t>
                      </a:r>
                      <a:endParaRPr lang="fr-FR" sz="1200" dirty="0">
                        <a:effectLst/>
                      </a:endParaRPr>
                    </a:p>
                    <a:p>
                      <a:pPr algn="just">
                        <a:lnSpc>
                          <a:spcPct val="107000"/>
                        </a:lnSpc>
                        <a:spcAft>
                          <a:spcPts val="0"/>
                        </a:spcAft>
                      </a:pPr>
                      <a:r>
                        <a:rPr lang="fr-FR" sz="1200" dirty="0">
                          <a:effectLst/>
                        </a:rPr>
                        <a:t>L’étude Turque de </a:t>
                      </a:r>
                      <a:r>
                        <a:rPr lang="fr-FR" sz="1200" dirty="0" err="1">
                          <a:effectLst/>
                        </a:rPr>
                        <a:t>E.Durak</a:t>
                      </a:r>
                      <a:r>
                        <a:rPr lang="fr-FR" sz="1200" dirty="0">
                          <a:effectLst/>
                        </a:rPr>
                        <a:t> Ediboglu et al </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dirty="0">
                          <a:effectLst/>
                        </a:rPr>
                        <a:t>0,053</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3476065682"/>
                  </a:ext>
                </a:extLst>
              </a:tr>
            </a:tbl>
          </a:graphicData>
        </a:graphic>
      </p:graphicFrame>
      <p:sp>
        <p:nvSpPr>
          <p:cNvPr id="5" name="Rectangle 4"/>
          <p:cNvSpPr/>
          <p:nvPr/>
        </p:nvSpPr>
        <p:spPr>
          <a:xfrm>
            <a:off x="521110" y="2796294"/>
            <a:ext cx="11149780" cy="283169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dirty="0" smtClean="0">
                <a:solidFill>
                  <a:schemeClr val="tx1"/>
                </a:solidFill>
              </a:rPr>
              <a:t>La </a:t>
            </a:r>
            <a:r>
              <a:rPr lang="fr-FR" dirty="0">
                <a:solidFill>
                  <a:schemeClr val="tx1"/>
                </a:solidFill>
              </a:rPr>
              <a:t>longue durée d’évolution de la maladie, </a:t>
            </a:r>
            <a:endParaRPr lang="fr-FR" dirty="0" smtClean="0">
              <a:solidFill>
                <a:schemeClr val="tx1"/>
              </a:solidFill>
            </a:endParaRPr>
          </a:p>
          <a:p>
            <a:pPr marL="285750" indent="-285750">
              <a:buFont typeface="Arial" panose="020B0604020202020204" pitchFamily="34" charset="0"/>
              <a:buChar char="•"/>
            </a:pPr>
            <a:r>
              <a:rPr lang="fr-FR" dirty="0" smtClean="0">
                <a:solidFill>
                  <a:schemeClr val="tx1"/>
                </a:solidFill>
              </a:rPr>
              <a:t>l’activité </a:t>
            </a:r>
            <a:r>
              <a:rPr lang="fr-FR" dirty="0">
                <a:solidFill>
                  <a:schemeClr val="tx1"/>
                </a:solidFill>
              </a:rPr>
              <a:t>élevée, </a:t>
            </a:r>
            <a:endParaRPr lang="fr-FR" dirty="0" smtClean="0">
              <a:solidFill>
                <a:schemeClr val="tx1"/>
              </a:solidFill>
            </a:endParaRPr>
          </a:p>
          <a:p>
            <a:pPr marL="285750" indent="-285750">
              <a:buFont typeface="Arial" panose="020B0604020202020204" pitchFamily="34" charset="0"/>
              <a:buChar char="•"/>
            </a:pPr>
            <a:r>
              <a:rPr lang="fr-FR" dirty="0" smtClean="0">
                <a:solidFill>
                  <a:schemeClr val="tx1"/>
                </a:solidFill>
              </a:rPr>
              <a:t>le </a:t>
            </a:r>
            <a:r>
              <a:rPr lang="fr-FR" dirty="0">
                <a:solidFill>
                  <a:schemeClr val="tx1"/>
                </a:solidFill>
              </a:rPr>
              <a:t>syndrome inflammatoire </a:t>
            </a:r>
            <a:r>
              <a:rPr lang="fr-FR" dirty="0" smtClean="0">
                <a:solidFill>
                  <a:schemeClr val="tx1"/>
                </a:solidFill>
              </a:rPr>
              <a:t>chronique,</a:t>
            </a:r>
          </a:p>
          <a:p>
            <a:pPr marL="285750" indent="-285750">
              <a:buFont typeface="Arial" panose="020B0604020202020204" pitchFamily="34" charset="0"/>
              <a:buChar char="•"/>
            </a:pPr>
            <a:r>
              <a:rPr lang="fr-FR" dirty="0" smtClean="0">
                <a:solidFill>
                  <a:schemeClr val="tx1"/>
                </a:solidFill>
              </a:rPr>
              <a:t>l’activité </a:t>
            </a:r>
            <a:r>
              <a:rPr lang="fr-FR" dirty="0">
                <a:solidFill>
                  <a:schemeClr val="tx1"/>
                </a:solidFill>
              </a:rPr>
              <a:t>physique limitée </a:t>
            </a:r>
            <a:r>
              <a:rPr lang="fr-FR" dirty="0" smtClean="0">
                <a:solidFill>
                  <a:schemeClr val="tx1"/>
                </a:solidFill>
              </a:rPr>
              <a:t>(les </a:t>
            </a:r>
            <a:r>
              <a:rPr lang="fr-FR" dirty="0">
                <a:solidFill>
                  <a:schemeClr val="tx1"/>
                </a:solidFill>
              </a:rPr>
              <a:t>épisodes de douleur, de raideur articulaire et </a:t>
            </a:r>
            <a:r>
              <a:rPr lang="fr-FR" dirty="0" smtClean="0">
                <a:solidFill>
                  <a:schemeClr val="tx1"/>
                </a:solidFill>
              </a:rPr>
              <a:t>d’ankylose)</a:t>
            </a:r>
          </a:p>
          <a:p>
            <a:endParaRPr lang="fr-FR" dirty="0">
              <a:solidFill>
                <a:schemeClr val="tx1"/>
              </a:solidFill>
            </a:endParaRPr>
          </a:p>
          <a:p>
            <a:r>
              <a:rPr lang="fr-FR" dirty="0" smtClean="0">
                <a:solidFill>
                  <a:schemeClr val="tx1"/>
                </a:solidFill>
              </a:rPr>
              <a:t>l’étude </a:t>
            </a:r>
            <a:r>
              <a:rPr lang="fr-FR" dirty="0">
                <a:solidFill>
                  <a:schemeClr val="tx1"/>
                </a:solidFill>
              </a:rPr>
              <a:t>Marocaine de </a:t>
            </a:r>
            <a:r>
              <a:rPr lang="fr-FR" b="1" dirty="0">
                <a:solidFill>
                  <a:schemeClr val="tx1"/>
                </a:solidFill>
              </a:rPr>
              <a:t>François Bertin. </a:t>
            </a:r>
            <a:r>
              <a:rPr lang="fr-FR" b="1" dirty="0" smtClean="0">
                <a:solidFill>
                  <a:schemeClr val="tx1"/>
                </a:solidFill>
              </a:rPr>
              <a:t>EBO’O </a:t>
            </a:r>
            <a:r>
              <a:rPr lang="fr-FR" dirty="0" smtClean="0">
                <a:solidFill>
                  <a:schemeClr val="tx1"/>
                </a:solidFill>
              </a:rPr>
              <a:t>(activité, inflammation chronique)</a:t>
            </a:r>
          </a:p>
          <a:p>
            <a:r>
              <a:rPr lang="fr-FR" dirty="0" smtClean="0">
                <a:solidFill>
                  <a:schemeClr val="tx1"/>
                </a:solidFill>
              </a:rPr>
              <a:t>et l’étude Anglaise </a:t>
            </a:r>
            <a:r>
              <a:rPr lang="fr-FR" dirty="0">
                <a:solidFill>
                  <a:schemeClr val="tx1"/>
                </a:solidFill>
              </a:rPr>
              <a:t>de </a:t>
            </a:r>
            <a:r>
              <a:rPr lang="fr-FR" b="1" dirty="0" err="1">
                <a:solidFill>
                  <a:schemeClr val="tx1"/>
                </a:solidFill>
              </a:rPr>
              <a:t>Marcora</a:t>
            </a:r>
            <a:r>
              <a:rPr lang="fr-FR" b="1" dirty="0">
                <a:solidFill>
                  <a:schemeClr val="tx1"/>
                </a:solidFill>
              </a:rPr>
              <a:t>. S </a:t>
            </a:r>
            <a:r>
              <a:rPr lang="fr-FR" b="1" dirty="0" smtClean="0">
                <a:solidFill>
                  <a:schemeClr val="tx1"/>
                </a:solidFill>
              </a:rPr>
              <a:t>et al </a:t>
            </a:r>
            <a:r>
              <a:rPr lang="fr-FR" dirty="0" smtClean="0">
                <a:solidFill>
                  <a:schemeClr val="tx1"/>
                </a:solidFill>
              </a:rPr>
              <a:t>(la longue durée d’évolution, l’atteinte structurale radiologique)</a:t>
            </a:r>
            <a:endParaRPr lang="fr-FR" dirty="0">
              <a:solidFill>
                <a:schemeClr val="tx1"/>
              </a:solidFill>
            </a:endParaRPr>
          </a:p>
        </p:txBody>
      </p:sp>
    </p:spTree>
    <p:extLst>
      <p:ext uri="{BB962C8B-B14F-4D97-AF65-F5344CB8AC3E}">
        <p14:creationId xmlns:p14="http://schemas.microsoft.com/office/powerpoint/2010/main" val="77433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
            <a:ext cx="10515600" cy="630618"/>
          </a:xfrm>
        </p:spPr>
        <p:txBody>
          <a:bodyPr>
            <a:noAutofit/>
          </a:bodyPr>
          <a:lstStyle/>
          <a:p>
            <a:pPr algn="ctr"/>
            <a:r>
              <a:rPr lang="fr-FR" sz="4000" b="1" dirty="0"/>
              <a:t>Les marqueurs de gravité de la maladie</a:t>
            </a:r>
            <a:endParaRPr lang="fr-FR" sz="40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877204250"/>
              </p:ext>
            </p:extLst>
          </p:nvPr>
        </p:nvGraphicFramePr>
        <p:xfrm>
          <a:off x="228601" y="630620"/>
          <a:ext cx="11719559" cy="1408952"/>
        </p:xfrm>
        <a:graphic>
          <a:graphicData uri="http://schemas.openxmlformats.org/drawingml/2006/table">
            <a:tbl>
              <a:tblPr firstRow="1" firstCol="1" bandRow="1">
                <a:tableStyleId>{5C22544A-7EE6-4342-B048-85BDC9FD1C3A}</a:tableStyleId>
              </a:tblPr>
              <a:tblGrid>
                <a:gridCol w="3096387">
                  <a:extLst>
                    <a:ext uri="{9D8B030D-6E8A-4147-A177-3AD203B41FA5}">
                      <a16:colId xmlns:a16="http://schemas.microsoft.com/office/drawing/2014/main" val="1640550218"/>
                    </a:ext>
                  </a:extLst>
                </a:gridCol>
                <a:gridCol w="7139005">
                  <a:extLst>
                    <a:ext uri="{9D8B030D-6E8A-4147-A177-3AD203B41FA5}">
                      <a16:colId xmlns:a16="http://schemas.microsoft.com/office/drawing/2014/main" val="3840605192"/>
                    </a:ext>
                  </a:extLst>
                </a:gridCol>
                <a:gridCol w="1484167">
                  <a:extLst>
                    <a:ext uri="{9D8B030D-6E8A-4147-A177-3AD203B41FA5}">
                      <a16:colId xmlns:a16="http://schemas.microsoft.com/office/drawing/2014/main" val="2026691272"/>
                    </a:ext>
                  </a:extLst>
                </a:gridCol>
              </a:tblGrid>
              <a:tr h="234826">
                <a:tc>
                  <a:txBody>
                    <a:bodyPr/>
                    <a:lstStyle/>
                    <a:p>
                      <a:pPr algn="ctr">
                        <a:lnSpc>
                          <a:spcPct val="107000"/>
                        </a:lnSpc>
                        <a:spcAft>
                          <a:spcPts val="0"/>
                        </a:spcAft>
                      </a:pPr>
                      <a:r>
                        <a:rPr lang="fr-FR" sz="1400" dirty="0">
                          <a:effectLst/>
                        </a:rPr>
                        <a:t>Marqueurs de gravité</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Auteurs</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Notre série</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1476481389"/>
                  </a:ext>
                </a:extLst>
              </a:tr>
              <a:tr h="704476">
                <a:tc>
                  <a:txBody>
                    <a:bodyPr/>
                    <a:lstStyle/>
                    <a:p>
                      <a:pPr algn="just">
                        <a:lnSpc>
                          <a:spcPct val="107000"/>
                        </a:lnSpc>
                        <a:spcAft>
                          <a:spcPts val="0"/>
                        </a:spcAft>
                      </a:pPr>
                      <a:r>
                        <a:rPr lang="fr-FR" sz="1400" dirty="0">
                          <a:effectLst/>
                        </a:rPr>
                        <a:t>Faible indice de masse </a:t>
                      </a:r>
                      <a:r>
                        <a:rPr lang="fr-FR" sz="1400" dirty="0" smtClean="0">
                          <a:effectLst/>
                        </a:rPr>
                        <a:t>corporel</a:t>
                      </a:r>
                    </a:p>
                    <a:p>
                      <a:pPr marL="0" marR="0" lvl="0" indent="0" algn="just" defTabSz="914400" rtl="0" eaLnBrk="1" fontAlgn="auto" latinLnBrk="0" hangingPunct="1">
                        <a:lnSpc>
                          <a:spcPct val="107000"/>
                        </a:lnSpc>
                        <a:spcBef>
                          <a:spcPts val="0"/>
                        </a:spcBef>
                        <a:spcAft>
                          <a:spcPts val="0"/>
                        </a:spcAft>
                        <a:buClrTx/>
                        <a:buSzTx/>
                        <a:buFontTx/>
                        <a:buNone/>
                        <a:tabLst/>
                        <a:defRPr/>
                      </a:pPr>
                      <a:r>
                        <a:rPr lang="fr-FR" sz="1400" dirty="0" smtClean="0"/>
                        <a:t>(&lt;19kg/m2)</a:t>
                      </a:r>
                    </a:p>
                    <a:p>
                      <a:pPr algn="just">
                        <a:lnSpc>
                          <a:spcPct val="107000"/>
                        </a:lnSpc>
                        <a:spcAft>
                          <a:spcPts val="0"/>
                        </a:spcAft>
                      </a:pP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a:effectLst/>
                        </a:rPr>
                        <a:t>L’étude Marocaine de </a:t>
                      </a:r>
                      <a:r>
                        <a:rPr lang="fr-FR" sz="1200" dirty="0" err="1">
                          <a:effectLst/>
                        </a:rPr>
                        <a:t>Hajjaj</a:t>
                      </a:r>
                      <a:r>
                        <a:rPr lang="fr-FR" sz="1200" dirty="0">
                          <a:effectLst/>
                        </a:rPr>
                        <a:t> </a:t>
                      </a:r>
                      <a:r>
                        <a:rPr lang="fr-FR" sz="1200" dirty="0" err="1">
                          <a:effectLst/>
                        </a:rPr>
                        <a:t>Hassouni</a:t>
                      </a:r>
                      <a:r>
                        <a:rPr lang="fr-FR" sz="1200" dirty="0">
                          <a:effectLst/>
                        </a:rPr>
                        <a:t> N. et </a:t>
                      </a:r>
                      <a:r>
                        <a:rPr lang="fr-FR" sz="1200" dirty="0" smtClean="0">
                          <a:effectLst/>
                        </a:rPr>
                        <a:t>al, </a:t>
                      </a:r>
                      <a:r>
                        <a:rPr lang="fr-FR" sz="1200" dirty="0">
                          <a:effectLst/>
                        </a:rPr>
                        <a:t>et de E. </a:t>
                      </a:r>
                      <a:r>
                        <a:rPr lang="fr-FR" sz="1200" dirty="0" err="1">
                          <a:effectLst/>
                        </a:rPr>
                        <a:t>Hannech</a:t>
                      </a:r>
                      <a:r>
                        <a:rPr lang="fr-FR" sz="1200" dirty="0">
                          <a:effectLst/>
                        </a:rPr>
                        <a:t> et al </a:t>
                      </a:r>
                    </a:p>
                    <a:p>
                      <a:pPr algn="just">
                        <a:lnSpc>
                          <a:spcPct val="107000"/>
                        </a:lnSpc>
                        <a:spcAft>
                          <a:spcPts val="0"/>
                        </a:spcAft>
                      </a:pPr>
                      <a:r>
                        <a:rPr lang="fr-FR" sz="1200" dirty="0">
                          <a:effectLst/>
                        </a:rPr>
                        <a:t>L’étude Chinoise de X. Zheng et al </a:t>
                      </a:r>
                      <a:r>
                        <a:rPr lang="fr-FR" sz="1200" dirty="0" smtClean="0">
                          <a:effectLst/>
                        </a:rPr>
                        <a:t>, </a:t>
                      </a:r>
                      <a:endParaRPr lang="fr-FR" sz="1200" dirty="0">
                        <a:effectLst/>
                      </a:endParaRPr>
                    </a:p>
                    <a:p>
                      <a:pPr algn="just">
                        <a:lnSpc>
                          <a:spcPct val="107000"/>
                        </a:lnSpc>
                        <a:spcAft>
                          <a:spcPts val="0"/>
                        </a:spcAft>
                      </a:pPr>
                      <a:r>
                        <a:rPr lang="fr-FR" sz="1200" dirty="0">
                          <a:effectLst/>
                        </a:rPr>
                        <a:t>L’étude Turque de </a:t>
                      </a:r>
                      <a:r>
                        <a:rPr lang="fr-FR" sz="1200" dirty="0" err="1">
                          <a:effectLst/>
                        </a:rPr>
                        <a:t>E.Durak</a:t>
                      </a:r>
                      <a:r>
                        <a:rPr lang="fr-FR" sz="1200" dirty="0">
                          <a:effectLst/>
                        </a:rPr>
                        <a:t> Ediboglu et al </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0,053</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3476065682"/>
                  </a:ext>
                </a:extLst>
              </a:tr>
              <a:tr h="469650">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fr-FR" sz="1400" dirty="0" smtClean="0">
                          <a:effectLst/>
                        </a:rPr>
                        <a:t>Atteinte prédominante cervicale</a:t>
                      </a:r>
                      <a:endParaRPr lang="fr-FR" sz="1400" dirty="0" smtClean="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smtClean="0">
                          <a:effectLst/>
                        </a:rPr>
                        <a:t>L’étude Anglaise de Sinead Brophy et al</a:t>
                      </a:r>
                    </a:p>
                    <a:p>
                      <a:pPr algn="just">
                        <a:lnSpc>
                          <a:spcPct val="107000"/>
                        </a:lnSpc>
                        <a:spcAft>
                          <a:spcPts val="0"/>
                        </a:spcAft>
                      </a:pPr>
                      <a:r>
                        <a:rPr lang="fr-FR" sz="1200" dirty="0" smtClean="0">
                          <a:effectLst/>
                        </a:rPr>
                        <a:t>L’étude multicentrique de Vander </a:t>
                      </a:r>
                      <a:r>
                        <a:rPr lang="fr-FR" sz="1200" dirty="0" err="1" smtClean="0">
                          <a:effectLst/>
                        </a:rPr>
                        <a:t>Cruyssen</a:t>
                      </a:r>
                      <a:r>
                        <a:rPr lang="fr-FR" sz="1200" dirty="0" smtClean="0">
                          <a:effectLst/>
                        </a:rPr>
                        <a:t> B et al (ASPECT/REGISPONSER/RESPONDIA)</a:t>
                      </a:r>
                    </a:p>
                  </a:txBody>
                  <a:tcPr marL="44058" marR="44058" marT="0" marB="0"/>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fr-FR" sz="1400" dirty="0" smtClean="0">
                          <a:effectLst/>
                        </a:rPr>
                        <a:t>0,000</a:t>
                      </a:r>
                      <a:endParaRPr lang="fr-FR" sz="14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2840325470"/>
                  </a:ext>
                </a:extLst>
              </a:tr>
            </a:tbl>
          </a:graphicData>
        </a:graphic>
      </p:graphicFrame>
    </p:spTree>
    <p:extLst>
      <p:ext uri="{BB962C8B-B14F-4D97-AF65-F5344CB8AC3E}">
        <p14:creationId xmlns:p14="http://schemas.microsoft.com/office/powerpoint/2010/main" val="1023732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13631" y="171392"/>
            <a:ext cx="8911687" cy="1280890"/>
          </a:xfrm>
        </p:spPr>
        <p:txBody>
          <a:bodyPr/>
          <a:lstStyle/>
          <a:p>
            <a:r>
              <a:rPr lang="fr-FR" b="1" dirty="0" smtClean="0"/>
              <a:t>Problématique</a:t>
            </a:r>
            <a:endParaRPr lang="fr-FR" b="1" dirty="0"/>
          </a:p>
        </p:txBody>
      </p:sp>
      <p:sp>
        <p:nvSpPr>
          <p:cNvPr id="3" name="Espace réservé du contenu 2"/>
          <p:cNvSpPr>
            <a:spLocks noGrp="1"/>
          </p:cNvSpPr>
          <p:nvPr>
            <p:ph idx="1"/>
          </p:nvPr>
        </p:nvSpPr>
        <p:spPr>
          <a:xfrm>
            <a:off x="1380565" y="1452282"/>
            <a:ext cx="10124047" cy="5405717"/>
          </a:xfrm>
        </p:spPr>
        <p:txBody>
          <a:bodyPr>
            <a:noAutofit/>
          </a:bodyPr>
          <a:lstStyle/>
          <a:p>
            <a:r>
              <a:rPr lang="fr-FR" sz="2200" dirty="0">
                <a:solidFill>
                  <a:schemeClr val="tx1"/>
                </a:solidFill>
              </a:rPr>
              <a:t>La survenue d’une </a:t>
            </a:r>
            <a:r>
              <a:rPr lang="fr-FR" sz="2200" dirty="0" err="1">
                <a:solidFill>
                  <a:schemeClr val="tx1"/>
                </a:solidFill>
              </a:rPr>
              <a:t>coxite</a:t>
            </a:r>
            <a:r>
              <a:rPr lang="fr-FR" sz="2200" dirty="0">
                <a:solidFill>
                  <a:schemeClr val="tx1"/>
                </a:solidFill>
              </a:rPr>
              <a:t> reste une préoccupation majeure dans le suivi de l’affection, de part sa fréquence, le mauvais pronostic et l’impact économique engendré</a:t>
            </a:r>
            <a:r>
              <a:rPr lang="fr-FR" sz="2200" dirty="0" smtClean="0">
                <a:solidFill>
                  <a:schemeClr val="tx1"/>
                </a:solidFill>
              </a:rPr>
              <a:t>.</a:t>
            </a:r>
          </a:p>
          <a:p>
            <a:pPr marL="0" indent="0">
              <a:buNone/>
            </a:pPr>
            <a:endParaRPr lang="fr-FR" sz="2200" dirty="0">
              <a:solidFill>
                <a:schemeClr val="tx1"/>
              </a:solidFill>
            </a:endParaRPr>
          </a:p>
          <a:p>
            <a:r>
              <a:rPr lang="fr-FR" sz="2200" dirty="0">
                <a:solidFill>
                  <a:schemeClr val="tx1"/>
                </a:solidFill>
              </a:rPr>
              <a:t>En Algérie, et particulièrement dans l’Ouest Algérien nous disposons de très peu de données épidémiologiques concernant les </a:t>
            </a:r>
            <a:r>
              <a:rPr lang="fr-FR" sz="2200" dirty="0" err="1">
                <a:solidFill>
                  <a:schemeClr val="tx1"/>
                </a:solidFill>
              </a:rPr>
              <a:t>coxites</a:t>
            </a:r>
            <a:r>
              <a:rPr lang="fr-FR" sz="2200" dirty="0">
                <a:solidFill>
                  <a:schemeClr val="tx1"/>
                </a:solidFill>
              </a:rPr>
              <a:t> chez les SA, ainsi que les caractéristiques des patients atteints de </a:t>
            </a:r>
            <a:r>
              <a:rPr lang="fr-FR" sz="2200" dirty="0" err="1">
                <a:solidFill>
                  <a:schemeClr val="tx1"/>
                </a:solidFill>
              </a:rPr>
              <a:t>coxite</a:t>
            </a:r>
            <a:r>
              <a:rPr lang="fr-FR" sz="2200" dirty="0" smtClean="0">
                <a:solidFill>
                  <a:schemeClr val="tx1"/>
                </a:solidFill>
              </a:rPr>
              <a:t>.</a:t>
            </a:r>
          </a:p>
          <a:p>
            <a:r>
              <a:rPr lang="fr-FR" sz="2200" dirty="0">
                <a:solidFill>
                  <a:schemeClr val="tx1"/>
                </a:solidFill>
              </a:rPr>
              <a:t>Dans la wilaya de Tlemcen, aucune étude épidémiologique ne fut réalisée chez les SA atteints de </a:t>
            </a:r>
            <a:r>
              <a:rPr lang="fr-FR" sz="2200" dirty="0" err="1" smtClean="0">
                <a:solidFill>
                  <a:schemeClr val="tx1"/>
                </a:solidFill>
              </a:rPr>
              <a:t>coxite</a:t>
            </a:r>
            <a:endParaRPr lang="fr-FR" sz="2200" dirty="0" smtClean="0">
              <a:solidFill>
                <a:schemeClr val="tx1"/>
              </a:solidFill>
            </a:endParaRPr>
          </a:p>
          <a:p>
            <a:pPr marL="0" indent="0">
              <a:buNone/>
            </a:pPr>
            <a:endParaRPr lang="fr-FR" sz="2200" dirty="0">
              <a:solidFill>
                <a:schemeClr val="tx1"/>
              </a:solidFill>
            </a:endParaRPr>
          </a:p>
          <a:p>
            <a:r>
              <a:rPr lang="fr-FR" sz="2200" dirty="0">
                <a:solidFill>
                  <a:schemeClr val="tx1"/>
                </a:solidFill>
              </a:rPr>
              <a:t>Face à ce défis l’estimation de </a:t>
            </a:r>
            <a:r>
              <a:rPr lang="fr-FR" sz="2200" b="1" dirty="0">
                <a:solidFill>
                  <a:schemeClr val="tx1"/>
                </a:solidFill>
              </a:rPr>
              <a:t>la prévalence des </a:t>
            </a:r>
            <a:r>
              <a:rPr lang="fr-FR" sz="2200" b="1" dirty="0" err="1">
                <a:solidFill>
                  <a:schemeClr val="tx1"/>
                </a:solidFill>
              </a:rPr>
              <a:t>coxites</a:t>
            </a:r>
            <a:r>
              <a:rPr lang="fr-FR" sz="2200" b="1" dirty="0">
                <a:solidFill>
                  <a:schemeClr val="tx1"/>
                </a:solidFill>
              </a:rPr>
              <a:t> </a:t>
            </a:r>
            <a:r>
              <a:rPr lang="fr-FR" sz="2200" dirty="0">
                <a:solidFill>
                  <a:schemeClr val="tx1"/>
                </a:solidFill>
              </a:rPr>
              <a:t>et </a:t>
            </a:r>
            <a:r>
              <a:rPr lang="fr-FR" sz="2200" dirty="0" smtClean="0">
                <a:solidFill>
                  <a:schemeClr val="tx1"/>
                </a:solidFill>
              </a:rPr>
              <a:t>la détermination </a:t>
            </a:r>
            <a:r>
              <a:rPr lang="fr-FR" sz="2200" b="1" dirty="0" smtClean="0">
                <a:solidFill>
                  <a:schemeClr val="tx1"/>
                </a:solidFill>
              </a:rPr>
              <a:t>des particularités des patients SA ayant une </a:t>
            </a:r>
            <a:r>
              <a:rPr lang="fr-FR" sz="2200" b="1" dirty="0" err="1" smtClean="0">
                <a:solidFill>
                  <a:schemeClr val="tx1"/>
                </a:solidFill>
              </a:rPr>
              <a:t>coxite</a:t>
            </a:r>
            <a:r>
              <a:rPr lang="fr-FR" sz="2200" dirty="0">
                <a:solidFill>
                  <a:schemeClr val="tx1"/>
                </a:solidFill>
              </a:rPr>
              <a:t> </a:t>
            </a:r>
            <a:r>
              <a:rPr lang="fr-FR" sz="2200" b="1" dirty="0" smtClean="0">
                <a:solidFill>
                  <a:schemeClr val="tx1"/>
                </a:solidFill>
              </a:rPr>
              <a:t>dans </a:t>
            </a:r>
            <a:r>
              <a:rPr lang="fr-FR" sz="2200" b="1" dirty="0">
                <a:solidFill>
                  <a:schemeClr val="tx1"/>
                </a:solidFill>
              </a:rPr>
              <a:t>la wilaya </a:t>
            </a:r>
            <a:r>
              <a:rPr lang="fr-FR" sz="2200" b="1" dirty="0" smtClean="0">
                <a:solidFill>
                  <a:schemeClr val="tx1"/>
                </a:solidFill>
              </a:rPr>
              <a:t>de Tlemcen </a:t>
            </a:r>
            <a:r>
              <a:rPr lang="fr-FR" sz="2200" dirty="0" smtClean="0">
                <a:solidFill>
                  <a:schemeClr val="tx1"/>
                </a:solidFill>
              </a:rPr>
              <a:t>parait </a:t>
            </a:r>
            <a:r>
              <a:rPr lang="fr-FR" sz="2200" dirty="0">
                <a:solidFill>
                  <a:schemeClr val="tx1"/>
                </a:solidFill>
              </a:rPr>
              <a:t>primordiale</a:t>
            </a:r>
          </a:p>
          <a:p>
            <a:pPr marL="0" indent="0">
              <a:buNone/>
            </a:pPr>
            <a:endParaRPr lang="fr-FR" sz="2200" dirty="0"/>
          </a:p>
        </p:txBody>
      </p:sp>
    </p:spTree>
    <p:extLst>
      <p:ext uri="{BB962C8B-B14F-4D97-AF65-F5344CB8AC3E}">
        <p14:creationId xmlns:p14="http://schemas.microsoft.com/office/powerpoint/2010/main" val="217802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
            <a:ext cx="10515600" cy="630618"/>
          </a:xfrm>
        </p:spPr>
        <p:txBody>
          <a:bodyPr>
            <a:noAutofit/>
          </a:bodyPr>
          <a:lstStyle/>
          <a:p>
            <a:pPr algn="ctr"/>
            <a:r>
              <a:rPr lang="fr-FR" sz="4000" b="1" dirty="0"/>
              <a:t>Les marqueurs de gravité de la maladie</a:t>
            </a:r>
            <a:endParaRPr lang="fr-FR" sz="40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41876236"/>
              </p:ext>
            </p:extLst>
          </p:nvPr>
        </p:nvGraphicFramePr>
        <p:xfrm>
          <a:off x="228601" y="630620"/>
          <a:ext cx="11719559" cy="1408952"/>
        </p:xfrm>
        <a:graphic>
          <a:graphicData uri="http://schemas.openxmlformats.org/drawingml/2006/table">
            <a:tbl>
              <a:tblPr firstRow="1" firstCol="1" bandRow="1">
                <a:tableStyleId>{5C22544A-7EE6-4342-B048-85BDC9FD1C3A}</a:tableStyleId>
              </a:tblPr>
              <a:tblGrid>
                <a:gridCol w="3096387">
                  <a:extLst>
                    <a:ext uri="{9D8B030D-6E8A-4147-A177-3AD203B41FA5}">
                      <a16:colId xmlns:a16="http://schemas.microsoft.com/office/drawing/2014/main" val="1640550218"/>
                    </a:ext>
                  </a:extLst>
                </a:gridCol>
                <a:gridCol w="7139005">
                  <a:extLst>
                    <a:ext uri="{9D8B030D-6E8A-4147-A177-3AD203B41FA5}">
                      <a16:colId xmlns:a16="http://schemas.microsoft.com/office/drawing/2014/main" val="3840605192"/>
                    </a:ext>
                  </a:extLst>
                </a:gridCol>
                <a:gridCol w="1484167">
                  <a:extLst>
                    <a:ext uri="{9D8B030D-6E8A-4147-A177-3AD203B41FA5}">
                      <a16:colId xmlns:a16="http://schemas.microsoft.com/office/drawing/2014/main" val="2026691272"/>
                    </a:ext>
                  </a:extLst>
                </a:gridCol>
              </a:tblGrid>
              <a:tr h="234826">
                <a:tc>
                  <a:txBody>
                    <a:bodyPr/>
                    <a:lstStyle/>
                    <a:p>
                      <a:pPr algn="ctr">
                        <a:lnSpc>
                          <a:spcPct val="107000"/>
                        </a:lnSpc>
                        <a:spcAft>
                          <a:spcPts val="0"/>
                        </a:spcAft>
                      </a:pPr>
                      <a:r>
                        <a:rPr lang="fr-FR" sz="1400" dirty="0">
                          <a:effectLst/>
                        </a:rPr>
                        <a:t>Marqueurs de gravité</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Auteurs</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Notre série</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1476481389"/>
                  </a:ext>
                </a:extLst>
              </a:tr>
              <a:tr h="704476">
                <a:tc>
                  <a:txBody>
                    <a:bodyPr/>
                    <a:lstStyle/>
                    <a:p>
                      <a:pPr algn="just">
                        <a:lnSpc>
                          <a:spcPct val="107000"/>
                        </a:lnSpc>
                        <a:spcAft>
                          <a:spcPts val="0"/>
                        </a:spcAft>
                      </a:pPr>
                      <a:r>
                        <a:rPr lang="fr-FR" sz="1400" dirty="0">
                          <a:effectLst/>
                        </a:rPr>
                        <a:t>Faible indice de masse </a:t>
                      </a:r>
                      <a:r>
                        <a:rPr lang="fr-FR" sz="1400" dirty="0" smtClean="0">
                          <a:effectLst/>
                        </a:rPr>
                        <a:t>corporel</a:t>
                      </a:r>
                    </a:p>
                    <a:p>
                      <a:pPr marL="0" marR="0" lvl="0" indent="0" algn="just" defTabSz="914400" rtl="0" eaLnBrk="1" fontAlgn="auto" latinLnBrk="0" hangingPunct="1">
                        <a:lnSpc>
                          <a:spcPct val="107000"/>
                        </a:lnSpc>
                        <a:spcBef>
                          <a:spcPts val="0"/>
                        </a:spcBef>
                        <a:spcAft>
                          <a:spcPts val="0"/>
                        </a:spcAft>
                        <a:buClrTx/>
                        <a:buSzTx/>
                        <a:buFontTx/>
                        <a:buNone/>
                        <a:tabLst/>
                        <a:defRPr/>
                      </a:pPr>
                      <a:r>
                        <a:rPr lang="fr-FR" sz="1400" dirty="0" smtClean="0"/>
                        <a:t>(&lt;19kg/m2)</a:t>
                      </a:r>
                    </a:p>
                    <a:p>
                      <a:pPr algn="just">
                        <a:lnSpc>
                          <a:spcPct val="107000"/>
                        </a:lnSpc>
                        <a:spcAft>
                          <a:spcPts val="0"/>
                        </a:spcAft>
                      </a:pP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a:effectLst/>
                        </a:rPr>
                        <a:t>L’étude Marocaine de </a:t>
                      </a:r>
                      <a:r>
                        <a:rPr lang="fr-FR" sz="1200" dirty="0" err="1">
                          <a:effectLst/>
                        </a:rPr>
                        <a:t>Hajjaj</a:t>
                      </a:r>
                      <a:r>
                        <a:rPr lang="fr-FR" sz="1200" dirty="0">
                          <a:effectLst/>
                        </a:rPr>
                        <a:t> </a:t>
                      </a:r>
                      <a:r>
                        <a:rPr lang="fr-FR" sz="1200" dirty="0" err="1">
                          <a:effectLst/>
                        </a:rPr>
                        <a:t>Hassouni</a:t>
                      </a:r>
                      <a:r>
                        <a:rPr lang="fr-FR" sz="1200" dirty="0">
                          <a:effectLst/>
                        </a:rPr>
                        <a:t> N. et </a:t>
                      </a:r>
                      <a:r>
                        <a:rPr lang="fr-FR" sz="1200" dirty="0" smtClean="0">
                          <a:effectLst/>
                        </a:rPr>
                        <a:t>al, </a:t>
                      </a:r>
                      <a:r>
                        <a:rPr lang="fr-FR" sz="1200" dirty="0">
                          <a:effectLst/>
                        </a:rPr>
                        <a:t>et de E. </a:t>
                      </a:r>
                      <a:r>
                        <a:rPr lang="fr-FR" sz="1200" dirty="0" err="1">
                          <a:effectLst/>
                        </a:rPr>
                        <a:t>Hannech</a:t>
                      </a:r>
                      <a:r>
                        <a:rPr lang="fr-FR" sz="1200" dirty="0">
                          <a:effectLst/>
                        </a:rPr>
                        <a:t> et al </a:t>
                      </a:r>
                    </a:p>
                    <a:p>
                      <a:pPr algn="just">
                        <a:lnSpc>
                          <a:spcPct val="107000"/>
                        </a:lnSpc>
                        <a:spcAft>
                          <a:spcPts val="0"/>
                        </a:spcAft>
                      </a:pPr>
                      <a:r>
                        <a:rPr lang="fr-FR" sz="1200" dirty="0">
                          <a:effectLst/>
                        </a:rPr>
                        <a:t>L’étude Chinoise de X. Zheng et al </a:t>
                      </a:r>
                      <a:r>
                        <a:rPr lang="fr-FR" sz="1200" dirty="0" smtClean="0">
                          <a:effectLst/>
                        </a:rPr>
                        <a:t>, </a:t>
                      </a:r>
                      <a:endParaRPr lang="fr-FR" sz="1200" dirty="0">
                        <a:effectLst/>
                      </a:endParaRPr>
                    </a:p>
                    <a:p>
                      <a:pPr algn="just">
                        <a:lnSpc>
                          <a:spcPct val="107000"/>
                        </a:lnSpc>
                        <a:spcAft>
                          <a:spcPts val="0"/>
                        </a:spcAft>
                      </a:pPr>
                      <a:r>
                        <a:rPr lang="fr-FR" sz="1200" dirty="0">
                          <a:effectLst/>
                        </a:rPr>
                        <a:t>L’étude Turque de </a:t>
                      </a:r>
                      <a:r>
                        <a:rPr lang="fr-FR" sz="1200" dirty="0" err="1">
                          <a:effectLst/>
                        </a:rPr>
                        <a:t>E.Durak</a:t>
                      </a:r>
                      <a:r>
                        <a:rPr lang="fr-FR" sz="1200" dirty="0">
                          <a:effectLst/>
                        </a:rPr>
                        <a:t> Ediboglu et al </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0,053</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3476065682"/>
                  </a:ext>
                </a:extLst>
              </a:tr>
              <a:tr h="469650">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fr-FR" sz="1400" dirty="0" smtClean="0">
                          <a:effectLst/>
                        </a:rPr>
                        <a:t>Atteinte prédominante cervicale</a:t>
                      </a:r>
                      <a:endParaRPr lang="fr-FR" sz="1400" dirty="0" smtClean="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smtClean="0">
                          <a:effectLst/>
                        </a:rPr>
                        <a:t>L’étude Anglaise de Sinead Brophy et al</a:t>
                      </a:r>
                    </a:p>
                    <a:p>
                      <a:pPr algn="just">
                        <a:lnSpc>
                          <a:spcPct val="107000"/>
                        </a:lnSpc>
                        <a:spcAft>
                          <a:spcPts val="0"/>
                        </a:spcAft>
                      </a:pPr>
                      <a:r>
                        <a:rPr lang="fr-FR" sz="1200" dirty="0" smtClean="0">
                          <a:effectLst/>
                        </a:rPr>
                        <a:t>L’étude multicentrique de Vander </a:t>
                      </a:r>
                      <a:r>
                        <a:rPr lang="fr-FR" sz="1200" dirty="0" err="1" smtClean="0">
                          <a:effectLst/>
                        </a:rPr>
                        <a:t>Cruyssen</a:t>
                      </a:r>
                      <a:r>
                        <a:rPr lang="fr-FR" sz="1200" dirty="0" smtClean="0">
                          <a:effectLst/>
                        </a:rPr>
                        <a:t> B et al (ASPECT/REGISPONSER/RESPONDIA)</a:t>
                      </a:r>
                    </a:p>
                  </a:txBody>
                  <a:tcPr marL="44058" marR="44058" marT="0" marB="0"/>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fr-FR" sz="1400" dirty="0" smtClean="0">
                          <a:effectLst/>
                        </a:rPr>
                        <a:t>0,000</a:t>
                      </a:r>
                      <a:endParaRPr lang="fr-FR" sz="14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2840325470"/>
                  </a:ext>
                </a:extLst>
              </a:tr>
            </a:tbl>
          </a:graphicData>
        </a:graphic>
      </p:graphicFrame>
      <p:sp>
        <p:nvSpPr>
          <p:cNvPr id="5" name="Rectangle 4"/>
          <p:cNvSpPr/>
          <p:nvPr/>
        </p:nvSpPr>
        <p:spPr>
          <a:xfrm>
            <a:off x="380999" y="3069021"/>
            <a:ext cx="11430001" cy="2758965"/>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dirty="0" smtClean="0">
                <a:solidFill>
                  <a:schemeClr val="tx1"/>
                </a:solidFill>
              </a:rPr>
              <a:t>Lien significatif entre </a:t>
            </a:r>
            <a:r>
              <a:rPr lang="fr-FR" dirty="0">
                <a:solidFill>
                  <a:schemeClr val="tx1"/>
                </a:solidFill>
              </a:rPr>
              <a:t>l’atteinte du rachis cervico-dorsal et la coxite, contrairement au rachis </a:t>
            </a:r>
            <a:r>
              <a:rPr lang="fr-FR" dirty="0" smtClean="0">
                <a:solidFill>
                  <a:schemeClr val="tx1"/>
                </a:solidFill>
              </a:rPr>
              <a:t>lombaire</a:t>
            </a:r>
          </a:p>
          <a:p>
            <a:pPr marL="285750" indent="-285750">
              <a:buFont typeface="Arial" panose="020B0604020202020204" pitchFamily="34" charset="0"/>
              <a:buChar char="•"/>
            </a:pPr>
            <a:r>
              <a:rPr lang="fr-FR" dirty="0">
                <a:solidFill>
                  <a:schemeClr val="tx1"/>
                </a:solidFill>
              </a:rPr>
              <a:t>la colonne </a:t>
            </a:r>
            <a:r>
              <a:rPr lang="fr-FR" b="1" dirty="0">
                <a:solidFill>
                  <a:schemeClr val="tx1"/>
                </a:solidFill>
              </a:rPr>
              <a:t>cervicale (OR : 11,47) </a:t>
            </a:r>
            <a:r>
              <a:rPr lang="fr-FR" dirty="0">
                <a:solidFill>
                  <a:schemeClr val="tx1"/>
                </a:solidFill>
              </a:rPr>
              <a:t>comparée à la colonne dorsale (OR : 8,57</a:t>
            </a:r>
            <a:r>
              <a:rPr lang="fr-FR" dirty="0" smtClean="0">
                <a:solidFill>
                  <a:schemeClr val="tx1"/>
                </a:solidFill>
              </a:rPr>
              <a:t>)</a:t>
            </a:r>
          </a:p>
          <a:p>
            <a:pPr marL="285750" indent="-285750">
              <a:buFont typeface="Arial" panose="020B0604020202020204" pitchFamily="34" charset="0"/>
              <a:buChar char="•"/>
            </a:pPr>
            <a:r>
              <a:rPr lang="fr-FR" dirty="0">
                <a:solidFill>
                  <a:schemeClr val="tx1"/>
                </a:solidFill>
              </a:rPr>
              <a:t>la déformation du rachis </a:t>
            </a:r>
            <a:r>
              <a:rPr lang="fr-FR" b="1" dirty="0">
                <a:solidFill>
                  <a:schemeClr val="tx1"/>
                </a:solidFill>
              </a:rPr>
              <a:t>cervical de type tête penchée en avant </a:t>
            </a:r>
            <a:r>
              <a:rPr lang="fr-FR" b="1" dirty="0" smtClean="0">
                <a:solidFill>
                  <a:schemeClr val="tx1"/>
                </a:solidFill>
              </a:rPr>
              <a:t>(</a:t>
            </a:r>
            <a:r>
              <a:rPr lang="fr-FR" b="1" dirty="0">
                <a:solidFill>
                  <a:schemeClr val="tx1"/>
                </a:solidFill>
              </a:rPr>
              <a:t>OR : 8,7) </a:t>
            </a:r>
            <a:r>
              <a:rPr lang="fr-FR" dirty="0">
                <a:solidFill>
                  <a:schemeClr val="tx1"/>
                </a:solidFill>
              </a:rPr>
              <a:t>comparée à la cyphose dorsale (OR : 4,7</a:t>
            </a:r>
            <a:r>
              <a:rPr lang="fr-FR" dirty="0" smtClean="0">
                <a:solidFill>
                  <a:schemeClr val="tx1"/>
                </a:solidFill>
              </a:rPr>
              <a:t>),</a:t>
            </a:r>
          </a:p>
          <a:p>
            <a:pPr marL="285750" indent="-285750">
              <a:buFont typeface="Arial" panose="020B0604020202020204" pitchFamily="34" charset="0"/>
              <a:buChar char="•"/>
            </a:pPr>
            <a:r>
              <a:rPr lang="fr-FR" dirty="0" smtClean="0">
                <a:solidFill>
                  <a:schemeClr val="tx1"/>
                </a:solidFill>
              </a:rPr>
              <a:t>BASRI </a:t>
            </a:r>
            <a:r>
              <a:rPr lang="fr-FR" b="1" dirty="0">
                <a:solidFill>
                  <a:schemeClr val="tx1"/>
                </a:solidFill>
              </a:rPr>
              <a:t>cervical (2,59±1,28) </a:t>
            </a:r>
            <a:r>
              <a:rPr lang="fr-FR" dirty="0" smtClean="0">
                <a:solidFill>
                  <a:schemeClr val="tx1"/>
                </a:solidFill>
              </a:rPr>
              <a:t>comparé </a:t>
            </a:r>
            <a:r>
              <a:rPr lang="fr-FR" dirty="0">
                <a:solidFill>
                  <a:schemeClr val="tx1"/>
                </a:solidFill>
              </a:rPr>
              <a:t>au BASRI </a:t>
            </a:r>
            <a:r>
              <a:rPr lang="fr-FR" b="1" dirty="0">
                <a:solidFill>
                  <a:schemeClr val="tx1"/>
                </a:solidFill>
              </a:rPr>
              <a:t>lombaire </a:t>
            </a:r>
            <a:r>
              <a:rPr lang="fr-FR" b="1" dirty="0" smtClean="0">
                <a:solidFill>
                  <a:schemeClr val="tx1"/>
                </a:solidFill>
              </a:rPr>
              <a:t>(</a:t>
            </a:r>
            <a:r>
              <a:rPr lang="fr-FR" b="1" dirty="0">
                <a:solidFill>
                  <a:schemeClr val="tx1"/>
                </a:solidFill>
              </a:rPr>
              <a:t>2,95±1,053) </a:t>
            </a:r>
          </a:p>
        </p:txBody>
      </p:sp>
    </p:spTree>
    <p:extLst>
      <p:ext uri="{BB962C8B-B14F-4D97-AF65-F5344CB8AC3E}">
        <p14:creationId xmlns:p14="http://schemas.microsoft.com/office/powerpoint/2010/main" val="99638901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
            <a:ext cx="10515600" cy="630618"/>
          </a:xfrm>
        </p:spPr>
        <p:txBody>
          <a:bodyPr>
            <a:noAutofit/>
          </a:bodyPr>
          <a:lstStyle/>
          <a:p>
            <a:pPr algn="ctr"/>
            <a:r>
              <a:rPr lang="fr-FR" sz="4000" b="1" dirty="0"/>
              <a:t>Les marqueurs de gravité de la maladie</a:t>
            </a:r>
            <a:endParaRPr lang="fr-FR" sz="40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222332603"/>
              </p:ext>
            </p:extLst>
          </p:nvPr>
        </p:nvGraphicFramePr>
        <p:xfrm>
          <a:off x="228601" y="630620"/>
          <a:ext cx="11719559" cy="1408952"/>
        </p:xfrm>
        <a:graphic>
          <a:graphicData uri="http://schemas.openxmlformats.org/drawingml/2006/table">
            <a:tbl>
              <a:tblPr firstRow="1" firstCol="1" bandRow="1">
                <a:tableStyleId>{5C22544A-7EE6-4342-B048-85BDC9FD1C3A}</a:tableStyleId>
              </a:tblPr>
              <a:tblGrid>
                <a:gridCol w="3096387">
                  <a:extLst>
                    <a:ext uri="{9D8B030D-6E8A-4147-A177-3AD203B41FA5}">
                      <a16:colId xmlns:a16="http://schemas.microsoft.com/office/drawing/2014/main" val="1640550218"/>
                    </a:ext>
                  </a:extLst>
                </a:gridCol>
                <a:gridCol w="7139005">
                  <a:extLst>
                    <a:ext uri="{9D8B030D-6E8A-4147-A177-3AD203B41FA5}">
                      <a16:colId xmlns:a16="http://schemas.microsoft.com/office/drawing/2014/main" val="3840605192"/>
                    </a:ext>
                  </a:extLst>
                </a:gridCol>
                <a:gridCol w="1484167">
                  <a:extLst>
                    <a:ext uri="{9D8B030D-6E8A-4147-A177-3AD203B41FA5}">
                      <a16:colId xmlns:a16="http://schemas.microsoft.com/office/drawing/2014/main" val="2026691272"/>
                    </a:ext>
                  </a:extLst>
                </a:gridCol>
              </a:tblGrid>
              <a:tr h="234826">
                <a:tc>
                  <a:txBody>
                    <a:bodyPr/>
                    <a:lstStyle/>
                    <a:p>
                      <a:pPr algn="ctr">
                        <a:lnSpc>
                          <a:spcPct val="107000"/>
                        </a:lnSpc>
                        <a:spcAft>
                          <a:spcPts val="0"/>
                        </a:spcAft>
                      </a:pPr>
                      <a:r>
                        <a:rPr lang="fr-FR" sz="1400" dirty="0">
                          <a:effectLst/>
                        </a:rPr>
                        <a:t>Marqueurs de gravité</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Auteurs</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Notre série</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1476481389"/>
                  </a:ext>
                </a:extLst>
              </a:tr>
              <a:tr h="704476">
                <a:tc>
                  <a:txBody>
                    <a:bodyPr/>
                    <a:lstStyle/>
                    <a:p>
                      <a:pPr algn="just">
                        <a:lnSpc>
                          <a:spcPct val="107000"/>
                        </a:lnSpc>
                        <a:spcAft>
                          <a:spcPts val="0"/>
                        </a:spcAft>
                      </a:pPr>
                      <a:r>
                        <a:rPr lang="fr-FR" sz="1400" dirty="0">
                          <a:effectLst/>
                        </a:rPr>
                        <a:t>Faible indice de masse </a:t>
                      </a:r>
                      <a:r>
                        <a:rPr lang="fr-FR" sz="1400" dirty="0" smtClean="0">
                          <a:effectLst/>
                        </a:rPr>
                        <a:t>corporel</a:t>
                      </a:r>
                    </a:p>
                    <a:p>
                      <a:pPr marL="0" marR="0" lvl="0" indent="0" algn="just" defTabSz="914400" rtl="0" eaLnBrk="1" fontAlgn="auto" latinLnBrk="0" hangingPunct="1">
                        <a:lnSpc>
                          <a:spcPct val="107000"/>
                        </a:lnSpc>
                        <a:spcBef>
                          <a:spcPts val="0"/>
                        </a:spcBef>
                        <a:spcAft>
                          <a:spcPts val="0"/>
                        </a:spcAft>
                        <a:buClrTx/>
                        <a:buSzTx/>
                        <a:buFontTx/>
                        <a:buNone/>
                        <a:tabLst/>
                        <a:defRPr/>
                      </a:pPr>
                      <a:r>
                        <a:rPr lang="fr-FR" sz="1400" dirty="0" smtClean="0"/>
                        <a:t>(&lt;19kg/m2)</a:t>
                      </a:r>
                    </a:p>
                    <a:p>
                      <a:pPr algn="just">
                        <a:lnSpc>
                          <a:spcPct val="107000"/>
                        </a:lnSpc>
                        <a:spcAft>
                          <a:spcPts val="0"/>
                        </a:spcAft>
                      </a:pP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a:effectLst/>
                        </a:rPr>
                        <a:t>L’étude Marocaine de </a:t>
                      </a:r>
                      <a:r>
                        <a:rPr lang="fr-FR" sz="1200" dirty="0" err="1">
                          <a:effectLst/>
                        </a:rPr>
                        <a:t>Hajjaj</a:t>
                      </a:r>
                      <a:r>
                        <a:rPr lang="fr-FR" sz="1200" dirty="0">
                          <a:effectLst/>
                        </a:rPr>
                        <a:t> </a:t>
                      </a:r>
                      <a:r>
                        <a:rPr lang="fr-FR" sz="1200" dirty="0" err="1">
                          <a:effectLst/>
                        </a:rPr>
                        <a:t>Hassouni</a:t>
                      </a:r>
                      <a:r>
                        <a:rPr lang="fr-FR" sz="1200" dirty="0">
                          <a:effectLst/>
                        </a:rPr>
                        <a:t> N. et </a:t>
                      </a:r>
                      <a:r>
                        <a:rPr lang="fr-FR" sz="1200" dirty="0" smtClean="0">
                          <a:effectLst/>
                        </a:rPr>
                        <a:t>al, </a:t>
                      </a:r>
                      <a:r>
                        <a:rPr lang="fr-FR" sz="1200" dirty="0">
                          <a:effectLst/>
                        </a:rPr>
                        <a:t>et de E. </a:t>
                      </a:r>
                      <a:r>
                        <a:rPr lang="fr-FR" sz="1200" dirty="0" err="1">
                          <a:effectLst/>
                        </a:rPr>
                        <a:t>Hannech</a:t>
                      </a:r>
                      <a:r>
                        <a:rPr lang="fr-FR" sz="1200" dirty="0">
                          <a:effectLst/>
                        </a:rPr>
                        <a:t> et al </a:t>
                      </a:r>
                    </a:p>
                    <a:p>
                      <a:pPr algn="just">
                        <a:lnSpc>
                          <a:spcPct val="107000"/>
                        </a:lnSpc>
                        <a:spcAft>
                          <a:spcPts val="0"/>
                        </a:spcAft>
                      </a:pPr>
                      <a:r>
                        <a:rPr lang="fr-FR" sz="1200" dirty="0">
                          <a:effectLst/>
                        </a:rPr>
                        <a:t>L’étude Chinoise de X. Zheng et al </a:t>
                      </a:r>
                      <a:r>
                        <a:rPr lang="fr-FR" sz="1200" dirty="0" smtClean="0">
                          <a:effectLst/>
                        </a:rPr>
                        <a:t>, </a:t>
                      </a:r>
                      <a:endParaRPr lang="fr-FR" sz="1200" dirty="0">
                        <a:effectLst/>
                      </a:endParaRPr>
                    </a:p>
                    <a:p>
                      <a:pPr algn="just">
                        <a:lnSpc>
                          <a:spcPct val="107000"/>
                        </a:lnSpc>
                        <a:spcAft>
                          <a:spcPts val="0"/>
                        </a:spcAft>
                      </a:pPr>
                      <a:r>
                        <a:rPr lang="fr-FR" sz="1200" dirty="0">
                          <a:effectLst/>
                        </a:rPr>
                        <a:t>L’étude Turque de </a:t>
                      </a:r>
                      <a:r>
                        <a:rPr lang="fr-FR" sz="1200" dirty="0" err="1">
                          <a:effectLst/>
                        </a:rPr>
                        <a:t>E.Durak</a:t>
                      </a:r>
                      <a:r>
                        <a:rPr lang="fr-FR" sz="1200" dirty="0">
                          <a:effectLst/>
                        </a:rPr>
                        <a:t> Ediboglu et al </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0,053</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3476065682"/>
                  </a:ext>
                </a:extLst>
              </a:tr>
              <a:tr h="469650">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fr-FR" sz="1400" dirty="0" smtClean="0">
                          <a:effectLst/>
                        </a:rPr>
                        <a:t>Atteinte prédominante cervicale</a:t>
                      </a:r>
                      <a:endParaRPr lang="fr-FR" sz="1400" dirty="0" smtClean="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smtClean="0">
                          <a:effectLst/>
                        </a:rPr>
                        <a:t>L’étude Anglaise de Sinead Brophy et al</a:t>
                      </a:r>
                    </a:p>
                    <a:p>
                      <a:pPr algn="just">
                        <a:lnSpc>
                          <a:spcPct val="107000"/>
                        </a:lnSpc>
                        <a:spcAft>
                          <a:spcPts val="0"/>
                        </a:spcAft>
                      </a:pPr>
                      <a:r>
                        <a:rPr lang="fr-FR" sz="1200" dirty="0" smtClean="0">
                          <a:effectLst/>
                        </a:rPr>
                        <a:t>L’étude multicentrique de Vander </a:t>
                      </a:r>
                      <a:r>
                        <a:rPr lang="fr-FR" sz="1200" dirty="0" err="1" smtClean="0">
                          <a:effectLst/>
                        </a:rPr>
                        <a:t>Cruyssen</a:t>
                      </a:r>
                      <a:r>
                        <a:rPr lang="fr-FR" sz="1200" dirty="0" smtClean="0">
                          <a:effectLst/>
                        </a:rPr>
                        <a:t> B et al (ASPECT/REGISPONSER/RESPONDIA)</a:t>
                      </a:r>
                    </a:p>
                  </a:txBody>
                  <a:tcPr marL="44058" marR="44058" marT="0" marB="0"/>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fr-FR" sz="1400" dirty="0" smtClean="0">
                          <a:effectLst/>
                        </a:rPr>
                        <a:t>0,000</a:t>
                      </a:r>
                      <a:endParaRPr lang="fr-FR" sz="14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2840325470"/>
                  </a:ext>
                </a:extLst>
              </a:tr>
            </a:tbl>
          </a:graphicData>
        </a:graphic>
      </p:graphicFrame>
      <p:sp>
        <p:nvSpPr>
          <p:cNvPr id="6" name="Rectangle 5"/>
          <p:cNvSpPr/>
          <p:nvPr/>
        </p:nvSpPr>
        <p:spPr>
          <a:xfrm>
            <a:off x="380999" y="2238195"/>
            <a:ext cx="11430001" cy="4193627"/>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b="1" u="sng" dirty="0">
                <a:solidFill>
                  <a:srgbClr val="C00000"/>
                </a:solidFill>
              </a:rPr>
              <a:t>L</a:t>
            </a:r>
            <a:r>
              <a:rPr lang="fr-FR" b="1" u="sng" dirty="0" smtClean="0">
                <a:solidFill>
                  <a:srgbClr val="C00000"/>
                </a:solidFill>
              </a:rPr>
              <a:t>a </a:t>
            </a:r>
            <a:r>
              <a:rPr lang="fr-FR" b="1" u="sng" dirty="0">
                <a:solidFill>
                  <a:srgbClr val="C00000"/>
                </a:solidFill>
              </a:rPr>
              <a:t>longue durée d’évolution de la </a:t>
            </a:r>
            <a:r>
              <a:rPr lang="fr-FR" b="1" u="sng" dirty="0" smtClean="0">
                <a:solidFill>
                  <a:srgbClr val="C00000"/>
                </a:solidFill>
              </a:rPr>
              <a:t>maladie</a:t>
            </a:r>
          </a:p>
          <a:p>
            <a:endParaRPr lang="fr-FR" b="1" dirty="0" smtClean="0">
              <a:solidFill>
                <a:schemeClr val="tx1"/>
              </a:solidFill>
            </a:endParaRPr>
          </a:p>
          <a:p>
            <a:endParaRPr lang="fr-FR" dirty="0" smtClean="0">
              <a:solidFill>
                <a:schemeClr val="tx1"/>
              </a:solidFill>
            </a:endParaRPr>
          </a:p>
          <a:p>
            <a:endParaRPr lang="fr-FR" dirty="0" smtClean="0">
              <a:solidFill>
                <a:schemeClr val="tx1"/>
              </a:solidFill>
            </a:endParaRPr>
          </a:p>
          <a:p>
            <a:endParaRPr lang="fr-FR" dirty="0" smtClean="0">
              <a:solidFill>
                <a:schemeClr val="tx1"/>
              </a:solidFill>
            </a:endParaRPr>
          </a:p>
          <a:p>
            <a:endParaRPr lang="fr-FR" dirty="0" smtClean="0">
              <a:solidFill>
                <a:schemeClr val="tx1"/>
              </a:solidFill>
            </a:endParaRPr>
          </a:p>
          <a:p>
            <a:endParaRPr lang="fr-FR" dirty="0" smtClean="0">
              <a:solidFill>
                <a:schemeClr val="tx1"/>
              </a:solidFill>
            </a:endParaRPr>
          </a:p>
          <a:p>
            <a:endParaRPr lang="fr-FR" dirty="0" smtClean="0">
              <a:solidFill>
                <a:schemeClr val="tx1"/>
              </a:solidFill>
            </a:endParaRPr>
          </a:p>
          <a:p>
            <a:endParaRPr lang="fr-FR" dirty="0" smtClean="0">
              <a:solidFill>
                <a:schemeClr val="tx1"/>
              </a:solidFill>
            </a:endParaRPr>
          </a:p>
          <a:p>
            <a:endParaRPr lang="fr-FR" dirty="0" smtClean="0">
              <a:solidFill>
                <a:schemeClr val="tx1"/>
              </a:solidFill>
            </a:endParaRPr>
          </a:p>
          <a:p>
            <a:endParaRPr lang="fr-FR" dirty="0">
              <a:solidFill>
                <a:schemeClr val="tx1"/>
              </a:solidFill>
            </a:endParaRPr>
          </a:p>
          <a:p>
            <a:endParaRPr lang="fr-FR" dirty="0" smtClean="0">
              <a:solidFill>
                <a:schemeClr val="tx1"/>
              </a:solidFill>
            </a:endParaRPr>
          </a:p>
          <a:p>
            <a:endParaRPr lang="fr-FR" dirty="0">
              <a:solidFill>
                <a:schemeClr val="tx1"/>
              </a:solidFill>
            </a:endParaRPr>
          </a:p>
          <a:p>
            <a:endParaRPr lang="fr-FR" dirty="0" smtClean="0">
              <a:solidFill>
                <a:schemeClr val="tx1"/>
              </a:solidFill>
            </a:endParaRPr>
          </a:p>
        </p:txBody>
      </p:sp>
    </p:spTree>
    <p:extLst>
      <p:ext uri="{BB962C8B-B14F-4D97-AF65-F5344CB8AC3E}">
        <p14:creationId xmlns:p14="http://schemas.microsoft.com/office/powerpoint/2010/main" val="54509233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
            <a:ext cx="10515600" cy="630618"/>
          </a:xfrm>
        </p:spPr>
        <p:txBody>
          <a:bodyPr>
            <a:noAutofit/>
          </a:bodyPr>
          <a:lstStyle/>
          <a:p>
            <a:pPr algn="ctr"/>
            <a:r>
              <a:rPr lang="fr-FR" sz="4000" b="1" dirty="0"/>
              <a:t>Les marqueurs de gravité de la maladie</a:t>
            </a:r>
            <a:endParaRPr lang="fr-FR" sz="40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394841975"/>
              </p:ext>
            </p:extLst>
          </p:nvPr>
        </p:nvGraphicFramePr>
        <p:xfrm>
          <a:off x="228601" y="630620"/>
          <a:ext cx="11719559" cy="1408952"/>
        </p:xfrm>
        <a:graphic>
          <a:graphicData uri="http://schemas.openxmlformats.org/drawingml/2006/table">
            <a:tbl>
              <a:tblPr firstRow="1" firstCol="1" bandRow="1">
                <a:tableStyleId>{5C22544A-7EE6-4342-B048-85BDC9FD1C3A}</a:tableStyleId>
              </a:tblPr>
              <a:tblGrid>
                <a:gridCol w="3096387">
                  <a:extLst>
                    <a:ext uri="{9D8B030D-6E8A-4147-A177-3AD203B41FA5}">
                      <a16:colId xmlns:a16="http://schemas.microsoft.com/office/drawing/2014/main" val="1640550218"/>
                    </a:ext>
                  </a:extLst>
                </a:gridCol>
                <a:gridCol w="7139005">
                  <a:extLst>
                    <a:ext uri="{9D8B030D-6E8A-4147-A177-3AD203B41FA5}">
                      <a16:colId xmlns:a16="http://schemas.microsoft.com/office/drawing/2014/main" val="3840605192"/>
                    </a:ext>
                  </a:extLst>
                </a:gridCol>
                <a:gridCol w="1484167">
                  <a:extLst>
                    <a:ext uri="{9D8B030D-6E8A-4147-A177-3AD203B41FA5}">
                      <a16:colId xmlns:a16="http://schemas.microsoft.com/office/drawing/2014/main" val="2026691272"/>
                    </a:ext>
                  </a:extLst>
                </a:gridCol>
              </a:tblGrid>
              <a:tr h="234826">
                <a:tc>
                  <a:txBody>
                    <a:bodyPr/>
                    <a:lstStyle/>
                    <a:p>
                      <a:pPr algn="ctr">
                        <a:lnSpc>
                          <a:spcPct val="107000"/>
                        </a:lnSpc>
                        <a:spcAft>
                          <a:spcPts val="0"/>
                        </a:spcAft>
                      </a:pPr>
                      <a:r>
                        <a:rPr lang="fr-FR" sz="1400" dirty="0">
                          <a:effectLst/>
                        </a:rPr>
                        <a:t>Marqueurs de gravité</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Auteurs</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Notre série</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1476481389"/>
                  </a:ext>
                </a:extLst>
              </a:tr>
              <a:tr h="704476">
                <a:tc>
                  <a:txBody>
                    <a:bodyPr/>
                    <a:lstStyle/>
                    <a:p>
                      <a:pPr algn="just">
                        <a:lnSpc>
                          <a:spcPct val="107000"/>
                        </a:lnSpc>
                        <a:spcAft>
                          <a:spcPts val="0"/>
                        </a:spcAft>
                      </a:pPr>
                      <a:r>
                        <a:rPr lang="fr-FR" sz="1400" dirty="0">
                          <a:effectLst/>
                        </a:rPr>
                        <a:t>Faible indice de masse </a:t>
                      </a:r>
                      <a:r>
                        <a:rPr lang="fr-FR" sz="1400" dirty="0" smtClean="0">
                          <a:effectLst/>
                        </a:rPr>
                        <a:t>corporel</a:t>
                      </a:r>
                    </a:p>
                    <a:p>
                      <a:pPr marL="0" marR="0" lvl="0" indent="0" algn="just" defTabSz="914400" rtl="0" eaLnBrk="1" fontAlgn="auto" latinLnBrk="0" hangingPunct="1">
                        <a:lnSpc>
                          <a:spcPct val="107000"/>
                        </a:lnSpc>
                        <a:spcBef>
                          <a:spcPts val="0"/>
                        </a:spcBef>
                        <a:spcAft>
                          <a:spcPts val="0"/>
                        </a:spcAft>
                        <a:buClrTx/>
                        <a:buSzTx/>
                        <a:buFontTx/>
                        <a:buNone/>
                        <a:tabLst/>
                        <a:defRPr/>
                      </a:pPr>
                      <a:r>
                        <a:rPr lang="fr-FR" sz="1400" dirty="0" smtClean="0"/>
                        <a:t>(&lt;19kg/m2)</a:t>
                      </a:r>
                    </a:p>
                    <a:p>
                      <a:pPr algn="just">
                        <a:lnSpc>
                          <a:spcPct val="107000"/>
                        </a:lnSpc>
                        <a:spcAft>
                          <a:spcPts val="0"/>
                        </a:spcAft>
                      </a:pP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a:effectLst/>
                        </a:rPr>
                        <a:t>L’étude Marocaine de </a:t>
                      </a:r>
                      <a:r>
                        <a:rPr lang="fr-FR" sz="1200" dirty="0" err="1">
                          <a:effectLst/>
                        </a:rPr>
                        <a:t>Hajjaj</a:t>
                      </a:r>
                      <a:r>
                        <a:rPr lang="fr-FR" sz="1200" dirty="0">
                          <a:effectLst/>
                        </a:rPr>
                        <a:t> </a:t>
                      </a:r>
                      <a:r>
                        <a:rPr lang="fr-FR" sz="1200" dirty="0" err="1">
                          <a:effectLst/>
                        </a:rPr>
                        <a:t>Hassouni</a:t>
                      </a:r>
                      <a:r>
                        <a:rPr lang="fr-FR" sz="1200" dirty="0">
                          <a:effectLst/>
                        </a:rPr>
                        <a:t> N. et </a:t>
                      </a:r>
                      <a:r>
                        <a:rPr lang="fr-FR" sz="1200" dirty="0" smtClean="0">
                          <a:effectLst/>
                        </a:rPr>
                        <a:t>al, </a:t>
                      </a:r>
                      <a:r>
                        <a:rPr lang="fr-FR" sz="1200" dirty="0">
                          <a:effectLst/>
                        </a:rPr>
                        <a:t>et de E. </a:t>
                      </a:r>
                      <a:r>
                        <a:rPr lang="fr-FR" sz="1200" dirty="0" err="1">
                          <a:effectLst/>
                        </a:rPr>
                        <a:t>Hannech</a:t>
                      </a:r>
                      <a:r>
                        <a:rPr lang="fr-FR" sz="1200" dirty="0">
                          <a:effectLst/>
                        </a:rPr>
                        <a:t> et al </a:t>
                      </a:r>
                    </a:p>
                    <a:p>
                      <a:pPr algn="just">
                        <a:lnSpc>
                          <a:spcPct val="107000"/>
                        </a:lnSpc>
                        <a:spcAft>
                          <a:spcPts val="0"/>
                        </a:spcAft>
                      </a:pPr>
                      <a:r>
                        <a:rPr lang="fr-FR" sz="1200" dirty="0">
                          <a:effectLst/>
                        </a:rPr>
                        <a:t>L’étude Chinoise de X. Zheng et al </a:t>
                      </a:r>
                      <a:r>
                        <a:rPr lang="fr-FR" sz="1200" dirty="0" smtClean="0">
                          <a:effectLst/>
                        </a:rPr>
                        <a:t>, </a:t>
                      </a:r>
                      <a:endParaRPr lang="fr-FR" sz="1200" dirty="0">
                        <a:effectLst/>
                      </a:endParaRPr>
                    </a:p>
                    <a:p>
                      <a:pPr algn="just">
                        <a:lnSpc>
                          <a:spcPct val="107000"/>
                        </a:lnSpc>
                        <a:spcAft>
                          <a:spcPts val="0"/>
                        </a:spcAft>
                      </a:pPr>
                      <a:r>
                        <a:rPr lang="fr-FR" sz="1200" dirty="0">
                          <a:effectLst/>
                        </a:rPr>
                        <a:t>L’étude Turque de </a:t>
                      </a:r>
                      <a:r>
                        <a:rPr lang="fr-FR" sz="1200" dirty="0" err="1">
                          <a:effectLst/>
                        </a:rPr>
                        <a:t>E.Durak</a:t>
                      </a:r>
                      <a:r>
                        <a:rPr lang="fr-FR" sz="1200" dirty="0">
                          <a:effectLst/>
                        </a:rPr>
                        <a:t> Ediboglu et al </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0,053</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3476065682"/>
                  </a:ext>
                </a:extLst>
              </a:tr>
              <a:tr h="469650">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fr-FR" sz="1400" dirty="0" smtClean="0">
                          <a:effectLst/>
                        </a:rPr>
                        <a:t>Atteinte prédominante cervicale</a:t>
                      </a:r>
                      <a:endParaRPr lang="fr-FR" sz="1400" dirty="0" smtClean="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smtClean="0">
                          <a:effectLst/>
                        </a:rPr>
                        <a:t>L’étude Anglaise de Sinead Brophy et al</a:t>
                      </a:r>
                    </a:p>
                    <a:p>
                      <a:pPr algn="just">
                        <a:lnSpc>
                          <a:spcPct val="107000"/>
                        </a:lnSpc>
                        <a:spcAft>
                          <a:spcPts val="0"/>
                        </a:spcAft>
                      </a:pPr>
                      <a:r>
                        <a:rPr lang="fr-FR" sz="1200" dirty="0" smtClean="0">
                          <a:effectLst/>
                        </a:rPr>
                        <a:t>L’étude multicentrique de Vander </a:t>
                      </a:r>
                      <a:r>
                        <a:rPr lang="fr-FR" sz="1200" dirty="0" err="1" smtClean="0">
                          <a:effectLst/>
                        </a:rPr>
                        <a:t>Cruyssen</a:t>
                      </a:r>
                      <a:r>
                        <a:rPr lang="fr-FR" sz="1200" dirty="0" smtClean="0">
                          <a:effectLst/>
                        </a:rPr>
                        <a:t> B et al (ASPECT/REGISPONSER/RESPONDIA)</a:t>
                      </a:r>
                    </a:p>
                  </a:txBody>
                  <a:tcPr marL="44058" marR="44058" marT="0" marB="0"/>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fr-FR" sz="1400" dirty="0" smtClean="0">
                          <a:effectLst/>
                        </a:rPr>
                        <a:t>0,000</a:t>
                      </a:r>
                      <a:endParaRPr lang="fr-FR" sz="14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2840325470"/>
                  </a:ext>
                </a:extLst>
              </a:tr>
            </a:tbl>
          </a:graphicData>
        </a:graphic>
      </p:graphicFrame>
      <p:sp>
        <p:nvSpPr>
          <p:cNvPr id="7" name="Rectangle 6"/>
          <p:cNvSpPr/>
          <p:nvPr/>
        </p:nvSpPr>
        <p:spPr>
          <a:xfrm>
            <a:off x="380999" y="2238195"/>
            <a:ext cx="11430001" cy="4193627"/>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b="1" u="sng" dirty="0">
                <a:solidFill>
                  <a:srgbClr val="C00000"/>
                </a:solidFill>
              </a:rPr>
              <a:t>L</a:t>
            </a:r>
            <a:r>
              <a:rPr lang="fr-FR" b="1" u="sng" dirty="0" smtClean="0">
                <a:solidFill>
                  <a:srgbClr val="C00000"/>
                </a:solidFill>
              </a:rPr>
              <a:t>a </a:t>
            </a:r>
            <a:r>
              <a:rPr lang="fr-FR" b="1" u="sng" dirty="0">
                <a:solidFill>
                  <a:srgbClr val="C00000"/>
                </a:solidFill>
              </a:rPr>
              <a:t>longue durée d’évolution de la </a:t>
            </a:r>
            <a:r>
              <a:rPr lang="fr-FR" b="1" u="sng" dirty="0" smtClean="0">
                <a:solidFill>
                  <a:srgbClr val="C00000"/>
                </a:solidFill>
              </a:rPr>
              <a:t>maladie</a:t>
            </a:r>
          </a:p>
          <a:p>
            <a:r>
              <a:rPr lang="fr-FR" b="1" dirty="0">
                <a:solidFill>
                  <a:schemeClr val="tx1"/>
                </a:solidFill>
              </a:rPr>
              <a:t>L</a:t>
            </a:r>
            <a:r>
              <a:rPr lang="fr-FR" b="1" dirty="0" smtClean="0">
                <a:solidFill>
                  <a:schemeClr val="tx1"/>
                </a:solidFill>
              </a:rPr>
              <a:t>a </a:t>
            </a:r>
            <a:r>
              <a:rPr lang="fr-FR" b="1" dirty="0">
                <a:solidFill>
                  <a:schemeClr val="tx1"/>
                </a:solidFill>
              </a:rPr>
              <a:t>cohorte Américaine de Jennifer H. </a:t>
            </a:r>
            <a:r>
              <a:rPr lang="fr-FR" b="1" dirty="0" err="1">
                <a:solidFill>
                  <a:schemeClr val="tx1"/>
                </a:solidFill>
              </a:rPr>
              <a:t>Jang</a:t>
            </a:r>
            <a:r>
              <a:rPr lang="fr-FR" b="1" dirty="0">
                <a:solidFill>
                  <a:schemeClr val="tx1"/>
                </a:solidFill>
              </a:rPr>
              <a:t> et </a:t>
            </a:r>
            <a:r>
              <a:rPr lang="fr-FR" b="1" dirty="0" smtClean="0">
                <a:solidFill>
                  <a:schemeClr val="tx1"/>
                </a:solidFill>
              </a:rPr>
              <a:t>al </a:t>
            </a:r>
          </a:p>
          <a:p>
            <a:endParaRPr lang="fr-FR" dirty="0" smtClean="0">
              <a:solidFill>
                <a:schemeClr val="tx1"/>
              </a:solidFill>
            </a:endParaRPr>
          </a:p>
          <a:p>
            <a:endParaRPr lang="fr-FR" dirty="0" smtClean="0">
              <a:solidFill>
                <a:schemeClr val="tx1"/>
              </a:solidFill>
            </a:endParaRPr>
          </a:p>
          <a:p>
            <a:endParaRPr lang="fr-FR" dirty="0">
              <a:solidFill>
                <a:schemeClr val="tx1"/>
              </a:solidFill>
            </a:endParaRPr>
          </a:p>
          <a:p>
            <a:endParaRPr lang="fr-FR" dirty="0" smtClean="0">
              <a:solidFill>
                <a:schemeClr val="tx1"/>
              </a:solidFill>
            </a:endParaRPr>
          </a:p>
          <a:p>
            <a:endParaRPr lang="fr-FR" dirty="0">
              <a:solidFill>
                <a:schemeClr val="tx1"/>
              </a:solidFill>
            </a:endParaRPr>
          </a:p>
          <a:p>
            <a:endParaRPr lang="fr-FR" dirty="0" smtClean="0">
              <a:solidFill>
                <a:schemeClr val="tx1"/>
              </a:solidFill>
            </a:endParaRPr>
          </a:p>
          <a:p>
            <a:endParaRPr lang="fr-FR" dirty="0">
              <a:solidFill>
                <a:schemeClr val="tx1"/>
              </a:solidFill>
            </a:endParaRPr>
          </a:p>
          <a:p>
            <a:endParaRPr lang="fr-FR" dirty="0" smtClean="0">
              <a:solidFill>
                <a:schemeClr val="tx1"/>
              </a:solidFill>
            </a:endParaRPr>
          </a:p>
          <a:p>
            <a:endParaRPr lang="fr-FR" dirty="0">
              <a:solidFill>
                <a:schemeClr val="tx1"/>
              </a:solidFill>
            </a:endParaRPr>
          </a:p>
          <a:p>
            <a:endParaRPr lang="fr-FR" dirty="0" smtClean="0">
              <a:solidFill>
                <a:schemeClr val="tx1"/>
              </a:solidFill>
            </a:endParaRPr>
          </a:p>
          <a:p>
            <a:endParaRPr lang="fr-FR" dirty="0">
              <a:solidFill>
                <a:schemeClr val="tx1"/>
              </a:solidFill>
            </a:endParaRPr>
          </a:p>
          <a:p>
            <a:endParaRPr lang="fr-FR" dirty="0" smtClean="0">
              <a:solidFill>
                <a:schemeClr val="tx1"/>
              </a:solidFill>
            </a:endParaRPr>
          </a:p>
        </p:txBody>
      </p:sp>
      <p:pic>
        <p:nvPicPr>
          <p:cNvPr id="8" name="Image 6"/>
          <p:cNvPicPr>
            <a:picLocks noChangeAspect="1"/>
          </p:cNvPicPr>
          <p:nvPr/>
        </p:nvPicPr>
        <p:blipFill>
          <a:blip r:embed="rId3"/>
          <a:stretch>
            <a:fillRect/>
          </a:stretch>
        </p:blipFill>
        <p:spPr>
          <a:xfrm>
            <a:off x="538654" y="3431359"/>
            <a:ext cx="8621112" cy="2591069"/>
          </a:xfrm>
          <a:prstGeom prst="rect">
            <a:avLst/>
          </a:prstGeom>
        </p:spPr>
      </p:pic>
    </p:spTree>
    <p:extLst>
      <p:ext uri="{BB962C8B-B14F-4D97-AF65-F5344CB8AC3E}">
        <p14:creationId xmlns:p14="http://schemas.microsoft.com/office/powerpoint/2010/main" val="319695399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
            <a:ext cx="10515600" cy="630618"/>
          </a:xfrm>
        </p:spPr>
        <p:txBody>
          <a:bodyPr>
            <a:noAutofit/>
          </a:bodyPr>
          <a:lstStyle/>
          <a:p>
            <a:pPr algn="ctr"/>
            <a:r>
              <a:rPr lang="fr-FR" sz="4000" b="1" dirty="0"/>
              <a:t>Les marqueurs de gravité de la maladie</a:t>
            </a:r>
            <a:endParaRPr lang="fr-FR" sz="40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817023141"/>
              </p:ext>
            </p:extLst>
          </p:nvPr>
        </p:nvGraphicFramePr>
        <p:xfrm>
          <a:off x="228601" y="630620"/>
          <a:ext cx="11719559" cy="1408952"/>
        </p:xfrm>
        <a:graphic>
          <a:graphicData uri="http://schemas.openxmlformats.org/drawingml/2006/table">
            <a:tbl>
              <a:tblPr firstRow="1" firstCol="1" bandRow="1">
                <a:tableStyleId>{5C22544A-7EE6-4342-B048-85BDC9FD1C3A}</a:tableStyleId>
              </a:tblPr>
              <a:tblGrid>
                <a:gridCol w="3096387">
                  <a:extLst>
                    <a:ext uri="{9D8B030D-6E8A-4147-A177-3AD203B41FA5}">
                      <a16:colId xmlns:a16="http://schemas.microsoft.com/office/drawing/2014/main" val="1640550218"/>
                    </a:ext>
                  </a:extLst>
                </a:gridCol>
                <a:gridCol w="7139005">
                  <a:extLst>
                    <a:ext uri="{9D8B030D-6E8A-4147-A177-3AD203B41FA5}">
                      <a16:colId xmlns:a16="http://schemas.microsoft.com/office/drawing/2014/main" val="3840605192"/>
                    </a:ext>
                  </a:extLst>
                </a:gridCol>
                <a:gridCol w="1484167">
                  <a:extLst>
                    <a:ext uri="{9D8B030D-6E8A-4147-A177-3AD203B41FA5}">
                      <a16:colId xmlns:a16="http://schemas.microsoft.com/office/drawing/2014/main" val="2026691272"/>
                    </a:ext>
                  </a:extLst>
                </a:gridCol>
              </a:tblGrid>
              <a:tr h="234826">
                <a:tc>
                  <a:txBody>
                    <a:bodyPr/>
                    <a:lstStyle/>
                    <a:p>
                      <a:pPr algn="ctr">
                        <a:lnSpc>
                          <a:spcPct val="107000"/>
                        </a:lnSpc>
                        <a:spcAft>
                          <a:spcPts val="0"/>
                        </a:spcAft>
                      </a:pPr>
                      <a:r>
                        <a:rPr lang="fr-FR" sz="1400" dirty="0">
                          <a:effectLst/>
                        </a:rPr>
                        <a:t>Marqueurs de gravité</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Auteurs</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Notre série</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1476481389"/>
                  </a:ext>
                </a:extLst>
              </a:tr>
              <a:tr h="704476">
                <a:tc>
                  <a:txBody>
                    <a:bodyPr/>
                    <a:lstStyle/>
                    <a:p>
                      <a:pPr algn="just">
                        <a:lnSpc>
                          <a:spcPct val="107000"/>
                        </a:lnSpc>
                        <a:spcAft>
                          <a:spcPts val="0"/>
                        </a:spcAft>
                      </a:pPr>
                      <a:r>
                        <a:rPr lang="fr-FR" sz="1400" dirty="0">
                          <a:effectLst/>
                        </a:rPr>
                        <a:t>Faible indice de masse </a:t>
                      </a:r>
                      <a:r>
                        <a:rPr lang="fr-FR" sz="1400" dirty="0" smtClean="0">
                          <a:effectLst/>
                        </a:rPr>
                        <a:t>corporel</a:t>
                      </a:r>
                    </a:p>
                    <a:p>
                      <a:pPr marL="0" marR="0" lvl="0" indent="0" algn="just" defTabSz="914400" rtl="0" eaLnBrk="1" fontAlgn="auto" latinLnBrk="0" hangingPunct="1">
                        <a:lnSpc>
                          <a:spcPct val="107000"/>
                        </a:lnSpc>
                        <a:spcBef>
                          <a:spcPts val="0"/>
                        </a:spcBef>
                        <a:spcAft>
                          <a:spcPts val="0"/>
                        </a:spcAft>
                        <a:buClrTx/>
                        <a:buSzTx/>
                        <a:buFontTx/>
                        <a:buNone/>
                        <a:tabLst/>
                        <a:defRPr/>
                      </a:pPr>
                      <a:r>
                        <a:rPr lang="fr-FR" sz="1400" dirty="0" smtClean="0"/>
                        <a:t>(&lt;19kg/m2)</a:t>
                      </a:r>
                    </a:p>
                    <a:p>
                      <a:pPr algn="just">
                        <a:lnSpc>
                          <a:spcPct val="107000"/>
                        </a:lnSpc>
                        <a:spcAft>
                          <a:spcPts val="0"/>
                        </a:spcAft>
                      </a:pP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a:effectLst/>
                        </a:rPr>
                        <a:t>L’étude Marocaine de </a:t>
                      </a:r>
                      <a:r>
                        <a:rPr lang="fr-FR" sz="1200" dirty="0" err="1">
                          <a:effectLst/>
                        </a:rPr>
                        <a:t>Hajjaj</a:t>
                      </a:r>
                      <a:r>
                        <a:rPr lang="fr-FR" sz="1200" dirty="0">
                          <a:effectLst/>
                        </a:rPr>
                        <a:t> </a:t>
                      </a:r>
                      <a:r>
                        <a:rPr lang="fr-FR" sz="1200" dirty="0" err="1">
                          <a:effectLst/>
                        </a:rPr>
                        <a:t>Hassouni</a:t>
                      </a:r>
                      <a:r>
                        <a:rPr lang="fr-FR" sz="1200" dirty="0">
                          <a:effectLst/>
                        </a:rPr>
                        <a:t> N. et </a:t>
                      </a:r>
                      <a:r>
                        <a:rPr lang="fr-FR" sz="1200" dirty="0" smtClean="0">
                          <a:effectLst/>
                        </a:rPr>
                        <a:t>al, </a:t>
                      </a:r>
                      <a:r>
                        <a:rPr lang="fr-FR" sz="1200" dirty="0">
                          <a:effectLst/>
                        </a:rPr>
                        <a:t>et de E. </a:t>
                      </a:r>
                      <a:r>
                        <a:rPr lang="fr-FR" sz="1200" dirty="0" err="1">
                          <a:effectLst/>
                        </a:rPr>
                        <a:t>Hannech</a:t>
                      </a:r>
                      <a:r>
                        <a:rPr lang="fr-FR" sz="1200" dirty="0">
                          <a:effectLst/>
                        </a:rPr>
                        <a:t> et al </a:t>
                      </a:r>
                    </a:p>
                    <a:p>
                      <a:pPr algn="just">
                        <a:lnSpc>
                          <a:spcPct val="107000"/>
                        </a:lnSpc>
                        <a:spcAft>
                          <a:spcPts val="0"/>
                        </a:spcAft>
                      </a:pPr>
                      <a:r>
                        <a:rPr lang="fr-FR" sz="1200" dirty="0">
                          <a:effectLst/>
                        </a:rPr>
                        <a:t>L’étude Chinoise de X. Zheng et al </a:t>
                      </a:r>
                      <a:r>
                        <a:rPr lang="fr-FR" sz="1200" dirty="0" smtClean="0">
                          <a:effectLst/>
                        </a:rPr>
                        <a:t>, </a:t>
                      </a:r>
                      <a:endParaRPr lang="fr-FR" sz="1200" dirty="0">
                        <a:effectLst/>
                      </a:endParaRPr>
                    </a:p>
                    <a:p>
                      <a:pPr algn="just">
                        <a:lnSpc>
                          <a:spcPct val="107000"/>
                        </a:lnSpc>
                        <a:spcAft>
                          <a:spcPts val="0"/>
                        </a:spcAft>
                      </a:pPr>
                      <a:r>
                        <a:rPr lang="fr-FR" sz="1200" dirty="0">
                          <a:effectLst/>
                        </a:rPr>
                        <a:t>L’étude Turque de </a:t>
                      </a:r>
                      <a:r>
                        <a:rPr lang="fr-FR" sz="1200" dirty="0" err="1">
                          <a:effectLst/>
                        </a:rPr>
                        <a:t>E.Durak</a:t>
                      </a:r>
                      <a:r>
                        <a:rPr lang="fr-FR" sz="1200" dirty="0">
                          <a:effectLst/>
                        </a:rPr>
                        <a:t> Ediboglu et al </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0,053</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3476065682"/>
                  </a:ext>
                </a:extLst>
              </a:tr>
              <a:tr h="469650">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fr-FR" sz="1400" dirty="0" smtClean="0">
                          <a:effectLst/>
                        </a:rPr>
                        <a:t>Atteinte prédominante cervicale</a:t>
                      </a:r>
                      <a:endParaRPr lang="fr-FR" sz="1400" dirty="0" smtClean="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smtClean="0">
                          <a:effectLst/>
                        </a:rPr>
                        <a:t>L’étude Anglaise de Sinead Brophy et al</a:t>
                      </a:r>
                    </a:p>
                    <a:p>
                      <a:pPr algn="just">
                        <a:lnSpc>
                          <a:spcPct val="107000"/>
                        </a:lnSpc>
                        <a:spcAft>
                          <a:spcPts val="0"/>
                        </a:spcAft>
                      </a:pPr>
                      <a:r>
                        <a:rPr lang="fr-FR" sz="1200" dirty="0" smtClean="0">
                          <a:effectLst/>
                        </a:rPr>
                        <a:t>L’étude multicentrique de Vander </a:t>
                      </a:r>
                      <a:r>
                        <a:rPr lang="fr-FR" sz="1200" dirty="0" err="1" smtClean="0">
                          <a:effectLst/>
                        </a:rPr>
                        <a:t>Cruyssen</a:t>
                      </a:r>
                      <a:r>
                        <a:rPr lang="fr-FR" sz="1200" dirty="0" smtClean="0">
                          <a:effectLst/>
                        </a:rPr>
                        <a:t> B et al (ASPECT/REGISPONSER/RESPONDIA)</a:t>
                      </a:r>
                    </a:p>
                  </a:txBody>
                  <a:tcPr marL="44058" marR="44058" marT="0" marB="0"/>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fr-FR" sz="1400" dirty="0" smtClean="0">
                          <a:effectLst/>
                        </a:rPr>
                        <a:t>0,000</a:t>
                      </a:r>
                      <a:endParaRPr lang="fr-FR" sz="14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2840325470"/>
                  </a:ext>
                </a:extLst>
              </a:tr>
            </a:tbl>
          </a:graphicData>
        </a:graphic>
      </p:graphicFrame>
      <p:sp>
        <p:nvSpPr>
          <p:cNvPr id="6" name="Rectangle 5"/>
          <p:cNvSpPr/>
          <p:nvPr/>
        </p:nvSpPr>
        <p:spPr>
          <a:xfrm>
            <a:off x="380999" y="2265726"/>
            <a:ext cx="11430001" cy="4193627"/>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fr-FR" b="1" u="sng" dirty="0" smtClean="0">
              <a:solidFill>
                <a:srgbClr val="C00000"/>
              </a:solidFill>
            </a:endParaRPr>
          </a:p>
          <a:p>
            <a:pPr marL="285750" indent="-285750">
              <a:buFont typeface="Arial" panose="020B0604020202020204" pitchFamily="34" charset="0"/>
              <a:buChar char="•"/>
            </a:pPr>
            <a:r>
              <a:rPr lang="fr-FR" b="1" u="sng" dirty="0" smtClean="0">
                <a:solidFill>
                  <a:srgbClr val="C00000"/>
                </a:solidFill>
              </a:rPr>
              <a:t>La </a:t>
            </a:r>
            <a:r>
              <a:rPr lang="fr-FR" b="1" u="sng" dirty="0">
                <a:solidFill>
                  <a:srgbClr val="C00000"/>
                </a:solidFill>
              </a:rPr>
              <a:t>longue durée d’évolution de la </a:t>
            </a:r>
            <a:r>
              <a:rPr lang="fr-FR" b="1" u="sng" dirty="0" smtClean="0">
                <a:solidFill>
                  <a:srgbClr val="C00000"/>
                </a:solidFill>
              </a:rPr>
              <a:t>maladie</a:t>
            </a:r>
          </a:p>
          <a:p>
            <a:r>
              <a:rPr lang="fr-FR" b="1" dirty="0">
                <a:solidFill>
                  <a:schemeClr val="tx1"/>
                </a:solidFill>
              </a:rPr>
              <a:t>La cohorte Anglaise de </a:t>
            </a:r>
            <a:r>
              <a:rPr lang="fr-FR" b="1" dirty="0" err="1">
                <a:solidFill>
                  <a:schemeClr val="tx1"/>
                </a:solidFill>
              </a:rPr>
              <a:t>Sinea</a:t>
            </a:r>
            <a:r>
              <a:rPr lang="fr-FR" b="1" dirty="0">
                <a:solidFill>
                  <a:schemeClr val="tx1"/>
                </a:solidFill>
              </a:rPr>
              <a:t> Brophy et al</a:t>
            </a:r>
            <a:endParaRPr lang="fr-FR" dirty="0" smtClean="0">
              <a:solidFill>
                <a:schemeClr val="tx1"/>
              </a:solidFill>
            </a:endParaRPr>
          </a:p>
          <a:p>
            <a:endParaRPr lang="fr-FR" dirty="0" smtClean="0">
              <a:solidFill>
                <a:schemeClr val="tx1"/>
              </a:solidFill>
            </a:endParaRPr>
          </a:p>
          <a:p>
            <a:endParaRPr lang="fr-FR" dirty="0" smtClean="0">
              <a:solidFill>
                <a:schemeClr val="tx1"/>
              </a:solidFill>
            </a:endParaRPr>
          </a:p>
          <a:p>
            <a:endParaRPr lang="fr-FR" dirty="0">
              <a:solidFill>
                <a:schemeClr val="tx1"/>
              </a:solidFill>
            </a:endParaRPr>
          </a:p>
          <a:p>
            <a:endParaRPr lang="fr-FR" dirty="0">
              <a:solidFill>
                <a:schemeClr val="tx1"/>
              </a:solidFill>
            </a:endParaRPr>
          </a:p>
          <a:p>
            <a:endParaRPr lang="fr-FR" dirty="0" smtClean="0">
              <a:solidFill>
                <a:schemeClr val="tx1"/>
              </a:solidFill>
            </a:endParaRPr>
          </a:p>
          <a:p>
            <a:endParaRPr lang="fr-FR" dirty="0">
              <a:solidFill>
                <a:schemeClr val="tx1"/>
              </a:solidFill>
            </a:endParaRPr>
          </a:p>
          <a:p>
            <a:endParaRPr lang="fr-FR" dirty="0" smtClean="0">
              <a:solidFill>
                <a:schemeClr val="tx1"/>
              </a:solidFill>
            </a:endParaRPr>
          </a:p>
          <a:p>
            <a:endParaRPr lang="fr-FR" dirty="0">
              <a:solidFill>
                <a:schemeClr val="tx1"/>
              </a:solidFill>
            </a:endParaRPr>
          </a:p>
          <a:p>
            <a:endParaRPr lang="fr-FR" dirty="0" smtClean="0">
              <a:solidFill>
                <a:schemeClr val="tx1"/>
              </a:solidFill>
            </a:endParaRPr>
          </a:p>
          <a:p>
            <a:endParaRPr lang="fr-FR" dirty="0">
              <a:solidFill>
                <a:schemeClr val="tx1"/>
              </a:solidFill>
            </a:endParaRPr>
          </a:p>
          <a:p>
            <a:endParaRPr lang="fr-FR" dirty="0" smtClean="0">
              <a:solidFill>
                <a:schemeClr val="tx1"/>
              </a:solidFill>
            </a:endParaRPr>
          </a:p>
          <a:p>
            <a:endParaRPr lang="fr-FR" dirty="0">
              <a:solidFill>
                <a:schemeClr val="tx1"/>
              </a:solidFill>
            </a:endParaRPr>
          </a:p>
          <a:p>
            <a:endParaRPr lang="fr-FR" dirty="0" smtClean="0">
              <a:solidFill>
                <a:schemeClr val="tx1"/>
              </a:solidFill>
            </a:endParaRPr>
          </a:p>
        </p:txBody>
      </p:sp>
      <p:pic>
        <p:nvPicPr>
          <p:cNvPr id="7" name="Image 5"/>
          <p:cNvPicPr>
            <a:picLocks noChangeAspect="1"/>
          </p:cNvPicPr>
          <p:nvPr/>
        </p:nvPicPr>
        <p:blipFill>
          <a:blip r:embed="rId3"/>
          <a:stretch>
            <a:fillRect/>
          </a:stretch>
        </p:blipFill>
        <p:spPr>
          <a:xfrm>
            <a:off x="838201" y="3322454"/>
            <a:ext cx="7966586" cy="2727435"/>
          </a:xfrm>
          <a:prstGeom prst="rect">
            <a:avLst/>
          </a:prstGeom>
        </p:spPr>
      </p:pic>
    </p:spTree>
    <p:extLst>
      <p:ext uri="{BB962C8B-B14F-4D97-AF65-F5344CB8AC3E}">
        <p14:creationId xmlns:p14="http://schemas.microsoft.com/office/powerpoint/2010/main" val="40653963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
            <a:ext cx="10515600" cy="630618"/>
          </a:xfrm>
        </p:spPr>
        <p:txBody>
          <a:bodyPr>
            <a:noAutofit/>
          </a:bodyPr>
          <a:lstStyle/>
          <a:p>
            <a:pPr algn="ctr"/>
            <a:r>
              <a:rPr lang="fr-FR" sz="4000" b="1" dirty="0"/>
              <a:t>Les marqueurs de gravité de la maladie</a:t>
            </a:r>
            <a:endParaRPr lang="fr-FR" sz="40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196202807"/>
              </p:ext>
            </p:extLst>
          </p:nvPr>
        </p:nvGraphicFramePr>
        <p:xfrm>
          <a:off x="228601" y="630620"/>
          <a:ext cx="11719559" cy="1408952"/>
        </p:xfrm>
        <a:graphic>
          <a:graphicData uri="http://schemas.openxmlformats.org/drawingml/2006/table">
            <a:tbl>
              <a:tblPr firstRow="1" firstCol="1" bandRow="1">
                <a:tableStyleId>{5C22544A-7EE6-4342-B048-85BDC9FD1C3A}</a:tableStyleId>
              </a:tblPr>
              <a:tblGrid>
                <a:gridCol w="3096387">
                  <a:extLst>
                    <a:ext uri="{9D8B030D-6E8A-4147-A177-3AD203B41FA5}">
                      <a16:colId xmlns:a16="http://schemas.microsoft.com/office/drawing/2014/main" val="1640550218"/>
                    </a:ext>
                  </a:extLst>
                </a:gridCol>
                <a:gridCol w="7139005">
                  <a:extLst>
                    <a:ext uri="{9D8B030D-6E8A-4147-A177-3AD203B41FA5}">
                      <a16:colId xmlns:a16="http://schemas.microsoft.com/office/drawing/2014/main" val="3840605192"/>
                    </a:ext>
                  </a:extLst>
                </a:gridCol>
                <a:gridCol w="1484167">
                  <a:extLst>
                    <a:ext uri="{9D8B030D-6E8A-4147-A177-3AD203B41FA5}">
                      <a16:colId xmlns:a16="http://schemas.microsoft.com/office/drawing/2014/main" val="2026691272"/>
                    </a:ext>
                  </a:extLst>
                </a:gridCol>
              </a:tblGrid>
              <a:tr h="234826">
                <a:tc>
                  <a:txBody>
                    <a:bodyPr/>
                    <a:lstStyle/>
                    <a:p>
                      <a:pPr algn="ctr">
                        <a:lnSpc>
                          <a:spcPct val="107000"/>
                        </a:lnSpc>
                        <a:spcAft>
                          <a:spcPts val="0"/>
                        </a:spcAft>
                      </a:pPr>
                      <a:r>
                        <a:rPr lang="fr-FR" sz="1400" dirty="0">
                          <a:effectLst/>
                        </a:rPr>
                        <a:t>Marqueurs de gravité</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Auteurs</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Notre série</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1476481389"/>
                  </a:ext>
                </a:extLst>
              </a:tr>
              <a:tr h="704476">
                <a:tc>
                  <a:txBody>
                    <a:bodyPr/>
                    <a:lstStyle/>
                    <a:p>
                      <a:pPr algn="just">
                        <a:lnSpc>
                          <a:spcPct val="107000"/>
                        </a:lnSpc>
                        <a:spcAft>
                          <a:spcPts val="0"/>
                        </a:spcAft>
                      </a:pPr>
                      <a:r>
                        <a:rPr lang="fr-FR" sz="1400" dirty="0">
                          <a:effectLst/>
                        </a:rPr>
                        <a:t>Faible indice de masse </a:t>
                      </a:r>
                      <a:r>
                        <a:rPr lang="fr-FR" sz="1400" dirty="0" smtClean="0">
                          <a:effectLst/>
                        </a:rPr>
                        <a:t>corporel</a:t>
                      </a:r>
                    </a:p>
                    <a:p>
                      <a:pPr marL="0" marR="0" lvl="0" indent="0" algn="just" defTabSz="914400" rtl="0" eaLnBrk="1" fontAlgn="auto" latinLnBrk="0" hangingPunct="1">
                        <a:lnSpc>
                          <a:spcPct val="107000"/>
                        </a:lnSpc>
                        <a:spcBef>
                          <a:spcPts val="0"/>
                        </a:spcBef>
                        <a:spcAft>
                          <a:spcPts val="0"/>
                        </a:spcAft>
                        <a:buClrTx/>
                        <a:buSzTx/>
                        <a:buFontTx/>
                        <a:buNone/>
                        <a:tabLst/>
                        <a:defRPr/>
                      </a:pPr>
                      <a:r>
                        <a:rPr lang="fr-FR" sz="1400" dirty="0" smtClean="0"/>
                        <a:t>(&lt;19kg/m2)</a:t>
                      </a:r>
                    </a:p>
                    <a:p>
                      <a:pPr algn="just">
                        <a:lnSpc>
                          <a:spcPct val="107000"/>
                        </a:lnSpc>
                        <a:spcAft>
                          <a:spcPts val="0"/>
                        </a:spcAft>
                      </a:pP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a:effectLst/>
                        </a:rPr>
                        <a:t>L’étude Marocaine de </a:t>
                      </a:r>
                      <a:r>
                        <a:rPr lang="fr-FR" sz="1200" dirty="0" err="1">
                          <a:effectLst/>
                        </a:rPr>
                        <a:t>Hajjaj</a:t>
                      </a:r>
                      <a:r>
                        <a:rPr lang="fr-FR" sz="1200" dirty="0">
                          <a:effectLst/>
                        </a:rPr>
                        <a:t> </a:t>
                      </a:r>
                      <a:r>
                        <a:rPr lang="fr-FR" sz="1200" dirty="0" err="1">
                          <a:effectLst/>
                        </a:rPr>
                        <a:t>Hassouni</a:t>
                      </a:r>
                      <a:r>
                        <a:rPr lang="fr-FR" sz="1200" dirty="0">
                          <a:effectLst/>
                        </a:rPr>
                        <a:t> N. et </a:t>
                      </a:r>
                      <a:r>
                        <a:rPr lang="fr-FR" sz="1200" dirty="0" smtClean="0">
                          <a:effectLst/>
                        </a:rPr>
                        <a:t>al, </a:t>
                      </a:r>
                      <a:r>
                        <a:rPr lang="fr-FR" sz="1200" dirty="0">
                          <a:effectLst/>
                        </a:rPr>
                        <a:t>et de E. </a:t>
                      </a:r>
                      <a:r>
                        <a:rPr lang="fr-FR" sz="1200" dirty="0" err="1">
                          <a:effectLst/>
                        </a:rPr>
                        <a:t>Hannech</a:t>
                      </a:r>
                      <a:r>
                        <a:rPr lang="fr-FR" sz="1200" dirty="0">
                          <a:effectLst/>
                        </a:rPr>
                        <a:t> et al </a:t>
                      </a:r>
                    </a:p>
                    <a:p>
                      <a:pPr algn="just">
                        <a:lnSpc>
                          <a:spcPct val="107000"/>
                        </a:lnSpc>
                        <a:spcAft>
                          <a:spcPts val="0"/>
                        </a:spcAft>
                      </a:pPr>
                      <a:r>
                        <a:rPr lang="fr-FR" sz="1200" dirty="0">
                          <a:effectLst/>
                        </a:rPr>
                        <a:t>L’étude Chinoise de X. Zheng et al </a:t>
                      </a:r>
                      <a:r>
                        <a:rPr lang="fr-FR" sz="1200" dirty="0" smtClean="0">
                          <a:effectLst/>
                        </a:rPr>
                        <a:t>, </a:t>
                      </a:r>
                      <a:endParaRPr lang="fr-FR" sz="1200" dirty="0">
                        <a:effectLst/>
                      </a:endParaRPr>
                    </a:p>
                    <a:p>
                      <a:pPr algn="just">
                        <a:lnSpc>
                          <a:spcPct val="107000"/>
                        </a:lnSpc>
                        <a:spcAft>
                          <a:spcPts val="0"/>
                        </a:spcAft>
                      </a:pPr>
                      <a:r>
                        <a:rPr lang="fr-FR" sz="1200" dirty="0">
                          <a:effectLst/>
                        </a:rPr>
                        <a:t>L’étude Turque de </a:t>
                      </a:r>
                      <a:r>
                        <a:rPr lang="fr-FR" sz="1200" dirty="0" err="1">
                          <a:effectLst/>
                        </a:rPr>
                        <a:t>E.Durak</a:t>
                      </a:r>
                      <a:r>
                        <a:rPr lang="fr-FR" sz="1200" dirty="0">
                          <a:effectLst/>
                        </a:rPr>
                        <a:t> Ediboglu et al </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0,053</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3476065682"/>
                  </a:ext>
                </a:extLst>
              </a:tr>
              <a:tr h="469650">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fr-FR" sz="1400" dirty="0" smtClean="0">
                          <a:effectLst/>
                        </a:rPr>
                        <a:t>Atteinte prédominante cervicale</a:t>
                      </a:r>
                      <a:endParaRPr lang="fr-FR" sz="1400" dirty="0" smtClean="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smtClean="0">
                          <a:effectLst/>
                        </a:rPr>
                        <a:t>L’étude Anglaise de Sinead Brophy et al</a:t>
                      </a:r>
                    </a:p>
                    <a:p>
                      <a:pPr algn="just">
                        <a:lnSpc>
                          <a:spcPct val="107000"/>
                        </a:lnSpc>
                        <a:spcAft>
                          <a:spcPts val="0"/>
                        </a:spcAft>
                      </a:pPr>
                      <a:r>
                        <a:rPr lang="fr-FR" sz="1200" dirty="0" smtClean="0">
                          <a:effectLst/>
                        </a:rPr>
                        <a:t>L’étude multicentrique de Vander </a:t>
                      </a:r>
                      <a:r>
                        <a:rPr lang="fr-FR" sz="1200" dirty="0" err="1" smtClean="0">
                          <a:effectLst/>
                        </a:rPr>
                        <a:t>Cruyssen</a:t>
                      </a:r>
                      <a:r>
                        <a:rPr lang="fr-FR" sz="1200" dirty="0" smtClean="0">
                          <a:effectLst/>
                        </a:rPr>
                        <a:t> B et al (ASPECT/REGISPONSER/RESPONDIA)</a:t>
                      </a:r>
                    </a:p>
                  </a:txBody>
                  <a:tcPr marL="44058" marR="44058" marT="0" marB="0"/>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fr-FR" sz="1400" dirty="0" smtClean="0">
                          <a:effectLst/>
                        </a:rPr>
                        <a:t>0,000</a:t>
                      </a:r>
                      <a:endParaRPr lang="fr-FR" sz="14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2840325470"/>
                  </a:ext>
                </a:extLst>
              </a:tr>
            </a:tbl>
          </a:graphicData>
        </a:graphic>
      </p:graphicFrame>
      <p:sp>
        <p:nvSpPr>
          <p:cNvPr id="8" name="Rectangle 7"/>
          <p:cNvSpPr/>
          <p:nvPr/>
        </p:nvSpPr>
        <p:spPr>
          <a:xfrm>
            <a:off x="380999" y="2341434"/>
            <a:ext cx="11430001" cy="435433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b="1" u="sng" dirty="0" smtClean="0">
                <a:solidFill>
                  <a:srgbClr val="C00000"/>
                </a:solidFill>
              </a:rPr>
              <a:t>La progression rapide de la maladie</a:t>
            </a:r>
          </a:p>
          <a:p>
            <a:endParaRPr lang="fr-FR" b="1" dirty="0" smtClean="0">
              <a:solidFill>
                <a:schemeClr val="tx1"/>
              </a:solidFill>
            </a:endParaRPr>
          </a:p>
          <a:p>
            <a:endParaRPr lang="fr-FR" b="1" dirty="0" smtClean="0">
              <a:solidFill>
                <a:schemeClr val="tx1"/>
              </a:solidFill>
            </a:endParaRPr>
          </a:p>
          <a:p>
            <a:endParaRPr lang="fr-FR" b="1" dirty="0" smtClean="0">
              <a:solidFill>
                <a:schemeClr val="tx1"/>
              </a:solidFill>
            </a:endParaRPr>
          </a:p>
          <a:p>
            <a:endParaRPr lang="fr-FR" b="1" dirty="0">
              <a:solidFill>
                <a:schemeClr val="tx1"/>
              </a:solidFill>
            </a:endParaRPr>
          </a:p>
          <a:p>
            <a:endParaRPr lang="fr-FR" b="1" dirty="0" smtClean="0">
              <a:solidFill>
                <a:schemeClr val="tx1"/>
              </a:solidFill>
            </a:endParaRPr>
          </a:p>
          <a:p>
            <a:endParaRPr lang="fr-FR" b="1" dirty="0">
              <a:solidFill>
                <a:schemeClr val="tx1"/>
              </a:solidFill>
            </a:endParaRPr>
          </a:p>
          <a:p>
            <a:endParaRPr lang="fr-FR" b="1" dirty="0" smtClean="0">
              <a:solidFill>
                <a:schemeClr val="tx1"/>
              </a:solidFill>
            </a:endParaRPr>
          </a:p>
          <a:p>
            <a:endParaRPr lang="fr-FR" b="1" dirty="0">
              <a:solidFill>
                <a:schemeClr val="tx1"/>
              </a:solidFill>
            </a:endParaRPr>
          </a:p>
          <a:p>
            <a:endParaRPr lang="fr-FR" b="1" dirty="0" smtClean="0">
              <a:solidFill>
                <a:schemeClr val="tx1"/>
              </a:solidFill>
            </a:endParaRPr>
          </a:p>
          <a:p>
            <a:endParaRPr lang="fr-FR" b="1" dirty="0">
              <a:solidFill>
                <a:schemeClr val="tx1"/>
              </a:solidFill>
            </a:endParaRPr>
          </a:p>
          <a:p>
            <a:endParaRPr lang="fr-FR" b="1" dirty="0" smtClean="0">
              <a:solidFill>
                <a:schemeClr val="tx1"/>
              </a:solidFill>
            </a:endParaRPr>
          </a:p>
          <a:p>
            <a:endParaRPr lang="fr-FR" b="1" dirty="0">
              <a:solidFill>
                <a:schemeClr val="tx1"/>
              </a:solidFill>
            </a:endParaRPr>
          </a:p>
          <a:p>
            <a:endParaRPr lang="fr-FR" b="1" dirty="0" smtClean="0">
              <a:solidFill>
                <a:schemeClr val="tx1"/>
              </a:solidFill>
            </a:endParaRPr>
          </a:p>
          <a:p>
            <a:endParaRPr lang="fr-FR" b="1" dirty="0" smtClean="0">
              <a:solidFill>
                <a:schemeClr val="tx1"/>
              </a:solidFill>
            </a:endParaRPr>
          </a:p>
        </p:txBody>
      </p:sp>
    </p:spTree>
    <p:extLst>
      <p:ext uri="{BB962C8B-B14F-4D97-AF65-F5344CB8AC3E}">
        <p14:creationId xmlns:p14="http://schemas.microsoft.com/office/powerpoint/2010/main" val="347217799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
            <a:ext cx="10515600" cy="630618"/>
          </a:xfrm>
        </p:spPr>
        <p:txBody>
          <a:bodyPr>
            <a:noAutofit/>
          </a:bodyPr>
          <a:lstStyle/>
          <a:p>
            <a:pPr algn="ctr"/>
            <a:r>
              <a:rPr lang="fr-FR" sz="4000" b="1" dirty="0"/>
              <a:t>Les marqueurs de gravité de la maladie</a:t>
            </a:r>
            <a:endParaRPr lang="fr-FR" sz="40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4082887987"/>
              </p:ext>
            </p:extLst>
          </p:nvPr>
        </p:nvGraphicFramePr>
        <p:xfrm>
          <a:off x="228601" y="630620"/>
          <a:ext cx="11719559" cy="1408952"/>
        </p:xfrm>
        <a:graphic>
          <a:graphicData uri="http://schemas.openxmlformats.org/drawingml/2006/table">
            <a:tbl>
              <a:tblPr firstRow="1" firstCol="1" bandRow="1">
                <a:tableStyleId>{5C22544A-7EE6-4342-B048-85BDC9FD1C3A}</a:tableStyleId>
              </a:tblPr>
              <a:tblGrid>
                <a:gridCol w="3096387">
                  <a:extLst>
                    <a:ext uri="{9D8B030D-6E8A-4147-A177-3AD203B41FA5}">
                      <a16:colId xmlns:a16="http://schemas.microsoft.com/office/drawing/2014/main" val="1640550218"/>
                    </a:ext>
                  </a:extLst>
                </a:gridCol>
                <a:gridCol w="7139005">
                  <a:extLst>
                    <a:ext uri="{9D8B030D-6E8A-4147-A177-3AD203B41FA5}">
                      <a16:colId xmlns:a16="http://schemas.microsoft.com/office/drawing/2014/main" val="3840605192"/>
                    </a:ext>
                  </a:extLst>
                </a:gridCol>
                <a:gridCol w="1484167">
                  <a:extLst>
                    <a:ext uri="{9D8B030D-6E8A-4147-A177-3AD203B41FA5}">
                      <a16:colId xmlns:a16="http://schemas.microsoft.com/office/drawing/2014/main" val="2026691272"/>
                    </a:ext>
                  </a:extLst>
                </a:gridCol>
              </a:tblGrid>
              <a:tr h="234826">
                <a:tc>
                  <a:txBody>
                    <a:bodyPr/>
                    <a:lstStyle/>
                    <a:p>
                      <a:pPr algn="ctr">
                        <a:lnSpc>
                          <a:spcPct val="107000"/>
                        </a:lnSpc>
                        <a:spcAft>
                          <a:spcPts val="0"/>
                        </a:spcAft>
                      </a:pPr>
                      <a:r>
                        <a:rPr lang="fr-FR" sz="1400" dirty="0">
                          <a:effectLst/>
                        </a:rPr>
                        <a:t>Marqueurs de gravité</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Auteurs</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Notre série</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1476481389"/>
                  </a:ext>
                </a:extLst>
              </a:tr>
              <a:tr h="704476">
                <a:tc>
                  <a:txBody>
                    <a:bodyPr/>
                    <a:lstStyle/>
                    <a:p>
                      <a:pPr algn="just">
                        <a:lnSpc>
                          <a:spcPct val="107000"/>
                        </a:lnSpc>
                        <a:spcAft>
                          <a:spcPts val="0"/>
                        </a:spcAft>
                      </a:pPr>
                      <a:r>
                        <a:rPr lang="fr-FR" sz="1400" dirty="0">
                          <a:effectLst/>
                        </a:rPr>
                        <a:t>Faible indice de masse </a:t>
                      </a:r>
                      <a:r>
                        <a:rPr lang="fr-FR" sz="1400" dirty="0" smtClean="0">
                          <a:effectLst/>
                        </a:rPr>
                        <a:t>corporel</a:t>
                      </a:r>
                    </a:p>
                    <a:p>
                      <a:pPr marL="0" marR="0" lvl="0" indent="0" algn="just" defTabSz="914400" rtl="0" eaLnBrk="1" fontAlgn="auto" latinLnBrk="0" hangingPunct="1">
                        <a:lnSpc>
                          <a:spcPct val="107000"/>
                        </a:lnSpc>
                        <a:spcBef>
                          <a:spcPts val="0"/>
                        </a:spcBef>
                        <a:spcAft>
                          <a:spcPts val="0"/>
                        </a:spcAft>
                        <a:buClrTx/>
                        <a:buSzTx/>
                        <a:buFontTx/>
                        <a:buNone/>
                        <a:tabLst/>
                        <a:defRPr/>
                      </a:pPr>
                      <a:r>
                        <a:rPr lang="fr-FR" sz="1400" dirty="0" smtClean="0"/>
                        <a:t>(&lt;19kg/m2)</a:t>
                      </a:r>
                    </a:p>
                    <a:p>
                      <a:pPr algn="just">
                        <a:lnSpc>
                          <a:spcPct val="107000"/>
                        </a:lnSpc>
                        <a:spcAft>
                          <a:spcPts val="0"/>
                        </a:spcAft>
                      </a:pP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a:effectLst/>
                        </a:rPr>
                        <a:t>L’étude Marocaine de </a:t>
                      </a:r>
                      <a:r>
                        <a:rPr lang="fr-FR" sz="1200" dirty="0" err="1">
                          <a:effectLst/>
                        </a:rPr>
                        <a:t>Hajjaj</a:t>
                      </a:r>
                      <a:r>
                        <a:rPr lang="fr-FR" sz="1200" dirty="0">
                          <a:effectLst/>
                        </a:rPr>
                        <a:t> </a:t>
                      </a:r>
                      <a:r>
                        <a:rPr lang="fr-FR" sz="1200" dirty="0" err="1">
                          <a:effectLst/>
                        </a:rPr>
                        <a:t>Hassouni</a:t>
                      </a:r>
                      <a:r>
                        <a:rPr lang="fr-FR" sz="1200" dirty="0">
                          <a:effectLst/>
                        </a:rPr>
                        <a:t> N. et </a:t>
                      </a:r>
                      <a:r>
                        <a:rPr lang="fr-FR" sz="1200" dirty="0" smtClean="0">
                          <a:effectLst/>
                        </a:rPr>
                        <a:t>al, </a:t>
                      </a:r>
                      <a:r>
                        <a:rPr lang="fr-FR" sz="1200" dirty="0">
                          <a:effectLst/>
                        </a:rPr>
                        <a:t>et de E. </a:t>
                      </a:r>
                      <a:r>
                        <a:rPr lang="fr-FR" sz="1200" dirty="0" err="1">
                          <a:effectLst/>
                        </a:rPr>
                        <a:t>Hannech</a:t>
                      </a:r>
                      <a:r>
                        <a:rPr lang="fr-FR" sz="1200" dirty="0">
                          <a:effectLst/>
                        </a:rPr>
                        <a:t> et al </a:t>
                      </a:r>
                    </a:p>
                    <a:p>
                      <a:pPr algn="just">
                        <a:lnSpc>
                          <a:spcPct val="107000"/>
                        </a:lnSpc>
                        <a:spcAft>
                          <a:spcPts val="0"/>
                        </a:spcAft>
                      </a:pPr>
                      <a:r>
                        <a:rPr lang="fr-FR" sz="1200" dirty="0">
                          <a:effectLst/>
                        </a:rPr>
                        <a:t>L’étude Chinoise de X. Zheng et al </a:t>
                      </a:r>
                      <a:r>
                        <a:rPr lang="fr-FR" sz="1200" dirty="0" smtClean="0">
                          <a:effectLst/>
                        </a:rPr>
                        <a:t>, </a:t>
                      </a:r>
                      <a:endParaRPr lang="fr-FR" sz="1200" dirty="0">
                        <a:effectLst/>
                      </a:endParaRPr>
                    </a:p>
                    <a:p>
                      <a:pPr algn="just">
                        <a:lnSpc>
                          <a:spcPct val="107000"/>
                        </a:lnSpc>
                        <a:spcAft>
                          <a:spcPts val="0"/>
                        </a:spcAft>
                      </a:pPr>
                      <a:r>
                        <a:rPr lang="fr-FR" sz="1200" dirty="0">
                          <a:effectLst/>
                        </a:rPr>
                        <a:t>L’étude Turque de </a:t>
                      </a:r>
                      <a:r>
                        <a:rPr lang="fr-FR" sz="1200" dirty="0" err="1">
                          <a:effectLst/>
                        </a:rPr>
                        <a:t>E.Durak</a:t>
                      </a:r>
                      <a:r>
                        <a:rPr lang="fr-FR" sz="1200" dirty="0">
                          <a:effectLst/>
                        </a:rPr>
                        <a:t> Ediboglu et al </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0,053</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3476065682"/>
                  </a:ext>
                </a:extLst>
              </a:tr>
              <a:tr h="469650">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fr-FR" sz="1400" dirty="0" smtClean="0">
                          <a:effectLst/>
                        </a:rPr>
                        <a:t>Atteinte prédominante cervicale</a:t>
                      </a:r>
                      <a:endParaRPr lang="fr-FR" sz="1400" dirty="0" smtClean="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smtClean="0">
                          <a:effectLst/>
                        </a:rPr>
                        <a:t>L’étude Anglaise de Sinead Brophy et al</a:t>
                      </a:r>
                    </a:p>
                    <a:p>
                      <a:pPr algn="just">
                        <a:lnSpc>
                          <a:spcPct val="107000"/>
                        </a:lnSpc>
                        <a:spcAft>
                          <a:spcPts val="0"/>
                        </a:spcAft>
                      </a:pPr>
                      <a:r>
                        <a:rPr lang="fr-FR" sz="1200" dirty="0" smtClean="0">
                          <a:effectLst/>
                        </a:rPr>
                        <a:t>L’étude multicentrique de Vander </a:t>
                      </a:r>
                      <a:r>
                        <a:rPr lang="fr-FR" sz="1200" dirty="0" err="1" smtClean="0">
                          <a:effectLst/>
                        </a:rPr>
                        <a:t>Cruyssen</a:t>
                      </a:r>
                      <a:r>
                        <a:rPr lang="fr-FR" sz="1200" dirty="0" smtClean="0">
                          <a:effectLst/>
                        </a:rPr>
                        <a:t> B et al (ASPECT/REGISPONSER/RESPONDIA)</a:t>
                      </a:r>
                    </a:p>
                  </a:txBody>
                  <a:tcPr marL="44058" marR="44058" marT="0" marB="0"/>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fr-FR" sz="1400" dirty="0" smtClean="0">
                          <a:effectLst/>
                        </a:rPr>
                        <a:t>0,000</a:t>
                      </a:r>
                      <a:endParaRPr lang="fr-FR" sz="14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2840325470"/>
                  </a:ext>
                </a:extLst>
              </a:tr>
            </a:tbl>
          </a:graphicData>
        </a:graphic>
      </p:graphicFrame>
      <p:sp>
        <p:nvSpPr>
          <p:cNvPr id="5" name="Rectangle 4"/>
          <p:cNvSpPr/>
          <p:nvPr/>
        </p:nvSpPr>
        <p:spPr>
          <a:xfrm>
            <a:off x="380999" y="2341434"/>
            <a:ext cx="11430001" cy="435433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b="1" u="sng" dirty="0" smtClean="0">
                <a:solidFill>
                  <a:srgbClr val="C00000"/>
                </a:solidFill>
              </a:rPr>
              <a:t>La progression rapide de la maladie</a:t>
            </a:r>
          </a:p>
          <a:p>
            <a:r>
              <a:rPr lang="fr-FR" b="1" dirty="0" smtClean="0">
                <a:solidFill>
                  <a:schemeClr val="tx1"/>
                </a:solidFill>
              </a:rPr>
              <a:t>La cohorte Anglaise de </a:t>
            </a:r>
            <a:r>
              <a:rPr lang="fr-FR" b="1" dirty="0" err="1" smtClean="0">
                <a:solidFill>
                  <a:schemeClr val="tx1"/>
                </a:solidFill>
              </a:rPr>
              <a:t>Sinéad</a:t>
            </a:r>
            <a:r>
              <a:rPr lang="fr-FR" b="1" dirty="0" smtClean="0">
                <a:solidFill>
                  <a:schemeClr val="tx1"/>
                </a:solidFill>
              </a:rPr>
              <a:t> Brophy et al:</a:t>
            </a:r>
          </a:p>
          <a:p>
            <a:endParaRPr lang="fr-FR" b="1" dirty="0" smtClean="0">
              <a:solidFill>
                <a:schemeClr val="tx1"/>
              </a:solidFill>
            </a:endParaRPr>
          </a:p>
          <a:p>
            <a:endParaRPr lang="fr-FR" b="1" dirty="0" smtClean="0">
              <a:solidFill>
                <a:schemeClr val="tx1"/>
              </a:solidFill>
            </a:endParaRPr>
          </a:p>
          <a:p>
            <a:endParaRPr lang="fr-FR" b="1" dirty="0">
              <a:solidFill>
                <a:schemeClr val="tx1"/>
              </a:solidFill>
            </a:endParaRPr>
          </a:p>
          <a:p>
            <a:endParaRPr lang="fr-FR" b="1" dirty="0" smtClean="0">
              <a:solidFill>
                <a:schemeClr val="tx1"/>
              </a:solidFill>
            </a:endParaRPr>
          </a:p>
          <a:p>
            <a:endParaRPr lang="fr-FR" b="1" dirty="0">
              <a:solidFill>
                <a:schemeClr val="tx1"/>
              </a:solidFill>
            </a:endParaRPr>
          </a:p>
          <a:p>
            <a:endParaRPr lang="fr-FR" b="1" dirty="0" smtClean="0">
              <a:solidFill>
                <a:schemeClr val="tx1"/>
              </a:solidFill>
            </a:endParaRPr>
          </a:p>
          <a:p>
            <a:endParaRPr lang="fr-FR" b="1" dirty="0">
              <a:solidFill>
                <a:schemeClr val="tx1"/>
              </a:solidFill>
            </a:endParaRPr>
          </a:p>
          <a:p>
            <a:endParaRPr lang="fr-FR" b="1" dirty="0" smtClean="0">
              <a:solidFill>
                <a:schemeClr val="tx1"/>
              </a:solidFill>
            </a:endParaRPr>
          </a:p>
          <a:p>
            <a:endParaRPr lang="fr-FR" b="1" dirty="0">
              <a:solidFill>
                <a:schemeClr val="tx1"/>
              </a:solidFill>
            </a:endParaRPr>
          </a:p>
          <a:p>
            <a:endParaRPr lang="fr-FR" b="1" dirty="0" smtClean="0">
              <a:solidFill>
                <a:schemeClr val="tx1"/>
              </a:solidFill>
            </a:endParaRPr>
          </a:p>
          <a:p>
            <a:endParaRPr lang="fr-FR" b="1" dirty="0">
              <a:solidFill>
                <a:schemeClr val="tx1"/>
              </a:solidFill>
            </a:endParaRPr>
          </a:p>
          <a:p>
            <a:endParaRPr lang="fr-FR" b="1" dirty="0" smtClean="0">
              <a:solidFill>
                <a:schemeClr val="tx1"/>
              </a:solidFill>
            </a:endParaRPr>
          </a:p>
          <a:p>
            <a:endParaRPr lang="fr-FR" b="1" dirty="0" smtClean="0">
              <a:solidFill>
                <a:schemeClr val="tx1"/>
              </a:solidFill>
            </a:endParaRPr>
          </a:p>
        </p:txBody>
      </p:sp>
      <p:pic>
        <p:nvPicPr>
          <p:cNvPr id="6" name="Image 8"/>
          <p:cNvPicPr>
            <a:picLocks noChangeAspect="1"/>
          </p:cNvPicPr>
          <p:nvPr/>
        </p:nvPicPr>
        <p:blipFill>
          <a:blip r:embed="rId3"/>
          <a:stretch>
            <a:fillRect/>
          </a:stretch>
        </p:blipFill>
        <p:spPr>
          <a:xfrm>
            <a:off x="1149568" y="3035116"/>
            <a:ext cx="3468415" cy="3499945"/>
          </a:xfrm>
          <a:prstGeom prst="rect">
            <a:avLst/>
          </a:prstGeom>
        </p:spPr>
      </p:pic>
      <p:pic>
        <p:nvPicPr>
          <p:cNvPr id="7"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6552" y="3035115"/>
            <a:ext cx="5801711" cy="3499945"/>
          </a:xfrm>
          <a:prstGeom prst="rect">
            <a:avLst/>
          </a:prstGeom>
        </p:spPr>
      </p:pic>
      <p:sp>
        <p:nvSpPr>
          <p:cNvPr id="9" name="Rectangle 8"/>
          <p:cNvSpPr/>
          <p:nvPr/>
        </p:nvSpPr>
        <p:spPr>
          <a:xfrm>
            <a:off x="1149568" y="4745673"/>
            <a:ext cx="3414550" cy="2522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droite 10"/>
          <p:cNvSpPr/>
          <p:nvPr/>
        </p:nvSpPr>
        <p:spPr>
          <a:xfrm>
            <a:off x="380999" y="4785087"/>
            <a:ext cx="676603" cy="173421"/>
          </a:xfrm>
          <a:prstGeom prst="rightArrow">
            <a:avLst>
              <a:gd name="adj1" fmla="val 81081"/>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7232879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
            <a:ext cx="10515600" cy="630618"/>
          </a:xfrm>
        </p:spPr>
        <p:txBody>
          <a:bodyPr>
            <a:noAutofit/>
          </a:bodyPr>
          <a:lstStyle/>
          <a:p>
            <a:pPr algn="ctr"/>
            <a:r>
              <a:rPr lang="fr-FR" sz="4000" b="1" dirty="0"/>
              <a:t>Les marqueurs de gravité de la maladie</a:t>
            </a:r>
            <a:endParaRPr lang="fr-FR" sz="40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699026342"/>
              </p:ext>
            </p:extLst>
          </p:nvPr>
        </p:nvGraphicFramePr>
        <p:xfrm>
          <a:off x="228601" y="630620"/>
          <a:ext cx="11719559" cy="2348253"/>
        </p:xfrm>
        <a:graphic>
          <a:graphicData uri="http://schemas.openxmlformats.org/drawingml/2006/table">
            <a:tbl>
              <a:tblPr firstRow="1" firstCol="1" bandRow="1">
                <a:tableStyleId>{5C22544A-7EE6-4342-B048-85BDC9FD1C3A}</a:tableStyleId>
              </a:tblPr>
              <a:tblGrid>
                <a:gridCol w="3096387">
                  <a:extLst>
                    <a:ext uri="{9D8B030D-6E8A-4147-A177-3AD203B41FA5}">
                      <a16:colId xmlns:a16="http://schemas.microsoft.com/office/drawing/2014/main" val="1640550218"/>
                    </a:ext>
                  </a:extLst>
                </a:gridCol>
                <a:gridCol w="7139005">
                  <a:extLst>
                    <a:ext uri="{9D8B030D-6E8A-4147-A177-3AD203B41FA5}">
                      <a16:colId xmlns:a16="http://schemas.microsoft.com/office/drawing/2014/main" val="3840605192"/>
                    </a:ext>
                  </a:extLst>
                </a:gridCol>
                <a:gridCol w="1484167">
                  <a:extLst>
                    <a:ext uri="{9D8B030D-6E8A-4147-A177-3AD203B41FA5}">
                      <a16:colId xmlns:a16="http://schemas.microsoft.com/office/drawing/2014/main" val="2026691272"/>
                    </a:ext>
                  </a:extLst>
                </a:gridCol>
              </a:tblGrid>
              <a:tr h="234826">
                <a:tc>
                  <a:txBody>
                    <a:bodyPr/>
                    <a:lstStyle/>
                    <a:p>
                      <a:pPr algn="ctr">
                        <a:lnSpc>
                          <a:spcPct val="107000"/>
                        </a:lnSpc>
                        <a:spcAft>
                          <a:spcPts val="0"/>
                        </a:spcAft>
                      </a:pPr>
                      <a:r>
                        <a:rPr lang="fr-FR" sz="1400" dirty="0">
                          <a:effectLst/>
                        </a:rPr>
                        <a:t>Marqueurs de gravité</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Auteurs</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Notre série</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1476481389"/>
                  </a:ext>
                </a:extLst>
              </a:tr>
              <a:tr h="704476">
                <a:tc>
                  <a:txBody>
                    <a:bodyPr/>
                    <a:lstStyle/>
                    <a:p>
                      <a:pPr algn="just">
                        <a:lnSpc>
                          <a:spcPct val="107000"/>
                        </a:lnSpc>
                        <a:spcAft>
                          <a:spcPts val="0"/>
                        </a:spcAft>
                      </a:pPr>
                      <a:r>
                        <a:rPr lang="fr-FR" sz="1400" dirty="0">
                          <a:effectLst/>
                        </a:rPr>
                        <a:t>Faible indice de masse </a:t>
                      </a:r>
                      <a:r>
                        <a:rPr lang="fr-FR" sz="1400" dirty="0" smtClean="0">
                          <a:effectLst/>
                        </a:rPr>
                        <a:t>corporel</a:t>
                      </a:r>
                    </a:p>
                    <a:p>
                      <a:pPr marL="0" marR="0" lvl="0" indent="0" algn="just" defTabSz="914400" rtl="0" eaLnBrk="1" fontAlgn="auto" latinLnBrk="0" hangingPunct="1">
                        <a:lnSpc>
                          <a:spcPct val="107000"/>
                        </a:lnSpc>
                        <a:spcBef>
                          <a:spcPts val="0"/>
                        </a:spcBef>
                        <a:spcAft>
                          <a:spcPts val="0"/>
                        </a:spcAft>
                        <a:buClrTx/>
                        <a:buSzTx/>
                        <a:buFontTx/>
                        <a:buNone/>
                        <a:tabLst/>
                        <a:defRPr/>
                      </a:pPr>
                      <a:r>
                        <a:rPr lang="fr-FR" sz="1400" dirty="0" smtClean="0"/>
                        <a:t>(&lt;19kg/m2)</a:t>
                      </a:r>
                    </a:p>
                    <a:p>
                      <a:pPr algn="just">
                        <a:lnSpc>
                          <a:spcPct val="107000"/>
                        </a:lnSpc>
                        <a:spcAft>
                          <a:spcPts val="0"/>
                        </a:spcAft>
                      </a:pP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a:effectLst/>
                        </a:rPr>
                        <a:t>L’étude Marocaine de </a:t>
                      </a:r>
                      <a:r>
                        <a:rPr lang="fr-FR" sz="1200" dirty="0" err="1">
                          <a:effectLst/>
                        </a:rPr>
                        <a:t>Hajjaj</a:t>
                      </a:r>
                      <a:r>
                        <a:rPr lang="fr-FR" sz="1200" dirty="0">
                          <a:effectLst/>
                        </a:rPr>
                        <a:t> </a:t>
                      </a:r>
                      <a:r>
                        <a:rPr lang="fr-FR" sz="1200" dirty="0" err="1">
                          <a:effectLst/>
                        </a:rPr>
                        <a:t>Hassouni</a:t>
                      </a:r>
                      <a:r>
                        <a:rPr lang="fr-FR" sz="1200" dirty="0">
                          <a:effectLst/>
                        </a:rPr>
                        <a:t> N. et </a:t>
                      </a:r>
                      <a:r>
                        <a:rPr lang="fr-FR" sz="1200" dirty="0" smtClean="0">
                          <a:effectLst/>
                        </a:rPr>
                        <a:t>al, </a:t>
                      </a:r>
                      <a:r>
                        <a:rPr lang="fr-FR" sz="1200" dirty="0">
                          <a:effectLst/>
                        </a:rPr>
                        <a:t>et de E. </a:t>
                      </a:r>
                      <a:r>
                        <a:rPr lang="fr-FR" sz="1200" dirty="0" err="1">
                          <a:effectLst/>
                        </a:rPr>
                        <a:t>Hannech</a:t>
                      </a:r>
                      <a:r>
                        <a:rPr lang="fr-FR" sz="1200" dirty="0">
                          <a:effectLst/>
                        </a:rPr>
                        <a:t> et al </a:t>
                      </a:r>
                    </a:p>
                    <a:p>
                      <a:pPr algn="just">
                        <a:lnSpc>
                          <a:spcPct val="107000"/>
                        </a:lnSpc>
                        <a:spcAft>
                          <a:spcPts val="0"/>
                        </a:spcAft>
                      </a:pPr>
                      <a:r>
                        <a:rPr lang="fr-FR" sz="1200" dirty="0">
                          <a:effectLst/>
                        </a:rPr>
                        <a:t>L’étude Chinoise de X. Zheng et al </a:t>
                      </a:r>
                      <a:r>
                        <a:rPr lang="fr-FR" sz="1200" dirty="0" smtClean="0">
                          <a:effectLst/>
                        </a:rPr>
                        <a:t>, </a:t>
                      </a:r>
                      <a:endParaRPr lang="fr-FR" sz="1200" dirty="0">
                        <a:effectLst/>
                      </a:endParaRPr>
                    </a:p>
                    <a:p>
                      <a:pPr algn="just">
                        <a:lnSpc>
                          <a:spcPct val="107000"/>
                        </a:lnSpc>
                        <a:spcAft>
                          <a:spcPts val="0"/>
                        </a:spcAft>
                      </a:pPr>
                      <a:r>
                        <a:rPr lang="fr-FR" sz="1200" dirty="0">
                          <a:effectLst/>
                        </a:rPr>
                        <a:t>L’étude Turque de </a:t>
                      </a:r>
                      <a:r>
                        <a:rPr lang="fr-FR" sz="1200" dirty="0" err="1">
                          <a:effectLst/>
                        </a:rPr>
                        <a:t>E.Durak</a:t>
                      </a:r>
                      <a:r>
                        <a:rPr lang="fr-FR" sz="1200" dirty="0">
                          <a:effectLst/>
                        </a:rPr>
                        <a:t> Ediboglu et al </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0,053</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3476065682"/>
                  </a:ext>
                </a:extLst>
              </a:tr>
              <a:tr h="469650">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fr-FR" sz="1400" dirty="0" smtClean="0">
                          <a:effectLst/>
                        </a:rPr>
                        <a:t>Atteinte prédominante cervicale</a:t>
                      </a:r>
                      <a:endParaRPr lang="fr-FR" sz="1400" dirty="0" smtClean="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smtClean="0">
                          <a:effectLst/>
                        </a:rPr>
                        <a:t>L’étude Anglaise de Sinead Brophy et al</a:t>
                      </a:r>
                    </a:p>
                    <a:p>
                      <a:pPr algn="just">
                        <a:lnSpc>
                          <a:spcPct val="107000"/>
                        </a:lnSpc>
                        <a:spcAft>
                          <a:spcPts val="0"/>
                        </a:spcAft>
                      </a:pPr>
                      <a:r>
                        <a:rPr lang="fr-FR" sz="1200" dirty="0" smtClean="0">
                          <a:effectLst/>
                        </a:rPr>
                        <a:t>L’étude multicentrique de Vander </a:t>
                      </a:r>
                      <a:r>
                        <a:rPr lang="fr-FR" sz="1200" dirty="0" err="1" smtClean="0">
                          <a:effectLst/>
                        </a:rPr>
                        <a:t>Cruyssen</a:t>
                      </a:r>
                      <a:r>
                        <a:rPr lang="fr-FR" sz="1200" dirty="0" smtClean="0">
                          <a:effectLst/>
                        </a:rPr>
                        <a:t> B et al (ASPECT/REGISPONSER/RESPONDIA)</a:t>
                      </a:r>
                    </a:p>
                  </a:txBody>
                  <a:tcPr marL="44058" marR="44058" marT="0" marB="0"/>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fr-FR" sz="1400" dirty="0" smtClean="0">
                          <a:effectLst/>
                        </a:rPr>
                        <a:t>0,000</a:t>
                      </a:r>
                      <a:endParaRPr lang="fr-FR" sz="14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2840325470"/>
                  </a:ext>
                </a:extLst>
              </a:tr>
              <a:tr h="939301">
                <a:tc>
                  <a:txBody>
                    <a:bodyPr/>
                    <a:lstStyle/>
                    <a:p>
                      <a:pPr algn="just">
                        <a:lnSpc>
                          <a:spcPct val="107000"/>
                        </a:lnSpc>
                        <a:spcAft>
                          <a:spcPts val="0"/>
                        </a:spcAft>
                      </a:pPr>
                      <a:r>
                        <a:rPr lang="fr-FR" sz="1400" dirty="0">
                          <a:effectLst/>
                        </a:rPr>
                        <a:t>BASMI</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a:effectLst/>
                        </a:rPr>
                        <a:t>L’étude Portugaise de </a:t>
                      </a:r>
                      <a:r>
                        <a:rPr lang="fr-FR" sz="1200" dirty="0" err="1">
                          <a:effectLst/>
                        </a:rPr>
                        <a:t>F.Aguiar</a:t>
                      </a:r>
                      <a:r>
                        <a:rPr lang="fr-FR" sz="1200" dirty="0">
                          <a:effectLst/>
                        </a:rPr>
                        <a:t> et </a:t>
                      </a:r>
                      <a:r>
                        <a:rPr lang="fr-FR" sz="1200" dirty="0" smtClean="0">
                          <a:effectLst/>
                        </a:rPr>
                        <a:t>al</a:t>
                      </a:r>
                      <a:endParaRPr lang="fr-FR" sz="1200" dirty="0">
                        <a:effectLst/>
                      </a:endParaRPr>
                    </a:p>
                    <a:p>
                      <a:pPr algn="just">
                        <a:lnSpc>
                          <a:spcPct val="107000"/>
                        </a:lnSpc>
                        <a:spcAft>
                          <a:spcPts val="0"/>
                        </a:spcAft>
                      </a:pPr>
                      <a:r>
                        <a:rPr lang="fr-FR" sz="1200" dirty="0">
                          <a:effectLst/>
                        </a:rPr>
                        <a:t>L’étude Taiwanaise de Hung An </a:t>
                      </a:r>
                      <a:r>
                        <a:rPr lang="fr-FR" sz="1200" dirty="0" err="1">
                          <a:effectLst/>
                        </a:rPr>
                        <a:t>chen</a:t>
                      </a:r>
                      <a:r>
                        <a:rPr lang="fr-FR" sz="1200" dirty="0">
                          <a:effectLst/>
                        </a:rPr>
                        <a:t> et </a:t>
                      </a:r>
                      <a:r>
                        <a:rPr lang="fr-FR" sz="1200" dirty="0" smtClean="0">
                          <a:effectLst/>
                        </a:rPr>
                        <a:t>al </a:t>
                      </a:r>
                      <a:endParaRPr lang="fr-FR" sz="1200" dirty="0">
                        <a:effectLst/>
                      </a:endParaRPr>
                    </a:p>
                    <a:p>
                      <a:pPr algn="just">
                        <a:lnSpc>
                          <a:spcPct val="107000"/>
                        </a:lnSpc>
                        <a:spcAft>
                          <a:spcPts val="0"/>
                        </a:spcAft>
                      </a:pPr>
                      <a:r>
                        <a:rPr lang="fr-FR" sz="1200" dirty="0">
                          <a:effectLst/>
                        </a:rPr>
                        <a:t>L’étude Espagnole de </a:t>
                      </a:r>
                      <a:r>
                        <a:rPr lang="fr-FR" sz="1200" dirty="0" err="1">
                          <a:effectLst/>
                        </a:rPr>
                        <a:t>X.Michelena</a:t>
                      </a:r>
                      <a:r>
                        <a:rPr lang="fr-FR" sz="1200" dirty="0">
                          <a:effectLst/>
                        </a:rPr>
                        <a:t> et </a:t>
                      </a:r>
                      <a:r>
                        <a:rPr lang="fr-FR" sz="1200" dirty="0" smtClean="0">
                          <a:effectLst/>
                        </a:rPr>
                        <a:t>al</a:t>
                      </a:r>
                      <a:endParaRPr lang="fr-FR" sz="1200" dirty="0">
                        <a:effectLst/>
                      </a:endParaRPr>
                    </a:p>
                    <a:p>
                      <a:pPr algn="just">
                        <a:lnSpc>
                          <a:spcPct val="107000"/>
                        </a:lnSpc>
                        <a:spcAft>
                          <a:spcPts val="0"/>
                        </a:spcAft>
                      </a:pPr>
                      <a:r>
                        <a:rPr lang="fr-FR" sz="1200" dirty="0">
                          <a:effectLst/>
                        </a:rPr>
                        <a:t>L’étude Tunisienne de </a:t>
                      </a:r>
                      <a:r>
                        <a:rPr lang="fr-FR" sz="1200" dirty="0" err="1">
                          <a:effectLst/>
                        </a:rPr>
                        <a:t>H.Tbini</a:t>
                      </a:r>
                      <a:r>
                        <a:rPr lang="fr-FR" sz="1200" dirty="0">
                          <a:effectLst/>
                        </a:rPr>
                        <a:t> et </a:t>
                      </a:r>
                      <a:r>
                        <a:rPr lang="fr-FR" sz="1200" dirty="0" smtClean="0">
                          <a:effectLst/>
                        </a:rPr>
                        <a:t>al, </a:t>
                      </a:r>
                      <a:r>
                        <a:rPr lang="fr-FR" sz="1200" dirty="0">
                          <a:effectLst/>
                        </a:rPr>
                        <a:t>et de </a:t>
                      </a:r>
                      <a:r>
                        <a:rPr lang="fr-FR" sz="1200" dirty="0" err="1">
                          <a:effectLst/>
                        </a:rPr>
                        <a:t>L.Kharrat</a:t>
                      </a:r>
                      <a:r>
                        <a:rPr lang="fr-FR" sz="1200" dirty="0">
                          <a:effectLst/>
                        </a:rPr>
                        <a:t> et </a:t>
                      </a:r>
                      <a:r>
                        <a:rPr lang="fr-FR" sz="1200" dirty="0" smtClean="0">
                          <a:effectLst/>
                        </a:rPr>
                        <a:t>al</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dirty="0">
                          <a:effectLst/>
                        </a:rPr>
                        <a:t>0,000</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3088760270"/>
                  </a:ext>
                </a:extLst>
              </a:tr>
            </a:tbl>
          </a:graphicData>
        </a:graphic>
      </p:graphicFrame>
    </p:spTree>
    <p:extLst>
      <p:ext uri="{BB962C8B-B14F-4D97-AF65-F5344CB8AC3E}">
        <p14:creationId xmlns:p14="http://schemas.microsoft.com/office/powerpoint/2010/main" val="248581725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
            <a:ext cx="10515600" cy="630618"/>
          </a:xfrm>
        </p:spPr>
        <p:txBody>
          <a:bodyPr>
            <a:noAutofit/>
          </a:bodyPr>
          <a:lstStyle/>
          <a:p>
            <a:pPr algn="ctr"/>
            <a:r>
              <a:rPr lang="fr-FR" sz="4000" b="1" dirty="0"/>
              <a:t>Les marqueurs de gravité de la maladie</a:t>
            </a:r>
            <a:endParaRPr lang="fr-FR" sz="40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417410636"/>
              </p:ext>
            </p:extLst>
          </p:nvPr>
        </p:nvGraphicFramePr>
        <p:xfrm>
          <a:off x="228601" y="630620"/>
          <a:ext cx="11719559" cy="2804818"/>
        </p:xfrm>
        <a:graphic>
          <a:graphicData uri="http://schemas.openxmlformats.org/drawingml/2006/table">
            <a:tbl>
              <a:tblPr firstRow="1" firstCol="1" bandRow="1">
                <a:tableStyleId>{5C22544A-7EE6-4342-B048-85BDC9FD1C3A}</a:tableStyleId>
              </a:tblPr>
              <a:tblGrid>
                <a:gridCol w="3096387">
                  <a:extLst>
                    <a:ext uri="{9D8B030D-6E8A-4147-A177-3AD203B41FA5}">
                      <a16:colId xmlns:a16="http://schemas.microsoft.com/office/drawing/2014/main" val="1640550218"/>
                    </a:ext>
                  </a:extLst>
                </a:gridCol>
                <a:gridCol w="7139005">
                  <a:extLst>
                    <a:ext uri="{9D8B030D-6E8A-4147-A177-3AD203B41FA5}">
                      <a16:colId xmlns:a16="http://schemas.microsoft.com/office/drawing/2014/main" val="3840605192"/>
                    </a:ext>
                  </a:extLst>
                </a:gridCol>
                <a:gridCol w="1484167">
                  <a:extLst>
                    <a:ext uri="{9D8B030D-6E8A-4147-A177-3AD203B41FA5}">
                      <a16:colId xmlns:a16="http://schemas.microsoft.com/office/drawing/2014/main" val="2026691272"/>
                    </a:ext>
                  </a:extLst>
                </a:gridCol>
              </a:tblGrid>
              <a:tr h="234826">
                <a:tc>
                  <a:txBody>
                    <a:bodyPr/>
                    <a:lstStyle/>
                    <a:p>
                      <a:pPr algn="ctr">
                        <a:lnSpc>
                          <a:spcPct val="107000"/>
                        </a:lnSpc>
                        <a:spcAft>
                          <a:spcPts val="0"/>
                        </a:spcAft>
                      </a:pPr>
                      <a:r>
                        <a:rPr lang="fr-FR" sz="1400" dirty="0">
                          <a:effectLst/>
                        </a:rPr>
                        <a:t>Marqueurs de gravité</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Auteurs</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Notre série</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1476481389"/>
                  </a:ext>
                </a:extLst>
              </a:tr>
              <a:tr h="704476">
                <a:tc>
                  <a:txBody>
                    <a:bodyPr/>
                    <a:lstStyle/>
                    <a:p>
                      <a:pPr algn="just">
                        <a:lnSpc>
                          <a:spcPct val="107000"/>
                        </a:lnSpc>
                        <a:spcAft>
                          <a:spcPts val="0"/>
                        </a:spcAft>
                      </a:pPr>
                      <a:r>
                        <a:rPr lang="fr-FR" sz="1400" dirty="0">
                          <a:effectLst/>
                        </a:rPr>
                        <a:t>Faible indice de masse </a:t>
                      </a:r>
                      <a:r>
                        <a:rPr lang="fr-FR" sz="1400" dirty="0" smtClean="0">
                          <a:effectLst/>
                        </a:rPr>
                        <a:t>corporel</a:t>
                      </a:r>
                    </a:p>
                    <a:p>
                      <a:pPr marL="0" marR="0" lvl="0" indent="0" algn="just" defTabSz="914400" rtl="0" eaLnBrk="1" fontAlgn="auto" latinLnBrk="0" hangingPunct="1">
                        <a:lnSpc>
                          <a:spcPct val="107000"/>
                        </a:lnSpc>
                        <a:spcBef>
                          <a:spcPts val="0"/>
                        </a:spcBef>
                        <a:spcAft>
                          <a:spcPts val="0"/>
                        </a:spcAft>
                        <a:buClrTx/>
                        <a:buSzTx/>
                        <a:buFontTx/>
                        <a:buNone/>
                        <a:tabLst/>
                        <a:defRPr/>
                      </a:pPr>
                      <a:r>
                        <a:rPr lang="fr-FR" sz="1400" dirty="0" smtClean="0"/>
                        <a:t>(&lt;19kg/m2)</a:t>
                      </a:r>
                    </a:p>
                    <a:p>
                      <a:pPr algn="just">
                        <a:lnSpc>
                          <a:spcPct val="107000"/>
                        </a:lnSpc>
                        <a:spcAft>
                          <a:spcPts val="0"/>
                        </a:spcAft>
                      </a:pP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a:effectLst/>
                        </a:rPr>
                        <a:t>L’étude Marocaine de </a:t>
                      </a:r>
                      <a:r>
                        <a:rPr lang="fr-FR" sz="1200" dirty="0" err="1">
                          <a:effectLst/>
                        </a:rPr>
                        <a:t>Hajjaj</a:t>
                      </a:r>
                      <a:r>
                        <a:rPr lang="fr-FR" sz="1200" dirty="0">
                          <a:effectLst/>
                        </a:rPr>
                        <a:t> </a:t>
                      </a:r>
                      <a:r>
                        <a:rPr lang="fr-FR" sz="1200" dirty="0" err="1">
                          <a:effectLst/>
                        </a:rPr>
                        <a:t>Hassouni</a:t>
                      </a:r>
                      <a:r>
                        <a:rPr lang="fr-FR" sz="1200" dirty="0">
                          <a:effectLst/>
                        </a:rPr>
                        <a:t> N. et </a:t>
                      </a:r>
                      <a:r>
                        <a:rPr lang="fr-FR" sz="1200" dirty="0" smtClean="0">
                          <a:effectLst/>
                        </a:rPr>
                        <a:t>al, </a:t>
                      </a:r>
                      <a:r>
                        <a:rPr lang="fr-FR" sz="1200" dirty="0">
                          <a:effectLst/>
                        </a:rPr>
                        <a:t>et de E. </a:t>
                      </a:r>
                      <a:r>
                        <a:rPr lang="fr-FR" sz="1200" dirty="0" err="1">
                          <a:effectLst/>
                        </a:rPr>
                        <a:t>Hannech</a:t>
                      </a:r>
                      <a:r>
                        <a:rPr lang="fr-FR" sz="1200" dirty="0">
                          <a:effectLst/>
                        </a:rPr>
                        <a:t> et al </a:t>
                      </a:r>
                    </a:p>
                    <a:p>
                      <a:pPr algn="just">
                        <a:lnSpc>
                          <a:spcPct val="107000"/>
                        </a:lnSpc>
                        <a:spcAft>
                          <a:spcPts val="0"/>
                        </a:spcAft>
                      </a:pPr>
                      <a:r>
                        <a:rPr lang="fr-FR" sz="1200" dirty="0">
                          <a:effectLst/>
                        </a:rPr>
                        <a:t>L’étude Chinoise de X. Zheng et al </a:t>
                      </a:r>
                      <a:r>
                        <a:rPr lang="fr-FR" sz="1200" dirty="0" smtClean="0">
                          <a:effectLst/>
                        </a:rPr>
                        <a:t>, </a:t>
                      </a:r>
                      <a:endParaRPr lang="fr-FR" sz="1200" dirty="0">
                        <a:effectLst/>
                      </a:endParaRPr>
                    </a:p>
                    <a:p>
                      <a:pPr algn="just">
                        <a:lnSpc>
                          <a:spcPct val="107000"/>
                        </a:lnSpc>
                        <a:spcAft>
                          <a:spcPts val="0"/>
                        </a:spcAft>
                      </a:pPr>
                      <a:r>
                        <a:rPr lang="fr-FR" sz="1200" dirty="0">
                          <a:effectLst/>
                        </a:rPr>
                        <a:t>L’étude Turque de </a:t>
                      </a:r>
                      <a:r>
                        <a:rPr lang="fr-FR" sz="1200" dirty="0" err="1">
                          <a:effectLst/>
                        </a:rPr>
                        <a:t>E.Durak</a:t>
                      </a:r>
                      <a:r>
                        <a:rPr lang="fr-FR" sz="1200" dirty="0">
                          <a:effectLst/>
                        </a:rPr>
                        <a:t> Ediboglu et al </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0,053</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3476065682"/>
                  </a:ext>
                </a:extLst>
              </a:tr>
              <a:tr h="469650">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fr-FR" sz="1400" dirty="0" smtClean="0">
                          <a:effectLst/>
                        </a:rPr>
                        <a:t>Atteinte prédominante cervicale</a:t>
                      </a:r>
                      <a:endParaRPr lang="fr-FR" sz="1400" dirty="0" smtClean="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smtClean="0">
                          <a:effectLst/>
                        </a:rPr>
                        <a:t>L’étude Anglaise de Sinead Brophy et al</a:t>
                      </a:r>
                    </a:p>
                    <a:p>
                      <a:pPr algn="just">
                        <a:lnSpc>
                          <a:spcPct val="107000"/>
                        </a:lnSpc>
                        <a:spcAft>
                          <a:spcPts val="0"/>
                        </a:spcAft>
                      </a:pPr>
                      <a:r>
                        <a:rPr lang="fr-FR" sz="1200" dirty="0" smtClean="0">
                          <a:effectLst/>
                        </a:rPr>
                        <a:t>L’étude multicentrique de Vander </a:t>
                      </a:r>
                      <a:r>
                        <a:rPr lang="fr-FR" sz="1200" dirty="0" err="1" smtClean="0">
                          <a:effectLst/>
                        </a:rPr>
                        <a:t>Cruyssen</a:t>
                      </a:r>
                      <a:r>
                        <a:rPr lang="fr-FR" sz="1200" dirty="0" smtClean="0">
                          <a:effectLst/>
                        </a:rPr>
                        <a:t> B et al (ASPECT/REGISPONSER/RESPONDIA)</a:t>
                      </a:r>
                    </a:p>
                  </a:txBody>
                  <a:tcPr marL="44058" marR="44058" marT="0" marB="0"/>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fr-FR" sz="1400" dirty="0" smtClean="0">
                          <a:effectLst/>
                        </a:rPr>
                        <a:t>0,000</a:t>
                      </a:r>
                      <a:endParaRPr lang="fr-FR" sz="14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2840325470"/>
                  </a:ext>
                </a:extLst>
              </a:tr>
              <a:tr h="939301">
                <a:tc>
                  <a:txBody>
                    <a:bodyPr/>
                    <a:lstStyle/>
                    <a:p>
                      <a:pPr algn="just">
                        <a:lnSpc>
                          <a:spcPct val="107000"/>
                        </a:lnSpc>
                        <a:spcAft>
                          <a:spcPts val="0"/>
                        </a:spcAft>
                      </a:pPr>
                      <a:r>
                        <a:rPr lang="fr-FR" sz="1400" dirty="0">
                          <a:effectLst/>
                        </a:rPr>
                        <a:t>BASMI</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a:effectLst/>
                        </a:rPr>
                        <a:t>L’étude Portugaise de </a:t>
                      </a:r>
                      <a:r>
                        <a:rPr lang="fr-FR" sz="1200" dirty="0" err="1">
                          <a:effectLst/>
                        </a:rPr>
                        <a:t>F.Aguiar</a:t>
                      </a:r>
                      <a:r>
                        <a:rPr lang="fr-FR" sz="1200" dirty="0">
                          <a:effectLst/>
                        </a:rPr>
                        <a:t> et </a:t>
                      </a:r>
                      <a:r>
                        <a:rPr lang="fr-FR" sz="1200" dirty="0" smtClean="0">
                          <a:effectLst/>
                        </a:rPr>
                        <a:t>al</a:t>
                      </a:r>
                      <a:endParaRPr lang="fr-FR" sz="1200" dirty="0">
                        <a:effectLst/>
                      </a:endParaRPr>
                    </a:p>
                    <a:p>
                      <a:pPr algn="just">
                        <a:lnSpc>
                          <a:spcPct val="107000"/>
                        </a:lnSpc>
                        <a:spcAft>
                          <a:spcPts val="0"/>
                        </a:spcAft>
                      </a:pPr>
                      <a:r>
                        <a:rPr lang="fr-FR" sz="1200" dirty="0">
                          <a:effectLst/>
                        </a:rPr>
                        <a:t>L’étude Taiwanaise de Hung An </a:t>
                      </a:r>
                      <a:r>
                        <a:rPr lang="fr-FR" sz="1200" dirty="0" err="1">
                          <a:effectLst/>
                        </a:rPr>
                        <a:t>chen</a:t>
                      </a:r>
                      <a:r>
                        <a:rPr lang="fr-FR" sz="1200" dirty="0">
                          <a:effectLst/>
                        </a:rPr>
                        <a:t> et </a:t>
                      </a:r>
                      <a:r>
                        <a:rPr lang="fr-FR" sz="1200" dirty="0" smtClean="0">
                          <a:effectLst/>
                        </a:rPr>
                        <a:t>al </a:t>
                      </a:r>
                      <a:endParaRPr lang="fr-FR" sz="1200" dirty="0">
                        <a:effectLst/>
                      </a:endParaRPr>
                    </a:p>
                    <a:p>
                      <a:pPr algn="just">
                        <a:lnSpc>
                          <a:spcPct val="107000"/>
                        </a:lnSpc>
                        <a:spcAft>
                          <a:spcPts val="0"/>
                        </a:spcAft>
                      </a:pPr>
                      <a:r>
                        <a:rPr lang="fr-FR" sz="1200" dirty="0">
                          <a:effectLst/>
                        </a:rPr>
                        <a:t>L’étude Espagnole de </a:t>
                      </a:r>
                      <a:r>
                        <a:rPr lang="fr-FR" sz="1200" dirty="0" err="1">
                          <a:effectLst/>
                        </a:rPr>
                        <a:t>X.Michelena</a:t>
                      </a:r>
                      <a:r>
                        <a:rPr lang="fr-FR" sz="1200" dirty="0">
                          <a:effectLst/>
                        </a:rPr>
                        <a:t> et </a:t>
                      </a:r>
                      <a:r>
                        <a:rPr lang="fr-FR" sz="1200" dirty="0" smtClean="0">
                          <a:effectLst/>
                        </a:rPr>
                        <a:t>al</a:t>
                      </a:r>
                      <a:endParaRPr lang="fr-FR" sz="1200" dirty="0">
                        <a:effectLst/>
                      </a:endParaRPr>
                    </a:p>
                    <a:p>
                      <a:pPr algn="just">
                        <a:lnSpc>
                          <a:spcPct val="107000"/>
                        </a:lnSpc>
                        <a:spcAft>
                          <a:spcPts val="0"/>
                        </a:spcAft>
                      </a:pPr>
                      <a:r>
                        <a:rPr lang="fr-FR" sz="1200" dirty="0">
                          <a:effectLst/>
                        </a:rPr>
                        <a:t>L’étude Tunisienne de </a:t>
                      </a:r>
                      <a:r>
                        <a:rPr lang="fr-FR" sz="1200" dirty="0" err="1">
                          <a:effectLst/>
                        </a:rPr>
                        <a:t>H.Tbini</a:t>
                      </a:r>
                      <a:r>
                        <a:rPr lang="fr-FR" sz="1200" dirty="0">
                          <a:effectLst/>
                        </a:rPr>
                        <a:t> et </a:t>
                      </a:r>
                      <a:r>
                        <a:rPr lang="fr-FR" sz="1200" dirty="0" smtClean="0">
                          <a:effectLst/>
                        </a:rPr>
                        <a:t>al, </a:t>
                      </a:r>
                      <a:r>
                        <a:rPr lang="fr-FR" sz="1200" dirty="0">
                          <a:effectLst/>
                        </a:rPr>
                        <a:t>et de </a:t>
                      </a:r>
                      <a:r>
                        <a:rPr lang="fr-FR" sz="1200" dirty="0" err="1">
                          <a:effectLst/>
                        </a:rPr>
                        <a:t>L.Kharrat</a:t>
                      </a:r>
                      <a:r>
                        <a:rPr lang="fr-FR" sz="1200" dirty="0">
                          <a:effectLst/>
                        </a:rPr>
                        <a:t> et </a:t>
                      </a:r>
                      <a:r>
                        <a:rPr lang="fr-FR" sz="1200" dirty="0" smtClean="0">
                          <a:effectLst/>
                        </a:rPr>
                        <a:t>al</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0,000</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3088760270"/>
                  </a:ext>
                </a:extLst>
              </a:tr>
              <a:tr h="234826">
                <a:tc>
                  <a:txBody>
                    <a:bodyPr/>
                    <a:lstStyle/>
                    <a:p>
                      <a:pPr algn="just">
                        <a:lnSpc>
                          <a:spcPct val="107000"/>
                        </a:lnSpc>
                        <a:spcAft>
                          <a:spcPts val="0"/>
                        </a:spcAft>
                      </a:pPr>
                      <a:r>
                        <a:rPr lang="fr-FR" sz="1400" dirty="0">
                          <a:effectLst/>
                        </a:rPr>
                        <a:t>Limitation de l’ampliation thoracique</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a:effectLst/>
                        </a:rPr>
                        <a:t>L’étude Espagnole de X. </a:t>
                      </a:r>
                      <a:r>
                        <a:rPr lang="fr-FR" sz="1200" dirty="0" err="1">
                          <a:effectLst/>
                        </a:rPr>
                        <a:t>Michelena</a:t>
                      </a:r>
                      <a:r>
                        <a:rPr lang="fr-FR" sz="1200" dirty="0">
                          <a:effectLst/>
                        </a:rPr>
                        <a:t> et al </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dirty="0">
                          <a:effectLst/>
                        </a:rPr>
                        <a:t>0,000</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668595326"/>
                  </a:ext>
                </a:extLst>
              </a:tr>
            </a:tbl>
          </a:graphicData>
        </a:graphic>
      </p:graphicFrame>
    </p:spTree>
    <p:extLst>
      <p:ext uri="{BB962C8B-B14F-4D97-AF65-F5344CB8AC3E}">
        <p14:creationId xmlns:p14="http://schemas.microsoft.com/office/powerpoint/2010/main" val="384930412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
            <a:ext cx="10515600" cy="630618"/>
          </a:xfrm>
        </p:spPr>
        <p:txBody>
          <a:bodyPr>
            <a:noAutofit/>
          </a:bodyPr>
          <a:lstStyle/>
          <a:p>
            <a:pPr algn="ctr"/>
            <a:r>
              <a:rPr lang="fr-FR" sz="4000" b="1" dirty="0"/>
              <a:t>Les marqueurs de gravité de la maladie</a:t>
            </a:r>
            <a:endParaRPr lang="fr-FR" sz="40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566969785"/>
              </p:ext>
            </p:extLst>
          </p:nvPr>
        </p:nvGraphicFramePr>
        <p:xfrm>
          <a:off x="228601" y="630620"/>
          <a:ext cx="11719559" cy="3039644"/>
        </p:xfrm>
        <a:graphic>
          <a:graphicData uri="http://schemas.openxmlformats.org/drawingml/2006/table">
            <a:tbl>
              <a:tblPr firstRow="1" firstCol="1" bandRow="1">
                <a:tableStyleId>{5C22544A-7EE6-4342-B048-85BDC9FD1C3A}</a:tableStyleId>
              </a:tblPr>
              <a:tblGrid>
                <a:gridCol w="3096387">
                  <a:extLst>
                    <a:ext uri="{9D8B030D-6E8A-4147-A177-3AD203B41FA5}">
                      <a16:colId xmlns:a16="http://schemas.microsoft.com/office/drawing/2014/main" val="1640550218"/>
                    </a:ext>
                  </a:extLst>
                </a:gridCol>
                <a:gridCol w="7139005">
                  <a:extLst>
                    <a:ext uri="{9D8B030D-6E8A-4147-A177-3AD203B41FA5}">
                      <a16:colId xmlns:a16="http://schemas.microsoft.com/office/drawing/2014/main" val="3840605192"/>
                    </a:ext>
                  </a:extLst>
                </a:gridCol>
                <a:gridCol w="1484167">
                  <a:extLst>
                    <a:ext uri="{9D8B030D-6E8A-4147-A177-3AD203B41FA5}">
                      <a16:colId xmlns:a16="http://schemas.microsoft.com/office/drawing/2014/main" val="2026691272"/>
                    </a:ext>
                  </a:extLst>
                </a:gridCol>
              </a:tblGrid>
              <a:tr h="234826">
                <a:tc>
                  <a:txBody>
                    <a:bodyPr/>
                    <a:lstStyle/>
                    <a:p>
                      <a:pPr algn="ctr">
                        <a:lnSpc>
                          <a:spcPct val="107000"/>
                        </a:lnSpc>
                        <a:spcAft>
                          <a:spcPts val="0"/>
                        </a:spcAft>
                      </a:pPr>
                      <a:r>
                        <a:rPr lang="fr-FR" sz="1400" dirty="0">
                          <a:effectLst/>
                        </a:rPr>
                        <a:t>Marqueurs de gravité</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Auteurs</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Notre série</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1476481389"/>
                  </a:ext>
                </a:extLst>
              </a:tr>
              <a:tr h="704476">
                <a:tc>
                  <a:txBody>
                    <a:bodyPr/>
                    <a:lstStyle/>
                    <a:p>
                      <a:pPr algn="just">
                        <a:lnSpc>
                          <a:spcPct val="107000"/>
                        </a:lnSpc>
                        <a:spcAft>
                          <a:spcPts val="0"/>
                        </a:spcAft>
                      </a:pPr>
                      <a:r>
                        <a:rPr lang="fr-FR" sz="1400" dirty="0">
                          <a:effectLst/>
                        </a:rPr>
                        <a:t>Faible indice de masse </a:t>
                      </a:r>
                      <a:r>
                        <a:rPr lang="fr-FR" sz="1400" dirty="0" smtClean="0">
                          <a:effectLst/>
                        </a:rPr>
                        <a:t>corporel</a:t>
                      </a:r>
                    </a:p>
                    <a:p>
                      <a:pPr marL="0" marR="0" lvl="0" indent="0" algn="just" defTabSz="914400" rtl="0" eaLnBrk="1" fontAlgn="auto" latinLnBrk="0" hangingPunct="1">
                        <a:lnSpc>
                          <a:spcPct val="107000"/>
                        </a:lnSpc>
                        <a:spcBef>
                          <a:spcPts val="0"/>
                        </a:spcBef>
                        <a:spcAft>
                          <a:spcPts val="0"/>
                        </a:spcAft>
                        <a:buClrTx/>
                        <a:buSzTx/>
                        <a:buFontTx/>
                        <a:buNone/>
                        <a:tabLst/>
                        <a:defRPr/>
                      </a:pPr>
                      <a:r>
                        <a:rPr lang="fr-FR" sz="1400" dirty="0" smtClean="0"/>
                        <a:t>(&lt;19kg/m2)</a:t>
                      </a:r>
                    </a:p>
                    <a:p>
                      <a:pPr algn="just">
                        <a:lnSpc>
                          <a:spcPct val="107000"/>
                        </a:lnSpc>
                        <a:spcAft>
                          <a:spcPts val="0"/>
                        </a:spcAft>
                      </a:pP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a:effectLst/>
                        </a:rPr>
                        <a:t>L’étude Marocaine de </a:t>
                      </a:r>
                      <a:r>
                        <a:rPr lang="fr-FR" sz="1200" dirty="0" err="1">
                          <a:effectLst/>
                        </a:rPr>
                        <a:t>Hajjaj</a:t>
                      </a:r>
                      <a:r>
                        <a:rPr lang="fr-FR" sz="1200" dirty="0">
                          <a:effectLst/>
                        </a:rPr>
                        <a:t> </a:t>
                      </a:r>
                      <a:r>
                        <a:rPr lang="fr-FR" sz="1200" dirty="0" err="1">
                          <a:effectLst/>
                        </a:rPr>
                        <a:t>Hassouni</a:t>
                      </a:r>
                      <a:r>
                        <a:rPr lang="fr-FR" sz="1200" dirty="0">
                          <a:effectLst/>
                        </a:rPr>
                        <a:t> N. et </a:t>
                      </a:r>
                      <a:r>
                        <a:rPr lang="fr-FR" sz="1200" dirty="0" smtClean="0">
                          <a:effectLst/>
                        </a:rPr>
                        <a:t>al, </a:t>
                      </a:r>
                      <a:r>
                        <a:rPr lang="fr-FR" sz="1200" dirty="0">
                          <a:effectLst/>
                        </a:rPr>
                        <a:t>et de E. </a:t>
                      </a:r>
                      <a:r>
                        <a:rPr lang="fr-FR" sz="1200" dirty="0" err="1">
                          <a:effectLst/>
                        </a:rPr>
                        <a:t>Hannech</a:t>
                      </a:r>
                      <a:r>
                        <a:rPr lang="fr-FR" sz="1200" dirty="0">
                          <a:effectLst/>
                        </a:rPr>
                        <a:t> et al </a:t>
                      </a:r>
                    </a:p>
                    <a:p>
                      <a:pPr algn="just">
                        <a:lnSpc>
                          <a:spcPct val="107000"/>
                        </a:lnSpc>
                        <a:spcAft>
                          <a:spcPts val="0"/>
                        </a:spcAft>
                      </a:pPr>
                      <a:r>
                        <a:rPr lang="fr-FR" sz="1200" dirty="0">
                          <a:effectLst/>
                        </a:rPr>
                        <a:t>L’étude Chinoise de X. Zheng et al </a:t>
                      </a:r>
                      <a:r>
                        <a:rPr lang="fr-FR" sz="1200" dirty="0" smtClean="0">
                          <a:effectLst/>
                        </a:rPr>
                        <a:t>, </a:t>
                      </a:r>
                      <a:endParaRPr lang="fr-FR" sz="1200" dirty="0">
                        <a:effectLst/>
                      </a:endParaRPr>
                    </a:p>
                    <a:p>
                      <a:pPr algn="just">
                        <a:lnSpc>
                          <a:spcPct val="107000"/>
                        </a:lnSpc>
                        <a:spcAft>
                          <a:spcPts val="0"/>
                        </a:spcAft>
                      </a:pPr>
                      <a:r>
                        <a:rPr lang="fr-FR" sz="1200" dirty="0">
                          <a:effectLst/>
                        </a:rPr>
                        <a:t>L’étude Turque de </a:t>
                      </a:r>
                      <a:r>
                        <a:rPr lang="fr-FR" sz="1200" dirty="0" err="1">
                          <a:effectLst/>
                        </a:rPr>
                        <a:t>E.Durak</a:t>
                      </a:r>
                      <a:r>
                        <a:rPr lang="fr-FR" sz="1200" dirty="0">
                          <a:effectLst/>
                        </a:rPr>
                        <a:t> Ediboglu et al </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0,053</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3476065682"/>
                  </a:ext>
                </a:extLst>
              </a:tr>
              <a:tr h="469650">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fr-FR" sz="1400" dirty="0" smtClean="0">
                          <a:effectLst/>
                        </a:rPr>
                        <a:t>Atteinte prédominante cervicale</a:t>
                      </a:r>
                      <a:endParaRPr lang="fr-FR" sz="1400" dirty="0" smtClean="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smtClean="0">
                          <a:effectLst/>
                        </a:rPr>
                        <a:t>L’étude Anglaise de Sinead Brophy et al</a:t>
                      </a:r>
                    </a:p>
                    <a:p>
                      <a:pPr algn="just">
                        <a:lnSpc>
                          <a:spcPct val="107000"/>
                        </a:lnSpc>
                        <a:spcAft>
                          <a:spcPts val="0"/>
                        </a:spcAft>
                      </a:pPr>
                      <a:r>
                        <a:rPr lang="fr-FR" sz="1200" dirty="0" smtClean="0">
                          <a:effectLst/>
                        </a:rPr>
                        <a:t>L’étude multicentrique de Vander </a:t>
                      </a:r>
                      <a:r>
                        <a:rPr lang="fr-FR" sz="1200" dirty="0" err="1" smtClean="0">
                          <a:effectLst/>
                        </a:rPr>
                        <a:t>Cruyssen</a:t>
                      </a:r>
                      <a:r>
                        <a:rPr lang="fr-FR" sz="1200" dirty="0" smtClean="0">
                          <a:effectLst/>
                        </a:rPr>
                        <a:t> B et al (ASPECT/REGISPONSER/RESPONDIA)</a:t>
                      </a:r>
                    </a:p>
                  </a:txBody>
                  <a:tcPr marL="44058" marR="44058" marT="0" marB="0"/>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fr-FR" sz="1400" dirty="0" smtClean="0">
                          <a:effectLst/>
                        </a:rPr>
                        <a:t>0,000</a:t>
                      </a:r>
                      <a:endParaRPr lang="fr-FR" sz="14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2840325470"/>
                  </a:ext>
                </a:extLst>
              </a:tr>
              <a:tr h="939301">
                <a:tc>
                  <a:txBody>
                    <a:bodyPr/>
                    <a:lstStyle/>
                    <a:p>
                      <a:pPr algn="just">
                        <a:lnSpc>
                          <a:spcPct val="107000"/>
                        </a:lnSpc>
                        <a:spcAft>
                          <a:spcPts val="0"/>
                        </a:spcAft>
                      </a:pPr>
                      <a:r>
                        <a:rPr lang="fr-FR" sz="1400" dirty="0">
                          <a:effectLst/>
                        </a:rPr>
                        <a:t>BASMI</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a:effectLst/>
                        </a:rPr>
                        <a:t>L’étude Portugaise de </a:t>
                      </a:r>
                      <a:r>
                        <a:rPr lang="fr-FR" sz="1200" dirty="0" err="1">
                          <a:effectLst/>
                        </a:rPr>
                        <a:t>F.Aguiar</a:t>
                      </a:r>
                      <a:r>
                        <a:rPr lang="fr-FR" sz="1200" dirty="0">
                          <a:effectLst/>
                        </a:rPr>
                        <a:t> et </a:t>
                      </a:r>
                      <a:r>
                        <a:rPr lang="fr-FR" sz="1200" dirty="0" smtClean="0">
                          <a:effectLst/>
                        </a:rPr>
                        <a:t>al</a:t>
                      </a:r>
                      <a:endParaRPr lang="fr-FR" sz="1200" dirty="0">
                        <a:effectLst/>
                      </a:endParaRPr>
                    </a:p>
                    <a:p>
                      <a:pPr algn="just">
                        <a:lnSpc>
                          <a:spcPct val="107000"/>
                        </a:lnSpc>
                        <a:spcAft>
                          <a:spcPts val="0"/>
                        </a:spcAft>
                      </a:pPr>
                      <a:r>
                        <a:rPr lang="fr-FR" sz="1200" dirty="0">
                          <a:effectLst/>
                        </a:rPr>
                        <a:t>L’étude Taiwanaise de Hung An </a:t>
                      </a:r>
                      <a:r>
                        <a:rPr lang="fr-FR" sz="1200" dirty="0" err="1">
                          <a:effectLst/>
                        </a:rPr>
                        <a:t>chen</a:t>
                      </a:r>
                      <a:r>
                        <a:rPr lang="fr-FR" sz="1200" dirty="0">
                          <a:effectLst/>
                        </a:rPr>
                        <a:t> et </a:t>
                      </a:r>
                      <a:r>
                        <a:rPr lang="fr-FR" sz="1200" dirty="0" smtClean="0">
                          <a:effectLst/>
                        </a:rPr>
                        <a:t>al </a:t>
                      </a:r>
                      <a:endParaRPr lang="fr-FR" sz="1200" dirty="0">
                        <a:effectLst/>
                      </a:endParaRPr>
                    </a:p>
                    <a:p>
                      <a:pPr algn="just">
                        <a:lnSpc>
                          <a:spcPct val="107000"/>
                        </a:lnSpc>
                        <a:spcAft>
                          <a:spcPts val="0"/>
                        </a:spcAft>
                      </a:pPr>
                      <a:r>
                        <a:rPr lang="fr-FR" sz="1200" dirty="0">
                          <a:effectLst/>
                        </a:rPr>
                        <a:t>L’étude Espagnole de </a:t>
                      </a:r>
                      <a:r>
                        <a:rPr lang="fr-FR" sz="1200" dirty="0" err="1">
                          <a:effectLst/>
                        </a:rPr>
                        <a:t>X.Michelena</a:t>
                      </a:r>
                      <a:r>
                        <a:rPr lang="fr-FR" sz="1200" dirty="0">
                          <a:effectLst/>
                        </a:rPr>
                        <a:t> et </a:t>
                      </a:r>
                      <a:r>
                        <a:rPr lang="fr-FR" sz="1200" dirty="0" smtClean="0">
                          <a:effectLst/>
                        </a:rPr>
                        <a:t>al</a:t>
                      </a:r>
                      <a:endParaRPr lang="fr-FR" sz="1200" dirty="0">
                        <a:effectLst/>
                      </a:endParaRPr>
                    </a:p>
                    <a:p>
                      <a:pPr algn="just">
                        <a:lnSpc>
                          <a:spcPct val="107000"/>
                        </a:lnSpc>
                        <a:spcAft>
                          <a:spcPts val="0"/>
                        </a:spcAft>
                      </a:pPr>
                      <a:r>
                        <a:rPr lang="fr-FR" sz="1200" dirty="0">
                          <a:effectLst/>
                        </a:rPr>
                        <a:t>L’étude Tunisienne de </a:t>
                      </a:r>
                      <a:r>
                        <a:rPr lang="fr-FR" sz="1200" dirty="0" err="1">
                          <a:effectLst/>
                        </a:rPr>
                        <a:t>H.Tbini</a:t>
                      </a:r>
                      <a:r>
                        <a:rPr lang="fr-FR" sz="1200" dirty="0">
                          <a:effectLst/>
                        </a:rPr>
                        <a:t> et </a:t>
                      </a:r>
                      <a:r>
                        <a:rPr lang="fr-FR" sz="1200" dirty="0" smtClean="0">
                          <a:effectLst/>
                        </a:rPr>
                        <a:t>al, </a:t>
                      </a:r>
                      <a:r>
                        <a:rPr lang="fr-FR" sz="1200" dirty="0">
                          <a:effectLst/>
                        </a:rPr>
                        <a:t>et de </a:t>
                      </a:r>
                      <a:r>
                        <a:rPr lang="fr-FR" sz="1200" dirty="0" err="1">
                          <a:effectLst/>
                        </a:rPr>
                        <a:t>L.Kharrat</a:t>
                      </a:r>
                      <a:r>
                        <a:rPr lang="fr-FR" sz="1200" dirty="0">
                          <a:effectLst/>
                        </a:rPr>
                        <a:t> et </a:t>
                      </a:r>
                      <a:r>
                        <a:rPr lang="fr-FR" sz="1200" dirty="0" smtClean="0">
                          <a:effectLst/>
                        </a:rPr>
                        <a:t>al</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0,000</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3088760270"/>
                  </a:ext>
                </a:extLst>
              </a:tr>
              <a:tr h="234826">
                <a:tc>
                  <a:txBody>
                    <a:bodyPr/>
                    <a:lstStyle/>
                    <a:p>
                      <a:pPr algn="just">
                        <a:lnSpc>
                          <a:spcPct val="107000"/>
                        </a:lnSpc>
                        <a:spcAft>
                          <a:spcPts val="0"/>
                        </a:spcAft>
                      </a:pPr>
                      <a:r>
                        <a:rPr lang="fr-FR" sz="1400">
                          <a:effectLst/>
                        </a:rPr>
                        <a:t>Limitation de l’ampliation thoracique</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a:effectLst/>
                        </a:rPr>
                        <a:t>L’étude Espagnole de X. </a:t>
                      </a:r>
                      <a:r>
                        <a:rPr lang="fr-FR" sz="1200" dirty="0" err="1">
                          <a:effectLst/>
                        </a:rPr>
                        <a:t>Michelena</a:t>
                      </a:r>
                      <a:r>
                        <a:rPr lang="fr-FR" sz="1200" dirty="0">
                          <a:effectLst/>
                        </a:rPr>
                        <a:t> et al </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dirty="0">
                          <a:effectLst/>
                        </a:rPr>
                        <a:t>0,000</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668595326"/>
                  </a:ext>
                </a:extLst>
              </a:tr>
              <a:tr h="234826">
                <a:tc>
                  <a:txBody>
                    <a:bodyPr/>
                    <a:lstStyle/>
                    <a:p>
                      <a:pPr algn="just">
                        <a:lnSpc>
                          <a:spcPct val="107000"/>
                        </a:lnSpc>
                        <a:spcAft>
                          <a:spcPts val="0"/>
                        </a:spcAft>
                      </a:pPr>
                      <a:r>
                        <a:rPr lang="fr-FR" sz="1400" dirty="0">
                          <a:solidFill>
                            <a:schemeClr val="tx1"/>
                          </a:solidFill>
                          <a:effectLst/>
                        </a:rPr>
                        <a:t>Syndrome pulmonaire restrictif</a:t>
                      </a:r>
                      <a:endParaRPr lang="fr-FR"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solidFill>
                      <a:schemeClr val="accent6">
                        <a:lumMod val="60000"/>
                        <a:lumOff val="40000"/>
                      </a:schemeClr>
                    </a:solidFill>
                  </a:tcPr>
                </a:tc>
                <a:tc>
                  <a:txBody>
                    <a:bodyPr/>
                    <a:lstStyle/>
                    <a:p>
                      <a:pPr algn="just">
                        <a:lnSpc>
                          <a:spcPct val="107000"/>
                        </a:lnSpc>
                        <a:spcAft>
                          <a:spcPts val="0"/>
                        </a:spcAft>
                      </a:pPr>
                      <a:r>
                        <a:rPr lang="fr-FR" sz="1400" dirty="0">
                          <a:effectLst/>
                        </a:rPr>
                        <a:t>L’étude Tunisienne de H. Tbini et al </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solidFill>
                      <a:schemeClr val="accent6">
                        <a:lumMod val="60000"/>
                        <a:lumOff val="40000"/>
                      </a:schemeClr>
                    </a:solidFill>
                  </a:tcPr>
                </a:tc>
                <a:tc>
                  <a:txBody>
                    <a:bodyPr/>
                    <a:lstStyle/>
                    <a:p>
                      <a:pPr algn="ctr">
                        <a:lnSpc>
                          <a:spcPct val="107000"/>
                        </a:lnSpc>
                        <a:spcAft>
                          <a:spcPts val="0"/>
                        </a:spcAft>
                      </a:pPr>
                      <a:r>
                        <a:rPr lang="fr-FR" sz="1400" dirty="0">
                          <a:effectLst/>
                        </a:rPr>
                        <a:t>0,000</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solidFill>
                      <a:schemeClr val="accent6">
                        <a:lumMod val="60000"/>
                        <a:lumOff val="40000"/>
                      </a:schemeClr>
                    </a:solidFill>
                  </a:tcPr>
                </a:tc>
                <a:extLst>
                  <a:ext uri="{0D108BD9-81ED-4DB2-BD59-A6C34878D82A}">
                    <a16:rowId xmlns:a16="http://schemas.microsoft.com/office/drawing/2014/main" val="550694710"/>
                  </a:ext>
                </a:extLst>
              </a:tr>
            </a:tbl>
          </a:graphicData>
        </a:graphic>
      </p:graphicFrame>
    </p:spTree>
    <p:extLst>
      <p:ext uri="{BB962C8B-B14F-4D97-AF65-F5344CB8AC3E}">
        <p14:creationId xmlns:p14="http://schemas.microsoft.com/office/powerpoint/2010/main" val="162898316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
            <a:ext cx="10515600" cy="630618"/>
          </a:xfrm>
        </p:spPr>
        <p:txBody>
          <a:bodyPr>
            <a:noAutofit/>
          </a:bodyPr>
          <a:lstStyle/>
          <a:p>
            <a:pPr algn="ctr"/>
            <a:r>
              <a:rPr lang="fr-FR" sz="4000" b="1" dirty="0"/>
              <a:t>Les marqueurs de gravité de la maladie</a:t>
            </a:r>
            <a:endParaRPr lang="fr-FR" sz="40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611352919"/>
              </p:ext>
            </p:extLst>
          </p:nvPr>
        </p:nvGraphicFramePr>
        <p:xfrm>
          <a:off x="228601" y="630620"/>
          <a:ext cx="11719559" cy="3039644"/>
        </p:xfrm>
        <a:graphic>
          <a:graphicData uri="http://schemas.openxmlformats.org/drawingml/2006/table">
            <a:tbl>
              <a:tblPr firstRow="1" firstCol="1" bandRow="1">
                <a:tableStyleId>{5C22544A-7EE6-4342-B048-85BDC9FD1C3A}</a:tableStyleId>
              </a:tblPr>
              <a:tblGrid>
                <a:gridCol w="3096387">
                  <a:extLst>
                    <a:ext uri="{9D8B030D-6E8A-4147-A177-3AD203B41FA5}">
                      <a16:colId xmlns:a16="http://schemas.microsoft.com/office/drawing/2014/main" val="1640550218"/>
                    </a:ext>
                  </a:extLst>
                </a:gridCol>
                <a:gridCol w="7139005">
                  <a:extLst>
                    <a:ext uri="{9D8B030D-6E8A-4147-A177-3AD203B41FA5}">
                      <a16:colId xmlns:a16="http://schemas.microsoft.com/office/drawing/2014/main" val="3840605192"/>
                    </a:ext>
                  </a:extLst>
                </a:gridCol>
                <a:gridCol w="1484167">
                  <a:extLst>
                    <a:ext uri="{9D8B030D-6E8A-4147-A177-3AD203B41FA5}">
                      <a16:colId xmlns:a16="http://schemas.microsoft.com/office/drawing/2014/main" val="2026691272"/>
                    </a:ext>
                  </a:extLst>
                </a:gridCol>
              </a:tblGrid>
              <a:tr h="234826">
                <a:tc>
                  <a:txBody>
                    <a:bodyPr/>
                    <a:lstStyle/>
                    <a:p>
                      <a:pPr algn="ctr">
                        <a:lnSpc>
                          <a:spcPct val="107000"/>
                        </a:lnSpc>
                        <a:spcAft>
                          <a:spcPts val="0"/>
                        </a:spcAft>
                      </a:pPr>
                      <a:r>
                        <a:rPr lang="fr-FR" sz="1400" dirty="0">
                          <a:effectLst/>
                        </a:rPr>
                        <a:t>Marqueurs de gravité</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Auteurs</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Notre série</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1476481389"/>
                  </a:ext>
                </a:extLst>
              </a:tr>
              <a:tr h="704476">
                <a:tc>
                  <a:txBody>
                    <a:bodyPr/>
                    <a:lstStyle/>
                    <a:p>
                      <a:pPr algn="just">
                        <a:lnSpc>
                          <a:spcPct val="107000"/>
                        </a:lnSpc>
                        <a:spcAft>
                          <a:spcPts val="0"/>
                        </a:spcAft>
                      </a:pPr>
                      <a:r>
                        <a:rPr lang="fr-FR" sz="1400" dirty="0">
                          <a:effectLst/>
                        </a:rPr>
                        <a:t>Faible indice de masse </a:t>
                      </a:r>
                      <a:r>
                        <a:rPr lang="fr-FR" sz="1400" dirty="0" smtClean="0">
                          <a:effectLst/>
                        </a:rPr>
                        <a:t>corporel</a:t>
                      </a:r>
                    </a:p>
                    <a:p>
                      <a:pPr marL="0" marR="0" lvl="0" indent="0" algn="just" defTabSz="914400" rtl="0" eaLnBrk="1" fontAlgn="auto" latinLnBrk="0" hangingPunct="1">
                        <a:lnSpc>
                          <a:spcPct val="107000"/>
                        </a:lnSpc>
                        <a:spcBef>
                          <a:spcPts val="0"/>
                        </a:spcBef>
                        <a:spcAft>
                          <a:spcPts val="0"/>
                        </a:spcAft>
                        <a:buClrTx/>
                        <a:buSzTx/>
                        <a:buFontTx/>
                        <a:buNone/>
                        <a:tabLst/>
                        <a:defRPr/>
                      </a:pPr>
                      <a:r>
                        <a:rPr lang="fr-FR" sz="1400" dirty="0" smtClean="0"/>
                        <a:t>(&lt;19kg/m2)</a:t>
                      </a:r>
                    </a:p>
                    <a:p>
                      <a:pPr algn="just">
                        <a:lnSpc>
                          <a:spcPct val="107000"/>
                        </a:lnSpc>
                        <a:spcAft>
                          <a:spcPts val="0"/>
                        </a:spcAft>
                      </a:pP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a:effectLst/>
                        </a:rPr>
                        <a:t>L’étude Marocaine de </a:t>
                      </a:r>
                      <a:r>
                        <a:rPr lang="fr-FR" sz="1200" dirty="0" err="1">
                          <a:effectLst/>
                        </a:rPr>
                        <a:t>Hajjaj</a:t>
                      </a:r>
                      <a:r>
                        <a:rPr lang="fr-FR" sz="1200" dirty="0">
                          <a:effectLst/>
                        </a:rPr>
                        <a:t> </a:t>
                      </a:r>
                      <a:r>
                        <a:rPr lang="fr-FR" sz="1200" dirty="0" err="1">
                          <a:effectLst/>
                        </a:rPr>
                        <a:t>Hassouni</a:t>
                      </a:r>
                      <a:r>
                        <a:rPr lang="fr-FR" sz="1200" dirty="0">
                          <a:effectLst/>
                        </a:rPr>
                        <a:t> N. et </a:t>
                      </a:r>
                      <a:r>
                        <a:rPr lang="fr-FR" sz="1200" dirty="0" smtClean="0">
                          <a:effectLst/>
                        </a:rPr>
                        <a:t>al, </a:t>
                      </a:r>
                      <a:r>
                        <a:rPr lang="fr-FR" sz="1200" dirty="0">
                          <a:effectLst/>
                        </a:rPr>
                        <a:t>et de E. </a:t>
                      </a:r>
                      <a:r>
                        <a:rPr lang="fr-FR" sz="1200" dirty="0" err="1">
                          <a:effectLst/>
                        </a:rPr>
                        <a:t>Hannech</a:t>
                      </a:r>
                      <a:r>
                        <a:rPr lang="fr-FR" sz="1200" dirty="0">
                          <a:effectLst/>
                        </a:rPr>
                        <a:t> et al </a:t>
                      </a:r>
                    </a:p>
                    <a:p>
                      <a:pPr algn="just">
                        <a:lnSpc>
                          <a:spcPct val="107000"/>
                        </a:lnSpc>
                        <a:spcAft>
                          <a:spcPts val="0"/>
                        </a:spcAft>
                      </a:pPr>
                      <a:r>
                        <a:rPr lang="fr-FR" sz="1200" dirty="0">
                          <a:effectLst/>
                        </a:rPr>
                        <a:t>L’étude Chinoise de X. Zheng et al </a:t>
                      </a:r>
                      <a:r>
                        <a:rPr lang="fr-FR" sz="1200" dirty="0" smtClean="0">
                          <a:effectLst/>
                        </a:rPr>
                        <a:t>, </a:t>
                      </a:r>
                      <a:endParaRPr lang="fr-FR" sz="1200" dirty="0">
                        <a:effectLst/>
                      </a:endParaRPr>
                    </a:p>
                    <a:p>
                      <a:pPr algn="just">
                        <a:lnSpc>
                          <a:spcPct val="107000"/>
                        </a:lnSpc>
                        <a:spcAft>
                          <a:spcPts val="0"/>
                        </a:spcAft>
                      </a:pPr>
                      <a:r>
                        <a:rPr lang="fr-FR" sz="1200" dirty="0">
                          <a:effectLst/>
                        </a:rPr>
                        <a:t>L’étude Turque de </a:t>
                      </a:r>
                      <a:r>
                        <a:rPr lang="fr-FR" sz="1200" dirty="0" err="1">
                          <a:effectLst/>
                        </a:rPr>
                        <a:t>E.Durak</a:t>
                      </a:r>
                      <a:r>
                        <a:rPr lang="fr-FR" sz="1200" dirty="0">
                          <a:effectLst/>
                        </a:rPr>
                        <a:t> Ediboglu et al </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0,053</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3476065682"/>
                  </a:ext>
                </a:extLst>
              </a:tr>
              <a:tr h="469650">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fr-FR" sz="1400" dirty="0" smtClean="0">
                          <a:effectLst/>
                        </a:rPr>
                        <a:t>Atteinte prédominante cervicale</a:t>
                      </a:r>
                      <a:endParaRPr lang="fr-FR" sz="1400" dirty="0" smtClean="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smtClean="0">
                          <a:effectLst/>
                        </a:rPr>
                        <a:t>L’étude Anglaise de Sinead Brophy et al</a:t>
                      </a:r>
                    </a:p>
                    <a:p>
                      <a:pPr algn="just">
                        <a:lnSpc>
                          <a:spcPct val="107000"/>
                        </a:lnSpc>
                        <a:spcAft>
                          <a:spcPts val="0"/>
                        </a:spcAft>
                      </a:pPr>
                      <a:r>
                        <a:rPr lang="fr-FR" sz="1200" dirty="0" smtClean="0">
                          <a:effectLst/>
                        </a:rPr>
                        <a:t>L’étude multicentrique de Vander </a:t>
                      </a:r>
                      <a:r>
                        <a:rPr lang="fr-FR" sz="1200" dirty="0" err="1" smtClean="0">
                          <a:effectLst/>
                        </a:rPr>
                        <a:t>Cruyssen</a:t>
                      </a:r>
                      <a:r>
                        <a:rPr lang="fr-FR" sz="1200" dirty="0" smtClean="0">
                          <a:effectLst/>
                        </a:rPr>
                        <a:t> B et al (ASPECT/REGISPONSER/RESPONDIA)</a:t>
                      </a:r>
                    </a:p>
                  </a:txBody>
                  <a:tcPr marL="44058" marR="44058" marT="0" marB="0"/>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fr-FR" sz="1400" dirty="0" smtClean="0">
                          <a:effectLst/>
                        </a:rPr>
                        <a:t>0,000</a:t>
                      </a:r>
                      <a:endParaRPr lang="fr-FR" sz="14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2840325470"/>
                  </a:ext>
                </a:extLst>
              </a:tr>
              <a:tr h="939301">
                <a:tc>
                  <a:txBody>
                    <a:bodyPr/>
                    <a:lstStyle/>
                    <a:p>
                      <a:pPr algn="just">
                        <a:lnSpc>
                          <a:spcPct val="107000"/>
                        </a:lnSpc>
                        <a:spcAft>
                          <a:spcPts val="0"/>
                        </a:spcAft>
                      </a:pPr>
                      <a:r>
                        <a:rPr lang="fr-FR" sz="1400" dirty="0">
                          <a:effectLst/>
                        </a:rPr>
                        <a:t>BASMI</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a:effectLst/>
                        </a:rPr>
                        <a:t>L’étude Portugaise de </a:t>
                      </a:r>
                      <a:r>
                        <a:rPr lang="fr-FR" sz="1200" dirty="0" err="1">
                          <a:effectLst/>
                        </a:rPr>
                        <a:t>F.Aguiar</a:t>
                      </a:r>
                      <a:r>
                        <a:rPr lang="fr-FR" sz="1200" dirty="0">
                          <a:effectLst/>
                        </a:rPr>
                        <a:t> et </a:t>
                      </a:r>
                      <a:r>
                        <a:rPr lang="fr-FR" sz="1200" dirty="0" smtClean="0">
                          <a:effectLst/>
                        </a:rPr>
                        <a:t>al</a:t>
                      </a:r>
                      <a:endParaRPr lang="fr-FR" sz="1200" dirty="0">
                        <a:effectLst/>
                      </a:endParaRPr>
                    </a:p>
                    <a:p>
                      <a:pPr algn="just">
                        <a:lnSpc>
                          <a:spcPct val="107000"/>
                        </a:lnSpc>
                        <a:spcAft>
                          <a:spcPts val="0"/>
                        </a:spcAft>
                      </a:pPr>
                      <a:r>
                        <a:rPr lang="fr-FR" sz="1200" dirty="0">
                          <a:effectLst/>
                        </a:rPr>
                        <a:t>L’étude Taiwanaise de Hung An </a:t>
                      </a:r>
                      <a:r>
                        <a:rPr lang="fr-FR" sz="1200" dirty="0" err="1">
                          <a:effectLst/>
                        </a:rPr>
                        <a:t>chen</a:t>
                      </a:r>
                      <a:r>
                        <a:rPr lang="fr-FR" sz="1200" dirty="0">
                          <a:effectLst/>
                        </a:rPr>
                        <a:t> et </a:t>
                      </a:r>
                      <a:r>
                        <a:rPr lang="fr-FR" sz="1200" dirty="0" smtClean="0">
                          <a:effectLst/>
                        </a:rPr>
                        <a:t>al </a:t>
                      </a:r>
                      <a:endParaRPr lang="fr-FR" sz="1200" dirty="0">
                        <a:effectLst/>
                      </a:endParaRPr>
                    </a:p>
                    <a:p>
                      <a:pPr algn="just">
                        <a:lnSpc>
                          <a:spcPct val="107000"/>
                        </a:lnSpc>
                        <a:spcAft>
                          <a:spcPts val="0"/>
                        </a:spcAft>
                      </a:pPr>
                      <a:r>
                        <a:rPr lang="fr-FR" sz="1200" dirty="0">
                          <a:effectLst/>
                        </a:rPr>
                        <a:t>L’étude Espagnole de </a:t>
                      </a:r>
                      <a:r>
                        <a:rPr lang="fr-FR" sz="1200" dirty="0" err="1">
                          <a:effectLst/>
                        </a:rPr>
                        <a:t>X.Michelena</a:t>
                      </a:r>
                      <a:r>
                        <a:rPr lang="fr-FR" sz="1200" dirty="0">
                          <a:effectLst/>
                        </a:rPr>
                        <a:t> et </a:t>
                      </a:r>
                      <a:r>
                        <a:rPr lang="fr-FR" sz="1200" dirty="0" smtClean="0">
                          <a:effectLst/>
                        </a:rPr>
                        <a:t>al</a:t>
                      </a:r>
                      <a:endParaRPr lang="fr-FR" sz="1200" dirty="0">
                        <a:effectLst/>
                      </a:endParaRPr>
                    </a:p>
                    <a:p>
                      <a:pPr algn="just">
                        <a:lnSpc>
                          <a:spcPct val="107000"/>
                        </a:lnSpc>
                        <a:spcAft>
                          <a:spcPts val="0"/>
                        </a:spcAft>
                      </a:pPr>
                      <a:r>
                        <a:rPr lang="fr-FR" sz="1200" dirty="0">
                          <a:effectLst/>
                        </a:rPr>
                        <a:t>L’étude Tunisienne de </a:t>
                      </a:r>
                      <a:r>
                        <a:rPr lang="fr-FR" sz="1200" dirty="0" err="1">
                          <a:effectLst/>
                        </a:rPr>
                        <a:t>H.Tbini</a:t>
                      </a:r>
                      <a:r>
                        <a:rPr lang="fr-FR" sz="1200" dirty="0">
                          <a:effectLst/>
                        </a:rPr>
                        <a:t> et </a:t>
                      </a:r>
                      <a:r>
                        <a:rPr lang="fr-FR" sz="1200" dirty="0" smtClean="0">
                          <a:effectLst/>
                        </a:rPr>
                        <a:t>al, </a:t>
                      </a:r>
                      <a:r>
                        <a:rPr lang="fr-FR" sz="1200" dirty="0">
                          <a:effectLst/>
                        </a:rPr>
                        <a:t>et de </a:t>
                      </a:r>
                      <a:r>
                        <a:rPr lang="fr-FR" sz="1200" dirty="0" err="1">
                          <a:effectLst/>
                        </a:rPr>
                        <a:t>L.Kharrat</a:t>
                      </a:r>
                      <a:r>
                        <a:rPr lang="fr-FR" sz="1200" dirty="0">
                          <a:effectLst/>
                        </a:rPr>
                        <a:t> et </a:t>
                      </a:r>
                      <a:r>
                        <a:rPr lang="fr-FR" sz="1200" dirty="0" smtClean="0">
                          <a:effectLst/>
                        </a:rPr>
                        <a:t>al</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0,000</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3088760270"/>
                  </a:ext>
                </a:extLst>
              </a:tr>
              <a:tr h="234826">
                <a:tc>
                  <a:txBody>
                    <a:bodyPr/>
                    <a:lstStyle/>
                    <a:p>
                      <a:pPr algn="just">
                        <a:lnSpc>
                          <a:spcPct val="107000"/>
                        </a:lnSpc>
                        <a:spcAft>
                          <a:spcPts val="0"/>
                        </a:spcAft>
                      </a:pPr>
                      <a:r>
                        <a:rPr lang="fr-FR" sz="1400">
                          <a:effectLst/>
                        </a:rPr>
                        <a:t>Limitation de l’ampliation thoracique</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a:effectLst/>
                        </a:rPr>
                        <a:t>L’étude Espagnole de X. </a:t>
                      </a:r>
                      <a:r>
                        <a:rPr lang="fr-FR" sz="1200" dirty="0" err="1">
                          <a:effectLst/>
                        </a:rPr>
                        <a:t>Michelena</a:t>
                      </a:r>
                      <a:r>
                        <a:rPr lang="fr-FR" sz="1200" dirty="0">
                          <a:effectLst/>
                        </a:rPr>
                        <a:t> et al </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0,000</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668595326"/>
                  </a:ext>
                </a:extLst>
              </a:tr>
              <a:tr h="234826">
                <a:tc>
                  <a:txBody>
                    <a:bodyPr/>
                    <a:lstStyle/>
                    <a:p>
                      <a:pPr algn="just">
                        <a:lnSpc>
                          <a:spcPct val="107000"/>
                        </a:lnSpc>
                        <a:spcAft>
                          <a:spcPts val="0"/>
                        </a:spcAft>
                      </a:pPr>
                      <a:r>
                        <a:rPr lang="fr-FR" sz="1400" dirty="0">
                          <a:solidFill>
                            <a:schemeClr val="tx1"/>
                          </a:solidFill>
                          <a:effectLst/>
                        </a:rPr>
                        <a:t>Syndrome pulmonaire restrictif</a:t>
                      </a:r>
                      <a:endParaRPr lang="fr-FR"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solidFill>
                      <a:schemeClr val="accent6">
                        <a:lumMod val="60000"/>
                        <a:lumOff val="40000"/>
                      </a:schemeClr>
                    </a:solidFill>
                  </a:tcPr>
                </a:tc>
                <a:tc>
                  <a:txBody>
                    <a:bodyPr/>
                    <a:lstStyle/>
                    <a:p>
                      <a:pPr algn="just">
                        <a:lnSpc>
                          <a:spcPct val="107000"/>
                        </a:lnSpc>
                        <a:spcAft>
                          <a:spcPts val="0"/>
                        </a:spcAft>
                      </a:pPr>
                      <a:r>
                        <a:rPr lang="fr-FR" sz="1400" dirty="0">
                          <a:solidFill>
                            <a:schemeClr val="tx1"/>
                          </a:solidFill>
                          <a:effectLst/>
                        </a:rPr>
                        <a:t>L’étude Tunisienne de H. Tbini et al </a:t>
                      </a:r>
                      <a:endParaRPr lang="fr-FR"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solidFill>
                      <a:schemeClr val="accent6">
                        <a:lumMod val="60000"/>
                        <a:lumOff val="40000"/>
                      </a:schemeClr>
                    </a:solidFill>
                  </a:tcPr>
                </a:tc>
                <a:tc>
                  <a:txBody>
                    <a:bodyPr/>
                    <a:lstStyle/>
                    <a:p>
                      <a:pPr algn="ctr">
                        <a:lnSpc>
                          <a:spcPct val="107000"/>
                        </a:lnSpc>
                        <a:spcAft>
                          <a:spcPts val="0"/>
                        </a:spcAft>
                      </a:pPr>
                      <a:r>
                        <a:rPr lang="fr-FR" sz="1400" dirty="0">
                          <a:solidFill>
                            <a:schemeClr val="tx1"/>
                          </a:solidFill>
                          <a:effectLst/>
                        </a:rPr>
                        <a:t>0,000</a:t>
                      </a:r>
                      <a:endParaRPr lang="fr-FR"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solidFill>
                      <a:schemeClr val="accent6">
                        <a:lumMod val="60000"/>
                        <a:lumOff val="40000"/>
                      </a:schemeClr>
                    </a:solidFill>
                  </a:tcPr>
                </a:tc>
                <a:extLst>
                  <a:ext uri="{0D108BD9-81ED-4DB2-BD59-A6C34878D82A}">
                    <a16:rowId xmlns:a16="http://schemas.microsoft.com/office/drawing/2014/main" val="550694710"/>
                  </a:ext>
                </a:extLst>
              </a:tr>
            </a:tbl>
          </a:graphicData>
        </a:graphic>
      </p:graphicFrame>
      <p:sp>
        <p:nvSpPr>
          <p:cNvPr id="5" name="Rectangle 4"/>
          <p:cNvSpPr/>
          <p:nvPr/>
        </p:nvSpPr>
        <p:spPr>
          <a:xfrm>
            <a:off x="228601" y="4020266"/>
            <a:ext cx="11743208" cy="271222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dirty="0" smtClean="0">
                <a:solidFill>
                  <a:schemeClr val="tx1"/>
                </a:solidFill>
              </a:rPr>
              <a:t>La fréquence du syndrome pulmonaire restrictif augmente avec l’ancienneté de la maladie (30 à 45 % après 15 ans)</a:t>
            </a:r>
          </a:p>
          <a:p>
            <a:pPr marL="285750" indent="-285750">
              <a:buFont typeface="Arial" panose="020B0604020202020204" pitchFamily="34" charset="0"/>
              <a:buChar char="•"/>
            </a:pPr>
            <a:r>
              <a:rPr lang="fr-FR" dirty="0" smtClean="0">
                <a:solidFill>
                  <a:schemeClr val="tx1"/>
                </a:solidFill>
              </a:rPr>
              <a:t>SA avec coxite: </a:t>
            </a:r>
            <a:r>
              <a:rPr lang="fr-FR" b="1" dirty="0" smtClean="0">
                <a:solidFill>
                  <a:schemeClr val="tx1"/>
                </a:solidFill>
              </a:rPr>
              <a:t>longue durée d’évolution de la maladie</a:t>
            </a:r>
            <a:r>
              <a:rPr lang="fr-FR" dirty="0" smtClean="0">
                <a:solidFill>
                  <a:schemeClr val="tx1"/>
                </a:solidFill>
              </a:rPr>
              <a:t>, avec </a:t>
            </a:r>
            <a:r>
              <a:rPr lang="fr-FR" b="1" dirty="0" smtClean="0">
                <a:solidFill>
                  <a:schemeClr val="tx1"/>
                </a:solidFill>
              </a:rPr>
              <a:t>ankylose rachidienne </a:t>
            </a:r>
            <a:r>
              <a:rPr lang="fr-FR" dirty="0" smtClean="0">
                <a:solidFill>
                  <a:schemeClr val="tx1"/>
                </a:solidFill>
              </a:rPr>
              <a:t>et </a:t>
            </a:r>
            <a:r>
              <a:rPr lang="fr-FR" b="1" dirty="0" smtClean="0">
                <a:solidFill>
                  <a:schemeClr val="tx1"/>
                </a:solidFill>
              </a:rPr>
              <a:t>altération de la mécanique thoraco rachidienne.</a:t>
            </a:r>
          </a:p>
          <a:p>
            <a:pPr marL="285750" indent="-285750">
              <a:buFont typeface="Arial" panose="020B0604020202020204" pitchFamily="34" charset="0"/>
              <a:buChar char="•"/>
            </a:pPr>
            <a:r>
              <a:rPr lang="fr-FR" b="1" dirty="0" smtClean="0">
                <a:solidFill>
                  <a:schemeClr val="tx1"/>
                </a:solidFill>
              </a:rPr>
              <a:t>L’étude </a:t>
            </a:r>
            <a:r>
              <a:rPr lang="fr-FR" b="1" dirty="0">
                <a:solidFill>
                  <a:schemeClr val="tx1"/>
                </a:solidFill>
              </a:rPr>
              <a:t>Norvégienne de </a:t>
            </a:r>
            <a:r>
              <a:rPr lang="fr-FR" b="1" dirty="0" err="1">
                <a:solidFill>
                  <a:schemeClr val="tx1"/>
                </a:solidFill>
              </a:rPr>
              <a:t>Gunnhild</a:t>
            </a:r>
            <a:r>
              <a:rPr lang="fr-FR" b="1" dirty="0">
                <a:solidFill>
                  <a:schemeClr val="tx1"/>
                </a:solidFill>
              </a:rPr>
              <a:t> </a:t>
            </a:r>
            <a:r>
              <a:rPr lang="fr-FR" b="1" dirty="0" err="1">
                <a:solidFill>
                  <a:schemeClr val="tx1"/>
                </a:solidFill>
              </a:rPr>
              <a:t>Berdal</a:t>
            </a:r>
            <a:r>
              <a:rPr lang="fr-FR" b="1" dirty="0">
                <a:solidFill>
                  <a:schemeClr val="tx1"/>
                </a:solidFill>
              </a:rPr>
              <a:t> et </a:t>
            </a:r>
            <a:r>
              <a:rPr lang="fr-FR" b="1" dirty="0" smtClean="0">
                <a:solidFill>
                  <a:schemeClr val="tx1"/>
                </a:solidFill>
              </a:rPr>
              <a:t>al</a:t>
            </a:r>
            <a:r>
              <a:rPr lang="fr-FR" dirty="0" smtClean="0">
                <a:solidFill>
                  <a:schemeClr val="tx1"/>
                </a:solidFill>
              </a:rPr>
              <a:t>, </a:t>
            </a:r>
            <a:r>
              <a:rPr lang="fr-FR" dirty="0">
                <a:solidFill>
                  <a:schemeClr val="tx1"/>
                </a:solidFill>
              </a:rPr>
              <a:t>l’atteinte pulmonaire restrictive chez les SA était significativement associée à une mobilité vertébrale réduite mesurée par le BASMI et la restriction de l’ampliation </a:t>
            </a:r>
            <a:r>
              <a:rPr lang="fr-FR" dirty="0" smtClean="0">
                <a:solidFill>
                  <a:schemeClr val="tx1"/>
                </a:solidFill>
              </a:rPr>
              <a:t>thoracique</a:t>
            </a:r>
          </a:p>
          <a:p>
            <a:endParaRPr lang="fr-FR" dirty="0">
              <a:solidFill>
                <a:schemeClr val="tx1"/>
              </a:solidFill>
            </a:endParaRPr>
          </a:p>
        </p:txBody>
      </p:sp>
    </p:spTree>
    <p:extLst>
      <p:ext uri="{BB962C8B-B14F-4D97-AF65-F5344CB8AC3E}">
        <p14:creationId xmlns:p14="http://schemas.microsoft.com/office/powerpoint/2010/main" val="2556636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16959" y="342718"/>
            <a:ext cx="8911687" cy="1280890"/>
          </a:xfrm>
        </p:spPr>
        <p:txBody>
          <a:bodyPr>
            <a:normAutofit/>
          </a:bodyPr>
          <a:lstStyle/>
          <a:p>
            <a:pPr algn="ctr"/>
            <a:r>
              <a:rPr lang="fr-FR" sz="4800" b="1" dirty="0" smtClean="0"/>
              <a:t>L’étude</a:t>
            </a:r>
            <a:endParaRPr lang="fr-FR" sz="4800" b="1" dirty="0"/>
          </a:p>
        </p:txBody>
      </p:sp>
      <p:pic>
        <p:nvPicPr>
          <p:cNvPr id="4" name="Espace réservé du contenu 3" descr="Le parc national &lt;strong&gt;de&lt;/strong&gt; &lt;strong&gt;Tlemcen&lt;/strong&gt; (Algérie) : un potentiel touristique sous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4337" y="1623608"/>
            <a:ext cx="7636933" cy="4656666"/>
          </a:xfrm>
          <a:prstGeom prst="rect">
            <a:avLst/>
          </a:prstGeom>
        </p:spPr>
      </p:pic>
    </p:spTree>
    <p:extLst>
      <p:ext uri="{BB962C8B-B14F-4D97-AF65-F5344CB8AC3E}">
        <p14:creationId xmlns:p14="http://schemas.microsoft.com/office/powerpoint/2010/main" val="309364558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
            <a:ext cx="10515600" cy="630618"/>
          </a:xfrm>
        </p:spPr>
        <p:txBody>
          <a:bodyPr>
            <a:noAutofit/>
          </a:bodyPr>
          <a:lstStyle/>
          <a:p>
            <a:pPr algn="ctr"/>
            <a:r>
              <a:rPr lang="fr-FR" sz="4000" b="1" dirty="0"/>
              <a:t>Les marqueurs de gravité de la maladie</a:t>
            </a:r>
            <a:endParaRPr lang="fr-FR" sz="40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133284799"/>
              </p:ext>
            </p:extLst>
          </p:nvPr>
        </p:nvGraphicFramePr>
        <p:xfrm>
          <a:off x="228601" y="630620"/>
          <a:ext cx="11719559" cy="3509294"/>
        </p:xfrm>
        <a:graphic>
          <a:graphicData uri="http://schemas.openxmlformats.org/drawingml/2006/table">
            <a:tbl>
              <a:tblPr firstRow="1" firstCol="1" bandRow="1">
                <a:tableStyleId>{5C22544A-7EE6-4342-B048-85BDC9FD1C3A}</a:tableStyleId>
              </a:tblPr>
              <a:tblGrid>
                <a:gridCol w="3096387">
                  <a:extLst>
                    <a:ext uri="{9D8B030D-6E8A-4147-A177-3AD203B41FA5}">
                      <a16:colId xmlns:a16="http://schemas.microsoft.com/office/drawing/2014/main" val="1640550218"/>
                    </a:ext>
                  </a:extLst>
                </a:gridCol>
                <a:gridCol w="7139005">
                  <a:extLst>
                    <a:ext uri="{9D8B030D-6E8A-4147-A177-3AD203B41FA5}">
                      <a16:colId xmlns:a16="http://schemas.microsoft.com/office/drawing/2014/main" val="3840605192"/>
                    </a:ext>
                  </a:extLst>
                </a:gridCol>
                <a:gridCol w="1484167">
                  <a:extLst>
                    <a:ext uri="{9D8B030D-6E8A-4147-A177-3AD203B41FA5}">
                      <a16:colId xmlns:a16="http://schemas.microsoft.com/office/drawing/2014/main" val="2026691272"/>
                    </a:ext>
                  </a:extLst>
                </a:gridCol>
              </a:tblGrid>
              <a:tr h="234826">
                <a:tc>
                  <a:txBody>
                    <a:bodyPr/>
                    <a:lstStyle/>
                    <a:p>
                      <a:pPr algn="ctr">
                        <a:lnSpc>
                          <a:spcPct val="107000"/>
                        </a:lnSpc>
                        <a:spcAft>
                          <a:spcPts val="0"/>
                        </a:spcAft>
                      </a:pPr>
                      <a:r>
                        <a:rPr lang="fr-FR" sz="1400" dirty="0">
                          <a:effectLst/>
                        </a:rPr>
                        <a:t>Marqueurs de gravité</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Auteurs</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Notre série</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1476481389"/>
                  </a:ext>
                </a:extLst>
              </a:tr>
              <a:tr h="704476">
                <a:tc>
                  <a:txBody>
                    <a:bodyPr/>
                    <a:lstStyle/>
                    <a:p>
                      <a:pPr algn="just">
                        <a:lnSpc>
                          <a:spcPct val="107000"/>
                        </a:lnSpc>
                        <a:spcAft>
                          <a:spcPts val="0"/>
                        </a:spcAft>
                      </a:pPr>
                      <a:r>
                        <a:rPr lang="fr-FR" sz="1400" dirty="0">
                          <a:effectLst/>
                        </a:rPr>
                        <a:t>Faible indice de masse </a:t>
                      </a:r>
                      <a:r>
                        <a:rPr lang="fr-FR" sz="1400" dirty="0" smtClean="0">
                          <a:effectLst/>
                        </a:rPr>
                        <a:t>corporel</a:t>
                      </a:r>
                    </a:p>
                    <a:p>
                      <a:pPr marL="0" marR="0" lvl="0" indent="0" algn="just" defTabSz="914400" rtl="0" eaLnBrk="1" fontAlgn="auto" latinLnBrk="0" hangingPunct="1">
                        <a:lnSpc>
                          <a:spcPct val="107000"/>
                        </a:lnSpc>
                        <a:spcBef>
                          <a:spcPts val="0"/>
                        </a:spcBef>
                        <a:spcAft>
                          <a:spcPts val="0"/>
                        </a:spcAft>
                        <a:buClrTx/>
                        <a:buSzTx/>
                        <a:buFontTx/>
                        <a:buNone/>
                        <a:tabLst/>
                        <a:defRPr/>
                      </a:pPr>
                      <a:r>
                        <a:rPr lang="fr-FR" sz="1400" dirty="0" smtClean="0"/>
                        <a:t>(&lt;19kg/m2)</a:t>
                      </a:r>
                    </a:p>
                    <a:p>
                      <a:pPr algn="just">
                        <a:lnSpc>
                          <a:spcPct val="107000"/>
                        </a:lnSpc>
                        <a:spcAft>
                          <a:spcPts val="0"/>
                        </a:spcAft>
                      </a:pP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a:effectLst/>
                        </a:rPr>
                        <a:t>L’étude Marocaine de </a:t>
                      </a:r>
                      <a:r>
                        <a:rPr lang="fr-FR" sz="1200" dirty="0" err="1">
                          <a:effectLst/>
                        </a:rPr>
                        <a:t>Hajjaj</a:t>
                      </a:r>
                      <a:r>
                        <a:rPr lang="fr-FR" sz="1200" dirty="0">
                          <a:effectLst/>
                        </a:rPr>
                        <a:t> </a:t>
                      </a:r>
                      <a:r>
                        <a:rPr lang="fr-FR" sz="1200" dirty="0" err="1">
                          <a:effectLst/>
                        </a:rPr>
                        <a:t>Hassouni</a:t>
                      </a:r>
                      <a:r>
                        <a:rPr lang="fr-FR" sz="1200" dirty="0">
                          <a:effectLst/>
                        </a:rPr>
                        <a:t> N. et </a:t>
                      </a:r>
                      <a:r>
                        <a:rPr lang="fr-FR" sz="1200" dirty="0" smtClean="0">
                          <a:effectLst/>
                        </a:rPr>
                        <a:t>al, </a:t>
                      </a:r>
                      <a:r>
                        <a:rPr lang="fr-FR" sz="1200" dirty="0">
                          <a:effectLst/>
                        </a:rPr>
                        <a:t>et de E. </a:t>
                      </a:r>
                      <a:r>
                        <a:rPr lang="fr-FR" sz="1200" dirty="0" err="1">
                          <a:effectLst/>
                        </a:rPr>
                        <a:t>Hannech</a:t>
                      </a:r>
                      <a:r>
                        <a:rPr lang="fr-FR" sz="1200" dirty="0">
                          <a:effectLst/>
                        </a:rPr>
                        <a:t> et al </a:t>
                      </a:r>
                    </a:p>
                    <a:p>
                      <a:pPr algn="just">
                        <a:lnSpc>
                          <a:spcPct val="107000"/>
                        </a:lnSpc>
                        <a:spcAft>
                          <a:spcPts val="0"/>
                        </a:spcAft>
                      </a:pPr>
                      <a:r>
                        <a:rPr lang="fr-FR" sz="1200" dirty="0">
                          <a:effectLst/>
                        </a:rPr>
                        <a:t>L’étude Chinoise de X. Zheng et al </a:t>
                      </a:r>
                      <a:r>
                        <a:rPr lang="fr-FR" sz="1200" dirty="0" smtClean="0">
                          <a:effectLst/>
                        </a:rPr>
                        <a:t>, </a:t>
                      </a:r>
                      <a:endParaRPr lang="fr-FR" sz="1200" dirty="0">
                        <a:effectLst/>
                      </a:endParaRPr>
                    </a:p>
                    <a:p>
                      <a:pPr algn="just">
                        <a:lnSpc>
                          <a:spcPct val="107000"/>
                        </a:lnSpc>
                        <a:spcAft>
                          <a:spcPts val="0"/>
                        </a:spcAft>
                      </a:pPr>
                      <a:r>
                        <a:rPr lang="fr-FR" sz="1200" dirty="0">
                          <a:effectLst/>
                        </a:rPr>
                        <a:t>L’étude Turque de </a:t>
                      </a:r>
                      <a:r>
                        <a:rPr lang="fr-FR" sz="1200" dirty="0" err="1">
                          <a:effectLst/>
                        </a:rPr>
                        <a:t>E.Durak</a:t>
                      </a:r>
                      <a:r>
                        <a:rPr lang="fr-FR" sz="1200" dirty="0">
                          <a:effectLst/>
                        </a:rPr>
                        <a:t> Ediboglu et al </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0,053</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3476065682"/>
                  </a:ext>
                </a:extLst>
              </a:tr>
              <a:tr h="469650">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fr-FR" sz="1400" dirty="0" smtClean="0">
                          <a:effectLst/>
                        </a:rPr>
                        <a:t>Atteinte prédominante cervicale</a:t>
                      </a:r>
                      <a:endParaRPr lang="fr-FR" sz="1400" dirty="0" smtClean="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smtClean="0">
                          <a:effectLst/>
                        </a:rPr>
                        <a:t>L’étude Anglaise de Sinead Brophy et al</a:t>
                      </a:r>
                    </a:p>
                    <a:p>
                      <a:pPr algn="just">
                        <a:lnSpc>
                          <a:spcPct val="107000"/>
                        </a:lnSpc>
                        <a:spcAft>
                          <a:spcPts val="0"/>
                        </a:spcAft>
                      </a:pPr>
                      <a:r>
                        <a:rPr lang="fr-FR" sz="1200" dirty="0" smtClean="0">
                          <a:effectLst/>
                        </a:rPr>
                        <a:t>L’étude multicentrique de Vander </a:t>
                      </a:r>
                      <a:r>
                        <a:rPr lang="fr-FR" sz="1200" dirty="0" err="1" smtClean="0">
                          <a:effectLst/>
                        </a:rPr>
                        <a:t>Cruyssen</a:t>
                      </a:r>
                      <a:r>
                        <a:rPr lang="fr-FR" sz="1200" dirty="0" smtClean="0">
                          <a:effectLst/>
                        </a:rPr>
                        <a:t> B et al (ASPECT/REGISPONSER/RESPONDIA)</a:t>
                      </a:r>
                    </a:p>
                  </a:txBody>
                  <a:tcPr marL="44058" marR="44058" marT="0" marB="0"/>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fr-FR" sz="1400" dirty="0" smtClean="0">
                          <a:effectLst/>
                        </a:rPr>
                        <a:t>0,000</a:t>
                      </a:r>
                      <a:endParaRPr lang="fr-FR" sz="14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2840325470"/>
                  </a:ext>
                </a:extLst>
              </a:tr>
              <a:tr h="939301">
                <a:tc>
                  <a:txBody>
                    <a:bodyPr/>
                    <a:lstStyle/>
                    <a:p>
                      <a:pPr algn="just">
                        <a:lnSpc>
                          <a:spcPct val="107000"/>
                        </a:lnSpc>
                        <a:spcAft>
                          <a:spcPts val="0"/>
                        </a:spcAft>
                      </a:pPr>
                      <a:r>
                        <a:rPr lang="fr-FR" sz="1400" dirty="0">
                          <a:effectLst/>
                        </a:rPr>
                        <a:t>BASMI</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a:effectLst/>
                        </a:rPr>
                        <a:t>L’étude Portugaise de </a:t>
                      </a:r>
                      <a:r>
                        <a:rPr lang="fr-FR" sz="1200" dirty="0" err="1">
                          <a:effectLst/>
                        </a:rPr>
                        <a:t>F.Aguiar</a:t>
                      </a:r>
                      <a:r>
                        <a:rPr lang="fr-FR" sz="1200" dirty="0">
                          <a:effectLst/>
                        </a:rPr>
                        <a:t> et </a:t>
                      </a:r>
                      <a:r>
                        <a:rPr lang="fr-FR" sz="1200" dirty="0" smtClean="0">
                          <a:effectLst/>
                        </a:rPr>
                        <a:t>al</a:t>
                      </a:r>
                      <a:endParaRPr lang="fr-FR" sz="1200" dirty="0">
                        <a:effectLst/>
                      </a:endParaRPr>
                    </a:p>
                    <a:p>
                      <a:pPr algn="just">
                        <a:lnSpc>
                          <a:spcPct val="107000"/>
                        </a:lnSpc>
                        <a:spcAft>
                          <a:spcPts val="0"/>
                        </a:spcAft>
                      </a:pPr>
                      <a:r>
                        <a:rPr lang="fr-FR" sz="1200" dirty="0">
                          <a:effectLst/>
                        </a:rPr>
                        <a:t>L’étude Taiwanaise de Hung An </a:t>
                      </a:r>
                      <a:r>
                        <a:rPr lang="fr-FR" sz="1200" dirty="0" err="1">
                          <a:effectLst/>
                        </a:rPr>
                        <a:t>chen</a:t>
                      </a:r>
                      <a:r>
                        <a:rPr lang="fr-FR" sz="1200" dirty="0">
                          <a:effectLst/>
                        </a:rPr>
                        <a:t> et </a:t>
                      </a:r>
                      <a:r>
                        <a:rPr lang="fr-FR" sz="1200" dirty="0" smtClean="0">
                          <a:effectLst/>
                        </a:rPr>
                        <a:t>al </a:t>
                      </a:r>
                      <a:endParaRPr lang="fr-FR" sz="1200" dirty="0">
                        <a:effectLst/>
                      </a:endParaRPr>
                    </a:p>
                    <a:p>
                      <a:pPr algn="just">
                        <a:lnSpc>
                          <a:spcPct val="107000"/>
                        </a:lnSpc>
                        <a:spcAft>
                          <a:spcPts val="0"/>
                        </a:spcAft>
                      </a:pPr>
                      <a:r>
                        <a:rPr lang="fr-FR" sz="1200" dirty="0">
                          <a:effectLst/>
                        </a:rPr>
                        <a:t>L’étude Espagnole de </a:t>
                      </a:r>
                      <a:r>
                        <a:rPr lang="fr-FR" sz="1200" dirty="0" err="1">
                          <a:effectLst/>
                        </a:rPr>
                        <a:t>X.Michelena</a:t>
                      </a:r>
                      <a:r>
                        <a:rPr lang="fr-FR" sz="1200" dirty="0">
                          <a:effectLst/>
                        </a:rPr>
                        <a:t> et </a:t>
                      </a:r>
                      <a:r>
                        <a:rPr lang="fr-FR" sz="1200" dirty="0" smtClean="0">
                          <a:effectLst/>
                        </a:rPr>
                        <a:t>al</a:t>
                      </a:r>
                      <a:endParaRPr lang="fr-FR" sz="1200" dirty="0">
                        <a:effectLst/>
                      </a:endParaRPr>
                    </a:p>
                    <a:p>
                      <a:pPr algn="just">
                        <a:lnSpc>
                          <a:spcPct val="107000"/>
                        </a:lnSpc>
                        <a:spcAft>
                          <a:spcPts val="0"/>
                        </a:spcAft>
                      </a:pPr>
                      <a:r>
                        <a:rPr lang="fr-FR" sz="1200" dirty="0">
                          <a:effectLst/>
                        </a:rPr>
                        <a:t>L’étude Tunisienne de </a:t>
                      </a:r>
                      <a:r>
                        <a:rPr lang="fr-FR" sz="1200" dirty="0" err="1">
                          <a:effectLst/>
                        </a:rPr>
                        <a:t>H.Tbini</a:t>
                      </a:r>
                      <a:r>
                        <a:rPr lang="fr-FR" sz="1200" dirty="0">
                          <a:effectLst/>
                        </a:rPr>
                        <a:t> et </a:t>
                      </a:r>
                      <a:r>
                        <a:rPr lang="fr-FR" sz="1200" dirty="0" smtClean="0">
                          <a:effectLst/>
                        </a:rPr>
                        <a:t>al, </a:t>
                      </a:r>
                      <a:r>
                        <a:rPr lang="fr-FR" sz="1200" dirty="0">
                          <a:effectLst/>
                        </a:rPr>
                        <a:t>et de </a:t>
                      </a:r>
                      <a:r>
                        <a:rPr lang="fr-FR" sz="1200" dirty="0" err="1">
                          <a:effectLst/>
                        </a:rPr>
                        <a:t>L.Kharrat</a:t>
                      </a:r>
                      <a:r>
                        <a:rPr lang="fr-FR" sz="1200" dirty="0">
                          <a:effectLst/>
                        </a:rPr>
                        <a:t> et </a:t>
                      </a:r>
                      <a:r>
                        <a:rPr lang="fr-FR" sz="1200" dirty="0" smtClean="0">
                          <a:effectLst/>
                        </a:rPr>
                        <a:t>al</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0,000</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3088760270"/>
                  </a:ext>
                </a:extLst>
              </a:tr>
              <a:tr h="234826">
                <a:tc>
                  <a:txBody>
                    <a:bodyPr/>
                    <a:lstStyle/>
                    <a:p>
                      <a:pPr algn="just">
                        <a:lnSpc>
                          <a:spcPct val="107000"/>
                        </a:lnSpc>
                        <a:spcAft>
                          <a:spcPts val="0"/>
                        </a:spcAft>
                      </a:pPr>
                      <a:r>
                        <a:rPr lang="fr-FR" sz="1400">
                          <a:effectLst/>
                        </a:rPr>
                        <a:t>Limitation de l’ampliation thoracique</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a:effectLst/>
                        </a:rPr>
                        <a:t>L’étude Espagnole de X. </a:t>
                      </a:r>
                      <a:r>
                        <a:rPr lang="fr-FR" sz="1200" dirty="0" err="1">
                          <a:effectLst/>
                        </a:rPr>
                        <a:t>Michelena</a:t>
                      </a:r>
                      <a:r>
                        <a:rPr lang="fr-FR" sz="1200" dirty="0">
                          <a:effectLst/>
                        </a:rPr>
                        <a:t> et al </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0,000</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668595326"/>
                  </a:ext>
                </a:extLst>
              </a:tr>
              <a:tr h="234826">
                <a:tc>
                  <a:txBody>
                    <a:bodyPr/>
                    <a:lstStyle/>
                    <a:p>
                      <a:pPr algn="just">
                        <a:lnSpc>
                          <a:spcPct val="107000"/>
                        </a:lnSpc>
                        <a:spcAft>
                          <a:spcPts val="0"/>
                        </a:spcAft>
                      </a:pPr>
                      <a:r>
                        <a:rPr lang="fr-FR" sz="1400" dirty="0">
                          <a:effectLst/>
                        </a:rPr>
                        <a:t>Syndrome pulmonaire restrictif</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a:effectLst/>
                        </a:rPr>
                        <a:t>L’étude Tunisienne de H. Tbini et al </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0,000</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550694710"/>
                  </a:ext>
                </a:extLst>
              </a:tr>
              <a:tr h="469650">
                <a:tc>
                  <a:txBody>
                    <a:bodyPr/>
                    <a:lstStyle/>
                    <a:p>
                      <a:pPr algn="just">
                        <a:lnSpc>
                          <a:spcPct val="107000"/>
                        </a:lnSpc>
                        <a:spcAft>
                          <a:spcPts val="0"/>
                        </a:spcAft>
                      </a:pPr>
                      <a:r>
                        <a:rPr lang="fr-FR" sz="1400" dirty="0">
                          <a:solidFill>
                            <a:schemeClr val="tx1"/>
                          </a:solidFill>
                          <a:effectLst/>
                        </a:rPr>
                        <a:t>Uvéite</a:t>
                      </a:r>
                    </a:p>
                    <a:p>
                      <a:pPr algn="just">
                        <a:lnSpc>
                          <a:spcPct val="107000"/>
                        </a:lnSpc>
                        <a:spcAft>
                          <a:spcPts val="0"/>
                        </a:spcAft>
                      </a:pPr>
                      <a:r>
                        <a:rPr lang="fr-FR" sz="1400" dirty="0">
                          <a:solidFill>
                            <a:schemeClr val="tx1"/>
                          </a:solidFill>
                          <a:effectLst/>
                        </a:rPr>
                        <a:t> </a:t>
                      </a:r>
                      <a:endParaRPr lang="fr-FR"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solidFill>
                      <a:schemeClr val="accent6">
                        <a:lumMod val="60000"/>
                        <a:lumOff val="40000"/>
                      </a:schemeClr>
                    </a:solidFill>
                  </a:tcPr>
                </a:tc>
                <a:tc>
                  <a:txBody>
                    <a:bodyPr/>
                    <a:lstStyle/>
                    <a:p>
                      <a:pPr algn="just">
                        <a:lnSpc>
                          <a:spcPct val="107000"/>
                        </a:lnSpc>
                        <a:spcAft>
                          <a:spcPts val="0"/>
                        </a:spcAft>
                      </a:pPr>
                      <a:r>
                        <a:rPr lang="fr-FR" sz="1200" dirty="0">
                          <a:solidFill>
                            <a:schemeClr val="tx1"/>
                          </a:solidFill>
                          <a:effectLst/>
                        </a:rPr>
                        <a:t>L’étude chinoise de </a:t>
                      </a:r>
                      <a:r>
                        <a:rPr lang="fr-FR" sz="1200" dirty="0" err="1">
                          <a:solidFill>
                            <a:schemeClr val="tx1"/>
                          </a:solidFill>
                          <a:effectLst/>
                        </a:rPr>
                        <a:t>Siliang</a:t>
                      </a:r>
                      <a:r>
                        <a:rPr lang="fr-FR" sz="1200" dirty="0">
                          <a:solidFill>
                            <a:schemeClr val="tx1"/>
                          </a:solidFill>
                          <a:effectLst/>
                        </a:rPr>
                        <a:t> Man et al </a:t>
                      </a:r>
                      <a:endParaRPr lang="fr-FR"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solidFill>
                      <a:schemeClr val="accent6">
                        <a:lumMod val="60000"/>
                        <a:lumOff val="40000"/>
                      </a:schemeClr>
                    </a:solidFill>
                  </a:tcPr>
                </a:tc>
                <a:tc>
                  <a:txBody>
                    <a:bodyPr/>
                    <a:lstStyle/>
                    <a:p>
                      <a:pPr algn="ctr">
                        <a:lnSpc>
                          <a:spcPct val="107000"/>
                        </a:lnSpc>
                        <a:spcAft>
                          <a:spcPts val="0"/>
                        </a:spcAft>
                      </a:pPr>
                      <a:r>
                        <a:rPr lang="fr-FR" sz="1400" dirty="0">
                          <a:solidFill>
                            <a:schemeClr val="tx1"/>
                          </a:solidFill>
                          <a:effectLst/>
                        </a:rPr>
                        <a:t>0,066</a:t>
                      </a:r>
                      <a:endParaRPr lang="fr-FR"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solidFill>
                      <a:schemeClr val="accent6">
                        <a:lumMod val="60000"/>
                        <a:lumOff val="40000"/>
                      </a:schemeClr>
                    </a:solidFill>
                  </a:tcPr>
                </a:tc>
                <a:extLst>
                  <a:ext uri="{0D108BD9-81ED-4DB2-BD59-A6C34878D82A}">
                    <a16:rowId xmlns:a16="http://schemas.microsoft.com/office/drawing/2014/main" val="828827430"/>
                  </a:ext>
                </a:extLst>
              </a:tr>
            </a:tbl>
          </a:graphicData>
        </a:graphic>
      </p:graphicFrame>
    </p:spTree>
    <p:extLst>
      <p:ext uri="{BB962C8B-B14F-4D97-AF65-F5344CB8AC3E}">
        <p14:creationId xmlns:p14="http://schemas.microsoft.com/office/powerpoint/2010/main" val="150170569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
            <a:ext cx="10515600" cy="630618"/>
          </a:xfrm>
        </p:spPr>
        <p:txBody>
          <a:bodyPr>
            <a:noAutofit/>
          </a:bodyPr>
          <a:lstStyle/>
          <a:p>
            <a:pPr algn="ctr"/>
            <a:r>
              <a:rPr lang="fr-FR" sz="4000" b="1" dirty="0"/>
              <a:t>Les marqueurs de gravité de la maladie</a:t>
            </a:r>
            <a:endParaRPr lang="fr-FR" sz="40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130008254"/>
              </p:ext>
            </p:extLst>
          </p:nvPr>
        </p:nvGraphicFramePr>
        <p:xfrm>
          <a:off x="228601" y="630620"/>
          <a:ext cx="11719559" cy="3509294"/>
        </p:xfrm>
        <a:graphic>
          <a:graphicData uri="http://schemas.openxmlformats.org/drawingml/2006/table">
            <a:tbl>
              <a:tblPr firstRow="1" firstCol="1" bandRow="1">
                <a:tableStyleId>{5C22544A-7EE6-4342-B048-85BDC9FD1C3A}</a:tableStyleId>
              </a:tblPr>
              <a:tblGrid>
                <a:gridCol w="3096387">
                  <a:extLst>
                    <a:ext uri="{9D8B030D-6E8A-4147-A177-3AD203B41FA5}">
                      <a16:colId xmlns:a16="http://schemas.microsoft.com/office/drawing/2014/main" val="1640550218"/>
                    </a:ext>
                  </a:extLst>
                </a:gridCol>
                <a:gridCol w="7139005">
                  <a:extLst>
                    <a:ext uri="{9D8B030D-6E8A-4147-A177-3AD203B41FA5}">
                      <a16:colId xmlns:a16="http://schemas.microsoft.com/office/drawing/2014/main" val="3840605192"/>
                    </a:ext>
                  </a:extLst>
                </a:gridCol>
                <a:gridCol w="1484167">
                  <a:extLst>
                    <a:ext uri="{9D8B030D-6E8A-4147-A177-3AD203B41FA5}">
                      <a16:colId xmlns:a16="http://schemas.microsoft.com/office/drawing/2014/main" val="2026691272"/>
                    </a:ext>
                  </a:extLst>
                </a:gridCol>
              </a:tblGrid>
              <a:tr h="234826">
                <a:tc>
                  <a:txBody>
                    <a:bodyPr/>
                    <a:lstStyle/>
                    <a:p>
                      <a:pPr algn="ctr">
                        <a:lnSpc>
                          <a:spcPct val="107000"/>
                        </a:lnSpc>
                        <a:spcAft>
                          <a:spcPts val="0"/>
                        </a:spcAft>
                      </a:pPr>
                      <a:r>
                        <a:rPr lang="fr-FR" sz="1400" dirty="0">
                          <a:effectLst/>
                        </a:rPr>
                        <a:t>Marqueurs de gravité</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Auteurs</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Notre série</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1476481389"/>
                  </a:ext>
                </a:extLst>
              </a:tr>
              <a:tr h="704476">
                <a:tc>
                  <a:txBody>
                    <a:bodyPr/>
                    <a:lstStyle/>
                    <a:p>
                      <a:pPr algn="just">
                        <a:lnSpc>
                          <a:spcPct val="107000"/>
                        </a:lnSpc>
                        <a:spcAft>
                          <a:spcPts val="0"/>
                        </a:spcAft>
                      </a:pPr>
                      <a:r>
                        <a:rPr lang="fr-FR" sz="1400" dirty="0">
                          <a:effectLst/>
                        </a:rPr>
                        <a:t>Faible indice de masse </a:t>
                      </a:r>
                      <a:r>
                        <a:rPr lang="fr-FR" sz="1400" dirty="0" smtClean="0">
                          <a:effectLst/>
                        </a:rPr>
                        <a:t>corporel</a:t>
                      </a:r>
                    </a:p>
                    <a:p>
                      <a:pPr marL="0" marR="0" lvl="0" indent="0" algn="just" defTabSz="914400" rtl="0" eaLnBrk="1" fontAlgn="auto" latinLnBrk="0" hangingPunct="1">
                        <a:lnSpc>
                          <a:spcPct val="107000"/>
                        </a:lnSpc>
                        <a:spcBef>
                          <a:spcPts val="0"/>
                        </a:spcBef>
                        <a:spcAft>
                          <a:spcPts val="0"/>
                        </a:spcAft>
                        <a:buClrTx/>
                        <a:buSzTx/>
                        <a:buFontTx/>
                        <a:buNone/>
                        <a:tabLst/>
                        <a:defRPr/>
                      </a:pPr>
                      <a:r>
                        <a:rPr lang="fr-FR" sz="1400" dirty="0" smtClean="0"/>
                        <a:t>(&lt;19kg/m2)</a:t>
                      </a:r>
                    </a:p>
                    <a:p>
                      <a:pPr algn="just">
                        <a:lnSpc>
                          <a:spcPct val="107000"/>
                        </a:lnSpc>
                        <a:spcAft>
                          <a:spcPts val="0"/>
                        </a:spcAft>
                      </a:pP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a:effectLst/>
                        </a:rPr>
                        <a:t>L’étude Marocaine de </a:t>
                      </a:r>
                      <a:r>
                        <a:rPr lang="fr-FR" sz="1200" dirty="0" err="1">
                          <a:effectLst/>
                        </a:rPr>
                        <a:t>Hajjaj</a:t>
                      </a:r>
                      <a:r>
                        <a:rPr lang="fr-FR" sz="1200" dirty="0">
                          <a:effectLst/>
                        </a:rPr>
                        <a:t> </a:t>
                      </a:r>
                      <a:r>
                        <a:rPr lang="fr-FR" sz="1200" dirty="0" err="1">
                          <a:effectLst/>
                        </a:rPr>
                        <a:t>Hassouni</a:t>
                      </a:r>
                      <a:r>
                        <a:rPr lang="fr-FR" sz="1200" dirty="0">
                          <a:effectLst/>
                        </a:rPr>
                        <a:t> N. et </a:t>
                      </a:r>
                      <a:r>
                        <a:rPr lang="fr-FR" sz="1200" dirty="0" smtClean="0">
                          <a:effectLst/>
                        </a:rPr>
                        <a:t>al, </a:t>
                      </a:r>
                      <a:r>
                        <a:rPr lang="fr-FR" sz="1200" dirty="0">
                          <a:effectLst/>
                        </a:rPr>
                        <a:t>et de E. </a:t>
                      </a:r>
                      <a:r>
                        <a:rPr lang="fr-FR" sz="1200" dirty="0" err="1">
                          <a:effectLst/>
                        </a:rPr>
                        <a:t>Hannech</a:t>
                      </a:r>
                      <a:r>
                        <a:rPr lang="fr-FR" sz="1200" dirty="0">
                          <a:effectLst/>
                        </a:rPr>
                        <a:t> et al </a:t>
                      </a:r>
                    </a:p>
                    <a:p>
                      <a:pPr algn="just">
                        <a:lnSpc>
                          <a:spcPct val="107000"/>
                        </a:lnSpc>
                        <a:spcAft>
                          <a:spcPts val="0"/>
                        </a:spcAft>
                      </a:pPr>
                      <a:r>
                        <a:rPr lang="fr-FR" sz="1200" dirty="0">
                          <a:effectLst/>
                        </a:rPr>
                        <a:t>L’étude Chinoise de X. Zheng et al </a:t>
                      </a:r>
                      <a:r>
                        <a:rPr lang="fr-FR" sz="1200" dirty="0" smtClean="0">
                          <a:effectLst/>
                        </a:rPr>
                        <a:t>, </a:t>
                      </a:r>
                      <a:endParaRPr lang="fr-FR" sz="1200" dirty="0">
                        <a:effectLst/>
                      </a:endParaRPr>
                    </a:p>
                    <a:p>
                      <a:pPr algn="just">
                        <a:lnSpc>
                          <a:spcPct val="107000"/>
                        </a:lnSpc>
                        <a:spcAft>
                          <a:spcPts val="0"/>
                        </a:spcAft>
                      </a:pPr>
                      <a:r>
                        <a:rPr lang="fr-FR" sz="1200" dirty="0">
                          <a:effectLst/>
                        </a:rPr>
                        <a:t>L’étude Turque de </a:t>
                      </a:r>
                      <a:r>
                        <a:rPr lang="fr-FR" sz="1200" dirty="0" err="1">
                          <a:effectLst/>
                        </a:rPr>
                        <a:t>E.Durak</a:t>
                      </a:r>
                      <a:r>
                        <a:rPr lang="fr-FR" sz="1200" dirty="0">
                          <a:effectLst/>
                        </a:rPr>
                        <a:t> Ediboglu et al </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0,053</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3476065682"/>
                  </a:ext>
                </a:extLst>
              </a:tr>
              <a:tr h="469650">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fr-FR" sz="1400" dirty="0" smtClean="0">
                          <a:effectLst/>
                        </a:rPr>
                        <a:t>Atteinte prédominante cervicale</a:t>
                      </a:r>
                      <a:endParaRPr lang="fr-FR" sz="1400" dirty="0" smtClean="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smtClean="0">
                          <a:effectLst/>
                        </a:rPr>
                        <a:t>L’étude Anglaise de Sinead Brophy et al</a:t>
                      </a:r>
                    </a:p>
                    <a:p>
                      <a:pPr algn="just">
                        <a:lnSpc>
                          <a:spcPct val="107000"/>
                        </a:lnSpc>
                        <a:spcAft>
                          <a:spcPts val="0"/>
                        </a:spcAft>
                      </a:pPr>
                      <a:r>
                        <a:rPr lang="fr-FR" sz="1200" dirty="0" smtClean="0">
                          <a:effectLst/>
                        </a:rPr>
                        <a:t>L’étude multicentrique de Vander </a:t>
                      </a:r>
                      <a:r>
                        <a:rPr lang="fr-FR" sz="1200" dirty="0" err="1" smtClean="0">
                          <a:effectLst/>
                        </a:rPr>
                        <a:t>Cruyssen</a:t>
                      </a:r>
                      <a:r>
                        <a:rPr lang="fr-FR" sz="1200" dirty="0" smtClean="0">
                          <a:effectLst/>
                        </a:rPr>
                        <a:t> B et al (ASPECT/REGISPONSER/RESPONDIA)</a:t>
                      </a:r>
                    </a:p>
                  </a:txBody>
                  <a:tcPr marL="44058" marR="44058" marT="0" marB="0"/>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fr-FR" sz="1400" dirty="0" smtClean="0">
                          <a:effectLst/>
                        </a:rPr>
                        <a:t>0,000</a:t>
                      </a:r>
                      <a:endParaRPr lang="fr-FR" sz="14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2840325470"/>
                  </a:ext>
                </a:extLst>
              </a:tr>
              <a:tr h="939301">
                <a:tc>
                  <a:txBody>
                    <a:bodyPr/>
                    <a:lstStyle/>
                    <a:p>
                      <a:pPr algn="just">
                        <a:lnSpc>
                          <a:spcPct val="107000"/>
                        </a:lnSpc>
                        <a:spcAft>
                          <a:spcPts val="0"/>
                        </a:spcAft>
                      </a:pPr>
                      <a:r>
                        <a:rPr lang="fr-FR" sz="1400" dirty="0">
                          <a:effectLst/>
                        </a:rPr>
                        <a:t>BASMI</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a:effectLst/>
                        </a:rPr>
                        <a:t>L’étude Portugaise de </a:t>
                      </a:r>
                      <a:r>
                        <a:rPr lang="fr-FR" sz="1200" dirty="0" err="1">
                          <a:effectLst/>
                        </a:rPr>
                        <a:t>F.Aguiar</a:t>
                      </a:r>
                      <a:r>
                        <a:rPr lang="fr-FR" sz="1200" dirty="0">
                          <a:effectLst/>
                        </a:rPr>
                        <a:t> et </a:t>
                      </a:r>
                      <a:r>
                        <a:rPr lang="fr-FR" sz="1200" dirty="0" smtClean="0">
                          <a:effectLst/>
                        </a:rPr>
                        <a:t>al</a:t>
                      </a:r>
                      <a:endParaRPr lang="fr-FR" sz="1200" dirty="0">
                        <a:effectLst/>
                      </a:endParaRPr>
                    </a:p>
                    <a:p>
                      <a:pPr algn="just">
                        <a:lnSpc>
                          <a:spcPct val="107000"/>
                        </a:lnSpc>
                        <a:spcAft>
                          <a:spcPts val="0"/>
                        </a:spcAft>
                      </a:pPr>
                      <a:r>
                        <a:rPr lang="fr-FR" sz="1200" dirty="0">
                          <a:effectLst/>
                        </a:rPr>
                        <a:t>L’étude Taiwanaise de Hung An </a:t>
                      </a:r>
                      <a:r>
                        <a:rPr lang="fr-FR" sz="1200" dirty="0" err="1">
                          <a:effectLst/>
                        </a:rPr>
                        <a:t>chen</a:t>
                      </a:r>
                      <a:r>
                        <a:rPr lang="fr-FR" sz="1200" dirty="0">
                          <a:effectLst/>
                        </a:rPr>
                        <a:t> et </a:t>
                      </a:r>
                      <a:r>
                        <a:rPr lang="fr-FR" sz="1200" dirty="0" smtClean="0">
                          <a:effectLst/>
                        </a:rPr>
                        <a:t>al </a:t>
                      </a:r>
                      <a:endParaRPr lang="fr-FR" sz="1200" dirty="0">
                        <a:effectLst/>
                      </a:endParaRPr>
                    </a:p>
                    <a:p>
                      <a:pPr algn="just">
                        <a:lnSpc>
                          <a:spcPct val="107000"/>
                        </a:lnSpc>
                        <a:spcAft>
                          <a:spcPts val="0"/>
                        </a:spcAft>
                      </a:pPr>
                      <a:r>
                        <a:rPr lang="fr-FR" sz="1200" dirty="0">
                          <a:effectLst/>
                        </a:rPr>
                        <a:t>L’étude Espagnole de </a:t>
                      </a:r>
                      <a:r>
                        <a:rPr lang="fr-FR" sz="1200" dirty="0" err="1">
                          <a:effectLst/>
                        </a:rPr>
                        <a:t>X.Michelena</a:t>
                      </a:r>
                      <a:r>
                        <a:rPr lang="fr-FR" sz="1200" dirty="0">
                          <a:effectLst/>
                        </a:rPr>
                        <a:t> et </a:t>
                      </a:r>
                      <a:r>
                        <a:rPr lang="fr-FR" sz="1200" dirty="0" smtClean="0">
                          <a:effectLst/>
                        </a:rPr>
                        <a:t>al</a:t>
                      </a:r>
                      <a:endParaRPr lang="fr-FR" sz="1200" dirty="0">
                        <a:effectLst/>
                      </a:endParaRPr>
                    </a:p>
                    <a:p>
                      <a:pPr algn="just">
                        <a:lnSpc>
                          <a:spcPct val="107000"/>
                        </a:lnSpc>
                        <a:spcAft>
                          <a:spcPts val="0"/>
                        </a:spcAft>
                      </a:pPr>
                      <a:r>
                        <a:rPr lang="fr-FR" sz="1200" dirty="0">
                          <a:effectLst/>
                        </a:rPr>
                        <a:t>L’étude Tunisienne de </a:t>
                      </a:r>
                      <a:r>
                        <a:rPr lang="fr-FR" sz="1200" dirty="0" err="1">
                          <a:effectLst/>
                        </a:rPr>
                        <a:t>H.Tbini</a:t>
                      </a:r>
                      <a:r>
                        <a:rPr lang="fr-FR" sz="1200" dirty="0">
                          <a:effectLst/>
                        </a:rPr>
                        <a:t> et </a:t>
                      </a:r>
                      <a:r>
                        <a:rPr lang="fr-FR" sz="1200" dirty="0" smtClean="0">
                          <a:effectLst/>
                        </a:rPr>
                        <a:t>al, </a:t>
                      </a:r>
                      <a:r>
                        <a:rPr lang="fr-FR" sz="1200" dirty="0">
                          <a:effectLst/>
                        </a:rPr>
                        <a:t>et de </a:t>
                      </a:r>
                      <a:r>
                        <a:rPr lang="fr-FR" sz="1200" dirty="0" err="1">
                          <a:effectLst/>
                        </a:rPr>
                        <a:t>L.Kharrat</a:t>
                      </a:r>
                      <a:r>
                        <a:rPr lang="fr-FR" sz="1200" dirty="0">
                          <a:effectLst/>
                        </a:rPr>
                        <a:t> et </a:t>
                      </a:r>
                      <a:r>
                        <a:rPr lang="fr-FR" sz="1200" dirty="0" smtClean="0">
                          <a:effectLst/>
                        </a:rPr>
                        <a:t>al</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0,000</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3088760270"/>
                  </a:ext>
                </a:extLst>
              </a:tr>
              <a:tr h="234826">
                <a:tc>
                  <a:txBody>
                    <a:bodyPr/>
                    <a:lstStyle/>
                    <a:p>
                      <a:pPr algn="just">
                        <a:lnSpc>
                          <a:spcPct val="107000"/>
                        </a:lnSpc>
                        <a:spcAft>
                          <a:spcPts val="0"/>
                        </a:spcAft>
                      </a:pPr>
                      <a:r>
                        <a:rPr lang="fr-FR" sz="1400">
                          <a:effectLst/>
                        </a:rPr>
                        <a:t>Limitation de l’ampliation thoracique</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a:effectLst/>
                        </a:rPr>
                        <a:t>L’étude Espagnole de X. </a:t>
                      </a:r>
                      <a:r>
                        <a:rPr lang="fr-FR" sz="1200" dirty="0" err="1">
                          <a:effectLst/>
                        </a:rPr>
                        <a:t>Michelena</a:t>
                      </a:r>
                      <a:r>
                        <a:rPr lang="fr-FR" sz="1200" dirty="0">
                          <a:effectLst/>
                        </a:rPr>
                        <a:t> et al </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0,000</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668595326"/>
                  </a:ext>
                </a:extLst>
              </a:tr>
              <a:tr h="234826">
                <a:tc>
                  <a:txBody>
                    <a:bodyPr/>
                    <a:lstStyle/>
                    <a:p>
                      <a:pPr algn="just">
                        <a:lnSpc>
                          <a:spcPct val="107000"/>
                        </a:lnSpc>
                        <a:spcAft>
                          <a:spcPts val="0"/>
                        </a:spcAft>
                      </a:pPr>
                      <a:r>
                        <a:rPr lang="fr-FR" sz="1400" dirty="0">
                          <a:effectLst/>
                        </a:rPr>
                        <a:t>Syndrome pulmonaire restrictif</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a:effectLst/>
                        </a:rPr>
                        <a:t>L’étude Tunisienne de H. Tbini et al </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0,000</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550694710"/>
                  </a:ext>
                </a:extLst>
              </a:tr>
              <a:tr h="469650">
                <a:tc>
                  <a:txBody>
                    <a:bodyPr/>
                    <a:lstStyle/>
                    <a:p>
                      <a:pPr algn="just">
                        <a:lnSpc>
                          <a:spcPct val="107000"/>
                        </a:lnSpc>
                        <a:spcAft>
                          <a:spcPts val="0"/>
                        </a:spcAft>
                      </a:pPr>
                      <a:r>
                        <a:rPr lang="fr-FR" sz="1400" dirty="0">
                          <a:solidFill>
                            <a:schemeClr val="tx1"/>
                          </a:solidFill>
                          <a:effectLst/>
                        </a:rPr>
                        <a:t>Uvéite</a:t>
                      </a:r>
                    </a:p>
                    <a:p>
                      <a:pPr algn="just">
                        <a:lnSpc>
                          <a:spcPct val="107000"/>
                        </a:lnSpc>
                        <a:spcAft>
                          <a:spcPts val="0"/>
                        </a:spcAft>
                      </a:pPr>
                      <a:r>
                        <a:rPr lang="fr-FR" sz="1400" dirty="0">
                          <a:solidFill>
                            <a:schemeClr val="tx1"/>
                          </a:solidFill>
                          <a:effectLst/>
                        </a:rPr>
                        <a:t> </a:t>
                      </a:r>
                      <a:endParaRPr lang="fr-FR"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solidFill>
                      <a:schemeClr val="accent6">
                        <a:lumMod val="60000"/>
                        <a:lumOff val="40000"/>
                      </a:schemeClr>
                    </a:solidFill>
                  </a:tcPr>
                </a:tc>
                <a:tc>
                  <a:txBody>
                    <a:bodyPr/>
                    <a:lstStyle/>
                    <a:p>
                      <a:pPr algn="just">
                        <a:lnSpc>
                          <a:spcPct val="107000"/>
                        </a:lnSpc>
                        <a:spcAft>
                          <a:spcPts val="0"/>
                        </a:spcAft>
                      </a:pPr>
                      <a:r>
                        <a:rPr lang="fr-FR" sz="1200" dirty="0">
                          <a:solidFill>
                            <a:schemeClr val="tx1"/>
                          </a:solidFill>
                          <a:effectLst/>
                        </a:rPr>
                        <a:t>L’étude chinoise de </a:t>
                      </a:r>
                      <a:r>
                        <a:rPr lang="fr-FR" sz="1200" dirty="0" err="1">
                          <a:solidFill>
                            <a:schemeClr val="tx1"/>
                          </a:solidFill>
                          <a:effectLst/>
                        </a:rPr>
                        <a:t>Siliang</a:t>
                      </a:r>
                      <a:r>
                        <a:rPr lang="fr-FR" sz="1200" dirty="0">
                          <a:solidFill>
                            <a:schemeClr val="tx1"/>
                          </a:solidFill>
                          <a:effectLst/>
                        </a:rPr>
                        <a:t> Man et al </a:t>
                      </a:r>
                      <a:endParaRPr lang="fr-FR"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solidFill>
                      <a:schemeClr val="accent6">
                        <a:lumMod val="60000"/>
                        <a:lumOff val="40000"/>
                      </a:schemeClr>
                    </a:solidFill>
                  </a:tcPr>
                </a:tc>
                <a:tc>
                  <a:txBody>
                    <a:bodyPr/>
                    <a:lstStyle/>
                    <a:p>
                      <a:pPr algn="ctr">
                        <a:lnSpc>
                          <a:spcPct val="107000"/>
                        </a:lnSpc>
                        <a:spcAft>
                          <a:spcPts val="0"/>
                        </a:spcAft>
                      </a:pPr>
                      <a:r>
                        <a:rPr lang="fr-FR" sz="1400" dirty="0">
                          <a:solidFill>
                            <a:schemeClr val="tx1"/>
                          </a:solidFill>
                          <a:effectLst/>
                        </a:rPr>
                        <a:t>0,066</a:t>
                      </a:r>
                      <a:endParaRPr lang="fr-FR"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solidFill>
                      <a:schemeClr val="accent6">
                        <a:lumMod val="60000"/>
                        <a:lumOff val="40000"/>
                      </a:schemeClr>
                    </a:solidFill>
                  </a:tcPr>
                </a:tc>
                <a:extLst>
                  <a:ext uri="{0D108BD9-81ED-4DB2-BD59-A6C34878D82A}">
                    <a16:rowId xmlns:a16="http://schemas.microsoft.com/office/drawing/2014/main" val="828827430"/>
                  </a:ext>
                </a:extLst>
              </a:tr>
            </a:tbl>
          </a:graphicData>
        </a:graphic>
      </p:graphicFrame>
      <p:sp>
        <p:nvSpPr>
          <p:cNvPr id="5" name="Rectangle 4"/>
          <p:cNvSpPr/>
          <p:nvPr/>
        </p:nvSpPr>
        <p:spPr>
          <a:xfrm>
            <a:off x="236220" y="4483018"/>
            <a:ext cx="11719560" cy="237498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b="1" dirty="0" smtClean="0">
                <a:solidFill>
                  <a:schemeClr val="tx1"/>
                </a:solidFill>
              </a:rPr>
              <a:t>L’étude de </a:t>
            </a:r>
            <a:r>
              <a:rPr lang="fr-FR" b="1" dirty="0" err="1">
                <a:solidFill>
                  <a:schemeClr val="tx1"/>
                </a:solidFill>
              </a:rPr>
              <a:t>Doran</a:t>
            </a:r>
            <a:r>
              <a:rPr lang="fr-FR" b="1" dirty="0">
                <a:solidFill>
                  <a:schemeClr val="tx1"/>
                </a:solidFill>
              </a:rPr>
              <a:t>. M et </a:t>
            </a:r>
            <a:r>
              <a:rPr lang="fr-FR" b="1" dirty="0" smtClean="0">
                <a:solidFill>
                  <a:schemeClr val="tx1"/>
                </a:solidFill>
              </a:rPr>
              <a:t>al </a:t>
            </a:r>
            <a:r>
              <a:rPr lang="fr-FR" dirty="0" smtClean="0">
                <a:solidFill>
                  <a:schemeClr val="tx1"/>
                </a:solidFill>
              </a:rPr>
              <a:t>(atteinte </a:t>
            </a:r>
            <a:r>
              <a:rPr lang="fr-FR" dirty="0">
                <a:solidFill>
                  <a:schemeClr val="tx1"/>
                </a:solidFill>
              </a:rPr>
              <a:t>rachidienne radiographique plus </a:t>
            </a:r>
            <a:r>
              <a:rPr lang="fr-FR" dirty="0" smtClean="0">
                <a:solidFill>
                  <a:schemeClr val="tx1"/>
                </a:solidFill>
              </a:rPr>
              <a:t>importante)</a:t>
            </a:r>
          </a:p>
          <a:p>
            <a:pPr marL="285750" indent="-285750">
              <a:buFont typeface="Arial" panose="020B0604020202020204" pitchFamily="34" charset="0"/>
              <a:buChar char="•"/>
            </a:pPr>
            <a:r>
              <a:rPr lang="fr-FR" b="1" dirty="0">
                <a:solidFill>
                  <a:schemeClr val="tx1"/>
                </a:solidFill>
              </a:rPr>
              <a:t>L</a:t>
            </a:r>
            <a:r>
              <a:rPr lang="fr-FR" b="1" dirty="0" smtClean="0">
                <a:solidFill>
                  <a:schemeClr val="tx1"/>
                </a:solidFill>
              </a:rPr>
              <a:t>’étude </a:t>
            </a:r>
            <a:r>
              <a:rPr lang="fr-FR" b="1" dirty="0">
                <a:solidFill>
                  <a:schemeClr val="tx1"/>
                </a:solidFill>
              </a:rPr>
              <a:t>de Brophy. S et al </a:t>
            </a:r>
            <a:r>
              <a:rPr lang="fr-FR" dirty="0" smtClean="0">
                <a:solidFill>
                  <a:schemeClr val="tx1"/>
                </a:solidFill>
              </a:rPr>
              <a:t>(atteinte prédominante du rachis cervical liée à la progression </a:t>
            </a:r>
            <a:r>
              <a:rPr lang="fr-FR" dirty="0">
                <a:solidFill>
                  <a:schemeClr val="tx1"/>
                </a:solidFill>
              </a:rPr>
              <a:t>radiographique rachidienne plus </a:t>
            </a:r>
            <a:r>
              <a:rPr lang="fr-FR" dirty="0" smtClean="0">
                <a:solidFill>
                  <a:schemeClr val="tx1"/>
                </a:solidFill>
              </a:rPr>
              <a:t>rapide)</a:t>
            </a:r>
          </a:p>
          <a:p>
            <a:pPr marL="285750" indent="-285750">
              <a:buFont typeface="Arial" panose="020B0604020202020204" pitchFamily="34" charset="0"/>
              <a:buChar char="•"/>
            </a:pPr>
            <a:r>
              <a:rPr lang="fr-FR" b="1" dirty="0">
                <a:solidFill>
                  <a:schemeClr val="tx1"/>
                </a:solidFill>
              </a:rPr>
              <a:t>U</a:t>
            </a:r>
            <a:r>
              <a:rPr lang="fr-FR" b="1" dirty="0" smtClean="0">
                <a:solidFill>
                  <a:schemeClr val="tx1"/>
                </a:solidFill>
              </a:rPr>
              <a:t>ne </a:t>
            </a:r>
            <a:r>
              <a:rPr lang="fr-FR" b="1" dirty="0">
                <a:solidFill>
                  <a:schemeClr val="tx1"/>
                </a:solidFill>
              </a:rPr>
              <a:t>revue systématique et méta analyse de Stolwijk. C et </a:t>
            </a:r>
            <a:r>
              <a:rPr lang="fr-FR" b="1" dirty="0" smtClean="0">
                <a:solidFill>
                  <a:schemeClr val="tx1"/>
                </a:solidFill>
              </a:rPr>
              <a:t>al </a:t>
            </a:r>
            <a:r>
              <a:rPr lang="fr-FR" dirty="0" smtClean="0">
                <a:solidFill>
                  <a:schemeClr val="tx1"/>
                </a:solidFill>
              </a:rPr>
              <a:t>(la prévalence de l’uvéite augmente avec la </a:t>
            </a:r>
            <a:r>
              <a:rPr lang="fr-FR" dirty="0">
                <a:solidFill>
                  <a:schemeClr val="tx1"/>
                </a:solidFill>
              </a:rPr>
              <a:t>durée d’évolution de la </a:t>
            </a:r>
            <a:r>
              <a:rPr lang="fr-FR" dirty="0" smtClean="0">
                <a:solidFill>
                  <a:schemeClr val="tx1"/>
                </a:solidFill>
              </a:rPr>
              <a:t>maladie)</a:t>
            </a:r>
            <a:endParaRPr lang="fr-FR" dirty="0">
              <a:solidFill>
                <a:schemeClr val="tx1"/>
              </a:solidFill>
            </a:endParaRPr>
          </a:p>
        </p:txBody>
      </p:sp>
    </p:spTree>
    <p:extLst>
      <p:ext uri="{BB962C8B-B14F-4D97-AF65-F5344CB8AC3E}">
        <p14:creationId xmlns:p14="http://schemas.microsoft.com/office/powerpoint/2010/main" val="312497445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
            <a:ext cx="10515600" cy="630618"/>
          </a:xfrm>
        </p:spPr>
        <p:txBody>
          <a:bodyPr>
            <a:noAutofit/>
          </a:bodyPr>
          <a:lstStyle/>
          <a:p>
            <a:pPr algn="ctr"/>
            <a:r>
              <a:rPr lang="fr-FR" sz="4000" b="1" dirty="0"/>
              <a:t>Les marqueurs de gravité de la maladie</a:t>
            </a:r>
            <a:endParaRPr lang="fr-FR" sz="40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45474603"/>
              </p:ext>
            </p:extLst>
          </p:nvPr>
        </p:nvGraphicFramePr>
        <p:xfrm>
          <a:off x="228601" y="630620"/>
          <a:ext cx="11719559" cy="5153071"/>
        </p:xfrm>
        <a:graphic>
          <a:graphicData uri="http://schemas.openxmlformats.org/drawingml/2006/table">
            <a:tbl>
              <a:tblPr firstRow="1" firstCol="1" bandRow="1">
                <a:tableStyleId>{5C22544A-7EE6-4342-B048-85BDC9FD1C3A}</a:tableStyleId>
              </a:tblPr>
              <a:tblGrid>
                <a:gridCol w="3096387">
                  <a:extLst>
                    <a:ext uri="{9D8B030D-6E8A-4147-A177-3AD203B41FA5}">
                      <a16:colId xmlns:a16="http://schemas.microsoft.com/office/drawing/2014/main" val="1640550218"/>
                    </a:ext>
                  </a:extLst>
                </a:gridCol>
                <a:gridCol w="7139005">
                  <a:extLst>
                    <a:ext uri="{9D8B030D-6E8A-4147-A177-3AD203B41FA5}">
                      <a16:colId xmlns:a16="http://schemas.microsoft.com/office/drawing/2014/main" val="3840605192"/>
                    </a:ext>
                  </a:extLst>
                </a:gridCol>
                <a:gridCol w="1484167">
                  <a:extLst>
                    <a:ext uri="{9D8B030D-6E8A-4147-A177-3AD203B41FA5}">
                      <a16:colId xmlns:a16="http://schemas.microsoft.com/office/drawing/2014/main" val="2026691272"/>
                    </a:ext>
                  </a:extLst>
                </a:gridCol>
              </a:tblGrid>
              <a:tr h="234826">
                <a:tc>
                  <a:txBody>
                    <a:bodyPr/>
                    <a:lstStyle/>
                    <a:p>
                      <a:pPr algn="ctr">
                        <a:lnSpc>
                          <a:spcPct val="107000"/>
                        </a:lnSpc>
                        <a:spcAft>
                          <a:spcPts val="0"/>
                        </a:spcAft>
                      </a:pPr>
                      <a:r>
                        <a:rPr lang="fr-FR" sz="1400" dirty="0">
                          <a:effectLst/>
                        </a:rPr>
                        <a:t>Marqueurs de gravité</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Auteurs</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Notre série</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1476481389"/>
                  </a:ext>
                </a:extLst>
              </a:tr>
              <a:tr h="704476">
                <a:tc>
                  <a:txBody>
                    <a:bodyPr/>
                    <a:lstStyle/>
                    <a:p>
                      <a:pPr algn="just">
                        <a:lnSpc>
                          <a:spcPct val="107000"/>
                        </a:lnSpc>
                        <a:spcAft>
                          <a:spcPts val="0"/>
                        </a:spcAft>
                      </a:pPr>
                      <a:r>
                        <a:rPr lang="fr-FR" sz="1400" dirty="0">
                          <a:effectLst/>
                        </a:rPr>
                        <a:t>Faible indice de masse </a:t>
                      </a:r>
                      <a:r>
                        <a:rPr lang="fr-FR" sz="1400" dirty="0" smtClean="0">
                          <a:effectLst/>
                        </a:rPr>
                        <a:t>corporel</a:t>
                      </a:r>
                    </a:p>
                    <a:p>
                      <a:pPr marL="0" marR="0" lvl="0" indent="0" algn="just" defTabSz="914400" rtl="0" eaLnBrk="1" fontAlgn="auto" latinLnBrk="0" hangingPunct="1">
                        <a:lnSpc>
                          <a:spcPct val="107000"/>
                        </a:lnSpc>
                        <a:spcBef>
                          <a:spcPts val="0"/>
                        </a:spcBef>
                        <a:spcAft>
                          <a:spcPts val="0"/>
                        </a:spcAft>
                        <a:buClrTx/>
                        <a:buSzTx/>
                        <a:buFontTx/>
                        <a:buNone/>
                        <a:tabLst/>
                        <a:defRPr/>
                      </a:pPr>
                      <a:r>
                        <a:rPr lang="fr-FR" sz="1400" dirty="0" smtClean="0"/>
                        <a:t>(&lt;19kg/m2)</a:t>
                      </a:r>
                    </a:p>
                    <a:p>
                      <a:pPr algn="just">
                        <a:lnSpc>
                          <a:spcPct val="107000"/>
                        </a:lnSpc>
                        <a:spcAft>
                          <a:spcPts val="0"/>
                        </a:spcAft>
                      </a:pP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a:effectLst/>
                        </a:rPr>
                        <a:t>L’étude Marocaine de </a:t>
                      </a:r>
                      <a:r>
                        <a:rPr lang="fr-FR" sz="1200" dirty="0" err="1">
                          <a:effectLst/>
                        </a:rPr>
                        <a:t>Hajjaj</a:t>
                      </a:r>
                      <a:r>
                        <a:rPr lang="fr-FR" sz="1200" dirty="0">
                          <a:effectLst/>
                        </a:rPr>
                        <a:t> </a:t>
                      </a:r>
                      <a:r>
                        <a:rPr lang="fr-FR" sz="1200" dirty="0" err="1">
                          <a:effectLst/>
                        </a:rPr>
                        <a:t>Hassouni</a:t>
                      </a:r>
                      <a:r>
                        <a:rPr lang="fr-FR" sz="1200" dirty="0">
                          <a:effectLst/>
                        </a:rPr>
                        <a:t> N. et </a:t>
                      </a:r>
                      <a:r>
                        <a:rPr lang="fr-FR" sz="1200" dirty="0" smtClean="0">
                          <a:effectLst/>
                        </a:rPr>
                        <a:t>al, </a:t>
                      </a:r>
                      <a:r>
                        <a:rPr lang="fr-FR" sz="1200" dirty="0">
                          <a:effectLst/>
                        </a:rPr>
                        <a:t>et de E. </a:t>
                      </a:r>
                      <a:r>
                        <a:rPr lang="fr-FR" sz="1200" dirty="0" err="1">
                          <a:effectLst/>
                        </a:rPr>
                        <a:t>Hannech</a:t>
                      </a:r>
                      <a:r>
                        <a:rPr lang="fr-FR" sz="1200" dirty="0">
                          <a:effectLst/>
                        </a:rPr>
                        <a:t> et al </a:t>
                      </a:r>
                    </a:p>
                    <a:p>
                      <a:pPr algn="just">
                        <a:lnSpc>
                          <a:spcPct val="107000"/>
                        </a:lnSpc>
                        <a:spcAft>
                          <a:spcPts val="0"/>
                        </a:spcAft>
                      </a:pPr>
                      <a:r>
                        <a:rPr lang="fr-FR" sz="1200" dirty="0">
                          <a:effectLst/>
                        </a:rPr>
                        <a:t>L’étude Chinoise de X. Zheng et al </a:t>
                      </a:r>
                      <a:r>
                        <a:rPr lang="fr-FR" sz="1200" dirty="0" smtClean="0">
                          <a:effectLst/>
                        </a:rPr>
                        <a:t>, </a:t>
                      </a:r>
                      <a:endParaRPr lang="fr-FR" sz="1200" dirty="0">
                        <a:effectLst/>
                      </a:endParaRPr>
                    </a:p>
                    <a:p>
                      <a:pPr algn="just">
                        <a:lnSpc>
                          <a:spcPct val="107000"/>
                        </a:lnSpc>
                        <a:spcAft>
                          <a:spcPts val="0"/>
                        </a:spcAft>
                      </a:pPr>
                      <a:r>
                        <a:rPr lang="fr-FR" sz="1200" dirty="0">
                          <a:effectLst/>
                        </a:rPr>
                        <a:t>L’étude Turque de </a:t>
                      </a:r>
                      <a:r>
                        <a:rPr lang="fr-FR" sz="1200" dirty="0" err="1">
                          <a:effectLst/>
                        </a:rPr>
                        <a:t>E.Durak</a:t>
                      </a:r>
                      <a:r>
                        <a:rPr lang="fr-FR" sz="1200" dirty="0">
                          <a:effectLst/>
                        </a:rPr>
                        <a:t> Ediboglu et al </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0,053</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3476065682"/>
                  </a:ext>
                </a:extLst>
              </a:tr>
              <a:tr h="469650">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fr-FR" sz="1400" dirty="0" smtClean="0">
                          <a:effectLst/>
                        </a:rPr>
                        <a:t>Atteinte prédominante cervicale</a:t>
                      </a:r>
                      <a:endParaRPr lang="fr-FR" sz="1400" dirty="0" smtClean="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smtClean="0">
                          <a:effectLst/>
                        </a:rPr>
                        <a:t>L’étude Anglaise de Sinead Brophy et al</a:t>
                      </a:r>
                    </a:p>
                    <a:p>
                      <a:pPr algn="just">
                        <a:lnSpc>
                          <a:spcPct val="107000"/>
                        </a:lnSpc>
                        <a:spcAft>
                          <a:spcPts val="0"/>
                        </a:spcAft>
                      </a:pPr>
                      <a:r>
                        <a:rPr lang="fr-FR" sz="1200" dirty="0" smtClean="0">
                          <a:effectLst/>
                        </a:rPr>
                        <a:t>L’étude multicentrique de Vander </a:t>
                      </a:r>
                      <a:r>
                        <a:rPr lang="fr-FR" sz="1200" dirty="0" err="1" smtClean="0">
                          <a:effectLst/>
                        </a:rPr>
                        <a:t>Cruyssen</a:t>
                      </a:r>
                      <a:r>
                        <a:rPr lang="fr-FR" sz="1200" dirty="0" smtClean="0">
                          <a:effectLst/>
                        </a:rPr>
                        <a:t> B et al (ASPECT/REGISPONSER/RESPONDIA)</a:t>
                      </a:r>
                    </a:p>
                  </a:txBody>
                  <a:tcPr marL="44058" marR="44058" marT="0" marB="0"/>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fr-FR" sz="1400" dirty="0" smtClean="0">
                          <a:effectLst/>
                        </a:rPr>
                        <a:t>0,000</a:t>
                      </a:r>
                      <a:endParaRPr lang="fr-FR" sz="14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2840325470"/>
                  </a:ext>
                </a:extLst>
              </a:tr>
              <a:tr h="939301">
                <a:tc>
                  <a:txBody>
                    <a:bodyPr/>
                    <a:lstStyle/>
                    <a:p>
                      <a:pPr algn="just">
                        <a:lnSpc>
                          <a:spcPct val="107000"/>
                        </a:lnSpc>
                        <a:spcAft>
                          <a:spcPts val="0"/>
                        </a:spcAft>
                      </a:pPr>
                      <a:r>
                        <a:rPr lang="fr-FR" sz="1400" dirty="0">
                          <a:effectLst/>
                        </a:rPr>
                        <a:t>BASMI</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a:effectLst/>
                        </a:rPr>
                        <a:t>L’étude Portugaise de </a:t>
                      </a:r>
                      <a:r>
                        <a:rPr lang="fr-FR" sz="1200" dirty="0" err="1">
                          <a:effectLst/>
                        </a:rPr>
                        <a:t>F.Aguiar</a:t>
                      </a:r>
                      <a:r>
                        <a:rPr lang="fr-FR" sz="1200" dirty="0">
                          <a:effectLst/>
                        </a:rPr>
                        <a:t> et </a:t>
                      </a:r>
                      <a:r>
                        <a:rPr lang="fr-FR" sz="1200" dirty="0" smtClean="0">
                          <a:effectLst/>
                        </a:rPr>
                        <a:t>al</a:t>
                      </a:r>
                      <a:endParaRPr lang="fr-FR" sz="1200" dirty="0">
                        <a:effectLst/>
                      </a:endParaRPr>
                    </a:p>
                    <a:p>
                      <a:pPr algn="just">
                        <a:lnSpc>
                          <a:spcPct val="107000"/>
                        </a:lnSpc>
                        <a:spcAft>
                          <a:spcPts val="0"/>
                        </a:spcAft>
                      </a:pPr>
                      <a:r>
                        <a:rPr lang="fr-FR" sz="1200" dirty="0">
                          <a:effectLst/>
                        </a:rPr>
                        <a:t>L’étude Taiwanaise de Hung An </a:t>
                      </a:r>
                      <a:r>
                        <a:rPr lang="fr-FR" sz="1200" dirty="0" err="1">
                          <a:effectLst/>
                        </a:rPr>
                        <a:t>chen</a:t>
                      </a:r>
                      <a:r>
                        <a:rPr lang="fr-FR" sz="1200" dirty="0">
                          <a:effectLst/>
                        </a:rPr>
                        <a:t> et </a:t>
                      </a:r>
                      <a:r>
                        <a:rPr lang="fr-FR" sz="1200" dirty="0" smtClean="0">
                          <a:effectLst/>
                        </a:rPr>
                        <a:t>al </a:t>
                      </a:r>
                      <a:endParaRPr lang="fr-FR" sz="1200" dirty="0">
                        <a:effectLst/>
                      </a:endParaRPr>
                    </a:p>
                    <a:p>
                      <a:pPr algn="just">
                        <a:lnSpc>
                          <a:spcPct val="107000"/>
                        </a:lnSpc>
                        <a:spcAft>
                          <a:spcPts val="0"/>
                        </a:spcAft>
                      </a:pPr>
                      <a:r>
                        <a:rPr lang="fr-FR" sz="1200" dirty="0">
                          <a:effectLst/>
                        </a:rPr>
                        <a:t>L’étude Espagnole de </a:t>
                      </a:r>
                      <a:r>
                        <a:rPr lang="fr-FR" sz="1200" dirty="0" err="1">
                          <a:effectLst/>
                        </a:rPr>
                        <a:t>X.Michelena</a:t>
                      </a:r>
                      <a:r>
                        <a:rPr lang="fr-FR" sz="1200" dirty="0">
                          <a:effectLst/>
                        </a:rPr>
                        <a:t> et </a:t>
                      </a:r>
                      <a:r>
                        <a:rPr lang="fr-FR" sz="1200" dirty="0" smtClean="0">
                          <a:effectLst/>
                        </a:rPr>
                        <a:t>al</a:t>
                      </a:r>
                      <a:endParaRPr lang="fr-FR" sz="1200" dirty="0">
                        <a:effectLst/>
                      </a:endParaRPr>
                    </a:p>
                    <a:p>
                      <a:pPr algn="just">
                        <a:lnSpc>
                          <a:spcPct val="107000"/>
                        </a:lnSpc>
                        <a:spcAft>
                          <a:spcPts val="0"/>
                        </a:spcAft>
                      </a:pPr>
                      <a:r>
                        <a:rPr lang="fr-FR" sz="1200" dirty="0">
                          <a:effectLst/>
                        </a:rPr>
                        <a:t>L’étude Tunisienne de </a:t>
                      </a:r>
                      <a:r>
                        <a:rPr lang="fr-FR" sz="1200" dirty="0" err="1">
                          <a:effectLst/>
                        </a:rPr>
                        <a:t>H.Tbini</a:t>
                      </a:r>
                      <a:r>
                        <a:rPr lang="fr-FR" sz="1200" dirty="0">
                          <a:effectLst/>
                        </a:rPr>
                        <a:t> et </a:t>
                      </a:r>
                      <a:r>
                        <a:rPr lang="fr-FR" sz="1200" dirty="0" smtClean="0">
                          <a:effectLst/>
                        </a:rPr>
                        <a:t>al, </a:t>
                      </a:r>
                      <a:r>
                        <a:rPr lang="fr-FR" sz="1200" dirty="0">
                          <a:effectLst/>
                        </a:rPr>
                        <a:t>et de </a:t>
                      </a:r>
                      <a:r>
                        <a:rPr lang="fr-FR" sz="1200" dirty="0" err="1">
                          <a:effectLst/>
                        </a:rPr>
                        <a:t>L.Kharrat</a:t>
                      </a:r>
                      <a:r>
                        <a:rPr lang="fr-FR" sz="1200" dirty="0">
                          <a:effectLst/>
                        </a:rPr>
                        <a:t> et </a:t>
                      </a:r>
                      <a:r>
                        <a:rPr lang="fr-FR" sz="1200" dirty="0" smtClean="0">
                          <a:effectLst/>
                        </a:rPr>
                        <a:t>al</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0,000</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3088760270"/>
                  </a:ext>
                </a:extLst>
              </a:tr>
              <a:tr h="234826">
                <a:tc>
                  <a:txBody>
                    <a:bodyPr/>
                    <a:lstStyle/>
                    <a:p>
                      <a:pPr algn="just">
                        <a:lnSpc>
                          <a:spcPct val="107000"/>
                        </a:lnSpc>
                        <a:spcAft>
                          <a:spcPts val="0"/>
                        </a:spcAft>
                      </a:pPr>
                      <a:r>
                        <a:rPr lang="fr-FR" sz="1400">
                          <a:effectLst/>
                        </a:rPr>
                        <a:t>Limitation de l’ampliation thoracique</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a:effectLst/>
                        </a:rPr>
                        <a:t>L’étude Espagnole de X. </a:t>
                      </a:r>
                      <a:r>
                        <a:rPr lang="fr-FR" sz="1200" dirty="0" err="1">
                          <a:effectLst/>
                        </a:rPr>
                        <a:t>Michelena</a:t>
                      </a:r>
                      <a:r>
                        <a:rPr lang="fr-FR" sz="1200" dirty="0">
                          <a:effectLst/>
                        </a:rPr>
                        <a:t> et al </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0,000</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668595326"/>
                  </a:ext>
                </a:extLst>
              </a:tr>
              <a:tr h="234826">
                <a:tc>
                  <a:txBody>
                    <a:bodyPr/>
                    <a:lstStyle/>
                    <a:p>
                      <a:pPr algn="just">
                        <a:lnSpc>
                          <a:spcPct val="107000"/>
                        </a:lnSpc>
                        <a:spcAft>
                          <a:spcPts val="0"/>
                        </a:spcAft>
                      </a:pPr>
                      <a:r>
                        <a:rPr lang="fr-FR" sz="1400" dirty="0">
                          <a:effectLst/>
                        </a:rPr>
                        <a:t>Syndrome pulmonaire restrictif</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a:effectLst/>
                        </a:rPr>
                        <a:t>L’étude Tunisienne de H. Tbini et al </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0,000</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550694710"/>
                  </a:ext>
                </a:extLst>
              </a:tr>
              <a:tr h="469650">
                <a:tc>
                  <a:txBody>
                    <a:bodyPr/>
                    <a:lstStyle/>
                    <a:p>
                      <a:pPr algn="just">
                        <a:lnSpc>
                          <a:spcPct val="107000"/>
                        </a:lnSpc>
                        <a:spcAft>
                          <a:spcPts val="0"/>
                        </a:spcAft>
                      </a:pPr>
                      <a:r>
                        <a:rPr lang="fr-FR" sz="1400">
                          <a:effectLst/>
                        </a:rPr>
                        <a:t>Uvéite</a:t>
                      </a:r>
                    </a:p>
                    <a:p>
                      <a:pPr algn="just">
                        <a:lnSpc>
                          <a:spcPct val="107000"/>
                        </a:lnSpc>
                        <a:spcAft>
                          <a:spcPts val="0"/>
                        </a:spcAft>
                      </a:pPr>
                      <a:r>
                        <a:rPr lang="fr-FR" sz="1400">
                          <a:effectLst/>
                        </a:rPr>
                        <a:t> </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a:effectLst/>
                        </a:rPr>
                        <a:t>L’étude chinoise de </a:t>
                      </a:r>
                      <a:r>
                        <a:rPr lang="fr-FR" sz="1200" dirty="0" err="1">
                          <a:effectLst/>
                        </a:rPr>
                        <a:t>Siliang</a:t>
                      </a:r>
                      <a:r>
                        <a:rPr lang="fr-FR" sz="1200" dirty="0">
                          <a:effectLst/>
                        </a:rPr>
                        <a:t> Man et al </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0,066</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828827430"/>
                  </a:ext>
                </a:extLst>
              </a:tr>
              <a:tr h="1643777">
                <a:tc>
                  <a:txBody>
                    <a:bodyPr/>
                    <a:lstStyle/>
                    <a:p>
                      <a:pPr algn="just">
                        <a:lnSpc>
                          <a:spcPct val="107000"/>
                        </a:lnSpc>
                        <a:spcAft>
                          <a:spcPts val="0"/>
                        </a:spcAft>
                      </a:pPr>
                      <a:r>
                        <a:rPr lang="fr-FR" sz="1400" dirty="0">
                          <a:effectLst/>
                        </a:rPr>
                        <a:t>BASRI </a:t>
                      </a:r>
                      <a:r>
                        <a:rPr lang="fr-FR" sz="1400" dirty="0" err="1">
                          <a:effectLst/>
                        </a:rPr>
                        <a:t>spine</a:t>
                      </a:r>
                      <a:r>
                        <a:rPr lang="fr-FR" sz="1400" dirty="0">
                          <a:effectLst/>
                        </a:rPr>
                        <a:t> et </a:t>
                      </a:r>
                    </a:p>
                    <a:p>
                      <a:pPr algn="just">
                        <a:lnSpc>
                          <a:spcPct val="107000"/>
                        </a:lnSpc>
                        <a:spcAft>
                          <a:spcPts val="0"/>
                        </a:spcAft>
                      </a:pPr>
                      <a:r>
                        <a:rPr lang="fr-FR" sz="1400" dirty="0">
                          <a:effectLst/>
                        </a:rPr>
                        <a:t>m SASSS total</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a:effectLst/>
                        </a:rPr>
                        <a:t>L’étude Française COSPA de V. Burki et al </a:t>
                      </a:r>
                    </a:p>
                    <a:p>
                      <a:pPr algn="just">
                        <a:lnSpc>
                          <a:spcPct val="107000"/>
                        </a:lnSpc>
                        <a:spcAft>
                          <a:spcPts val="0"/>
                        </a:spcAft>
                      </a:pPr>
                      <a:r>
                        <a:rPr lang="fr-FR" sz="1200" dirty="0">
                          <a:effectLst/>
                        </a:rPr>
                        <a:t>La cohorte Américaine de Jennifer H. </a:t>
                      </a:r>
                      <a:r>
                        <a:rPr lang="fr-FR" sz="1200" dirty="0" err="1">
                          <a:effectLst/>
                        </a:rPr>
                        <a:t>Jang</a:t>
                      </a:r>
                      <a:r>
                        <a:rPr lang="fr-FR" sz="1200" dirty="0">
                          <a:effectLst/>
                        </a:rPr>
                        <a:t> et al </a:t>
                      </a:r>
                    </a:p>
                    <a:p>
                      <a:pPr algn="just">
                        <a:lnSpc>
                          <a:spcPct val="107000"/>
                        </a:lnSpc>
                        <a:spcAft>
                          <a:spcPts val="0"/>
                        </a:spcAft>
                      </a:pPr>
                      <a:r>
                        <a:rPr lang="fr-FR" sz="1200" dirty="0">
                          <a:effectLst/>
                        </a:rPr>
                        <a:t>L’étude Espagnole de </a:t>
                      </a:r>
                      <a:r>
                        <a:rPr lang="fr-FR" sz="1200" dirty="0" err="1">
                          <a:effectLst/>
                        </a:rPr>
                        <a:t>X.Michelena</a:t>
                      </a:r>
                      <a:r>
                        <a:rPr lang="fr-FR" sz="1200" dirty="0">
                          <a:effectLst/>
                        </a:rPr>
                        <a:t> et al </a:t>
                      </a:r>
                      <a:r>
                        <a:rPr lang="fr-FR" sz="1200" dirty="0" smtClean="0">
                          <a:effectLst/>
                        </a:rPr>
                        <a:t>, </a:t>
                      </a:r>
                      <a:endParaRPr lang="fr-FR" sz="1200" dirty="0">
                        <a:effectLst/>
                      </a:endParaRPr>
                    </a:p>
                    <a:p>
                      <a:pPr algn="just">
                        <a:lnSpc>
                          <a:spcPct val="107000"/>
                        </a:lnSpc>
                        <a:spcAft>
                          <a:spcPts val="0"/>
                        </a:spcAft>
                      </a:pPr>
                      <a:r>
                        <a:rPr lang="fr-FR" sz="1200" dirty="0">
                          <a:effectLst/>
                        </a:rPr>
                        <a:t>L’étude Taiwanaise de Hung An Chen et </a:t>
                      </a:r>
                      <a:r>
                        <a:rPr lang="fr-FR" sz="1200" dirty="0" smtClean="0">
                          <a:effectLst/>
                        </a:rPr>
                        <a:t>al, </a:t>
                      </a:r>
                      <a:endParaRPr lang="fr-FR" sz="1200" dirty="0">
                        <a:effectLst/>
                      </a:endParaRPr>
                    </a:p>
                    <a:p>
                      <a:pPr algn="just">
                        <a:lnSpc>
                          <a:spcPct val="107000"/>
                        </a:lnSpc>
                        <a:spcAft>
                          <a:spcPts val="0"/>
                        </a:spcAft>
                      </a:pPr>
                      <a:r>
                        <a:rPr lang="fr-FR" sz="1200" dirty="0">
                          <a:effectLst/>
                        </a:rPr>
                        <a:t>L’étude Turque de </a:t>
                      </a:r>
                      <a:r>
                        <a:rPr lang="fr-FR" sz="1200" dirty="0" err="1">
                          <a:effectLst/>
                        </a:rPr>
                        <a:t>Dondu</a:t>
                      </a:r>
                      <a:r>
                        <a:rPr lang="fr-FR" sz="1200" dirty="0">
                          <a:effectLst/>
                        </a:rPr>
                        <a:t> </a:t>
                      </a:r>
                      <a:r>
                        <a:rPr lang="fr-FR" sz="1200" dirty="0" err="1">
                          <a:effectLst/>
                        </a:rPr>
                        <a:t>Uskudar</a:t>
                      </a:r>
                      <a:r>
                        <a:rPr lang="fr-FR" sz="1200" dirty="0">
                          <a:effectLst/>
                        </a:rPr>
                        <a:t> Cansu et </a:t>
                      </a:r>
                      <a:r>
                        <a:rPr lang="fr-FR" sz="1200" dirty="0" smtClean="0">
                          <a:effectLst/>
                        </a:rPr>
                        <a:t>al </a:t>
                      </a:r>
                      <a:r>
                        <a:rPr lang="fr-FR" sz="1200" dirty="0">
                          <a:effectLst/>
                        </a:rPr>
                        <a:t>, </a:t>
                      </a:r>
                    </a:p>
                    <a:p>
                      <a:pPr algn="just">
                        <a:lnSpc>
                          <a:spcPct val="107000"/>
                        </a:lnSpc>
                        <a:spcAft>
                          <a:spcPts val="0"/>
                        </a:spcAft>
                      </a:pPr>
                      <a:r>
                        <a:rPr lang="fr-FR" sz="1200" dirty="0">
                          <a:effectLst/>
                        </a:rPr>
                        <a:t>L’étude Anglaise de </a:t>
                      </a:r>
                      <a:r>
                        <a:rPr lang="fr-FR" sz="1200" dirty="0" err="1">
                          <a:effectLst/>
                        </a:rPr>
                        <a:t>Michele</a:t>
                      </a:r>
                      <a:r>
                        <a:rPr lang="fr-FR" sz="1200" dirty="0">
                          <a:effectLst/>
                        </a:rPr>
                        <a:t> </a:t>
                      </a:r>
                      <a:r>
                        <a:rPr lang="fr-FR" sz="1200" dirty="0" err="1">
                          <a:effectLst/>
                        </a:rPr>
                        <a:t>F.Doran</a:t>
                      </a:r>
                      <a:r>
                        <a:rPr lang="fr-FR" sz="1200" dirty="0">
                          <a:effectLst/>
                        </a:rPr>
                        <a:t> et al </a:t>
                      </a:r>
                      <a:r>
                        <a:rPr lang="fr-FR" sz="1200" dirty="0" smtClean="0">
                          <a:effectLst/>
                        </a:rPr>
                        <a:t>et </a:t>
                      </a:r>
                      <a:r>
                        <a:rPr lang="fr-FR" sz="1200" dirty="0">
                          <a:effectLst/>
                        </a:rPr>
                        <a:t>de Sinead Brophy et </a:t>
                      </a:r>
                      <a:r>
                        <a:rPr lang="fr-FR" sz="1200" dirty="0" smtClean="0">
                          <a:effectLst/>
                        </a:rPr>
                        <a:t>al </a:t>
                      </a:r>
                      <a:r>
                        <a:rPr lang="fr-FR" sz="1200" dirty="0">
                          <a:effectLst/>
                        </a:rPr>
                        <a:t>, </a:t>
                      </a:r>
                    </a:p>
                    <a:p>
                      <a:pPr algn="just">
                        <a:lnSpc>
                          <a:spcPct val="107000"/>
                        </a:lnSpc>
                        <a:spcAft>
                          <a:spcPts val="0"/>
                        </a:spcAft>
                      </a:pPr>
                      <a:r>
                        <a:rPr lang="fr-FR" sz="1200" dirty="0">
                          <a:effectLst/>
                        </a:rPr>
                        <a:t>L’étude Marocaine de </a:t>
                      </a:r>
                      <a:r>
                        <a:rPr lang="fr-FR" sz="1200" dirty="0" err="1">
                          <a:effectLst/>
                        </a:rPr>
                        <a:t>Y.Ibn</a:t>
                      </a:r>
                      <a:r>
                        <a:rPr lang="fr-FR" sz="1200" dirty="0">
                          <a:effectLst/>
                        </a:rPr>
                        <a:t> </a:t>
                      </a:r>
                      <a:r>
                        <a:rPr lang="fr-FR" sz="1200" dirty="0" err="1">
                          <a:effectLst/>
                        </a:rPr>
                        <a:t>yacoub</a:t>
                      </a:r>
                      <a:r>
                        <a:rPr lang="fr-FR" sz="1200" dirty="0">
                          <a:effectLst/>
                        </a:rPr>
                        <a:t> et </a:t>
                      </a:r>
                      <a:r>
                        <a:rPr lang="fr-FR" sz="1200" dirty="0" smtClean="0">
                          <a:effectLst/>
                        </a:rPr>
                        <a:t>al </a:t>
                      </a:r>
                      <a:r>
                        <a:rPr lang="fr-FR" sz="1200" dirty="0">
                          <a:effectLst/>
                        </a:rPr>
                        <a:t>,L’étude Tunisienne de </a:t>
                      </a:r>
                      <a:r>
                        <a:rPr lang="fr-FR" sz="1200" dirty="0" err="1">
                          <a:effectLst/>
                        </a:rPr>
                        <a:t>H.Tbini</a:t>
                      </a:r>
                      <a:r>
                        <a:rPr lang="fr-FR" sz="1200" dirty="0">
                          <a:effectLst/>
                        </a:rPr>
                        <a:t> et </a:t>
                      </a:r>
                      <a:r>
                        <a:rPr lang="fr-FR" sz="1200" dirty="0" smtClean="0">
                          <a:effectLst/>
                        </a:rPr>
                        <a:t>al</a:t>
                      </a:r>
                      <a:r>
                        <a:rPr lang="fr-FR" sz="1200" baseline="0" dirty="0" smtClean="0">
                          <a:effectLst/>
                        </a:rPr>
                        <a:t> </a:t>
                      </a:r>
                      <a:r>
                        <a:rPr lang="fr-FR" sz="1200" dirty="0" smtClean="0">
                          <a:effectLst/>
                        </a:rPr>
                        <a:t>et </a:t>
                      </a:r>
                      <a:r>
                        <a:rPr lang="fr-FR" sz="1200" dirty="0" err="1">
                          <a:effectLst/>
                        </a:rPr>
                        <a:t>L.Kharrat</a:t>
                      </a:r>
                      <a:r>
                        <a:rPr lang="fr-FR" sz="1200" dirty="0">
                          <a:effectLst/>
                        </a:rPr>
                        <a:t> et </a:t>
                      </a:r>
                      <a:r>
                        <a:rPr lang="fr-FR" sz="1200" dirty="0" smtClean="0">
                          <a:effectLst/>
                        </a:rPr>
                        <a:t>al</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dirty="0">
                          <a:effectLst/>
                        </a:rPr>
                        <a:t>0,000</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3880360244"/>
                  </a:ext>
                </a:extLst>
              </a:tr>
            </a:tbl>
          </a:graphicData>
        </a:graphic>
      </p:graphicFrame>
    </p:spTree>
    <p:extLst>
      <p:ext uri="{BB962C8B-B14F-4D97-AF65-F5344CB8AC3E}">
        <p14:creationId xmlns:p14="http://schemas.microsoft.com/office/powerpoint/2010/main" val="248477694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
            <a:ext cx="10515600" cy="630618"/>
          </a:xfrm>
        </p:spPr>
        <p:txBody>
          <a:bodyPr>
            <a:noAutofit/>
          </a:bodyPr>
          <a:lstStyle/>
          <a:p>
            <a:pPr algn="ctr"/>
            <a:r>
              <a:rPr lang="fr-FR" sz="4000" b="1" dirty="0"/>
              <a:t>Les marqueurs de gravité de la maladie</a:t>
            </a:r>
            <a:endParaRPr lang="fr-FR" sz="40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26683683"/>
              </p:ext>
            </p:extLst>
          </p:nvPr>
        </p:nvGraphicFramePr>
        <p:xfrm>
          <a:off x="228601" y="630618"/>
          <a:ext cx="11719559" cy="6227383"/>
        </p:xfrm>
        <a:graphic>
          <a:graphicData uri="http://schemas.openxmlformats.org/drawingml/2006/table">
            <a:tbl>
              <a:tblPr firstRow="1" firstCol="1" bandRow="1">
                <a:tableStyleId>{5C22544A-7EE6-4342-B048-85BDC9FD1C3A}</a:tableStyleId>
              </a:tblPr>
              <a:tblGrid>
                <a:gridCol w="3096387">
                  <a:extLst>
                    <a:ext uri="{9D8B030D-6E8A-4147-A177-3AD203B41FA5}">
                      <a16:colId xmlns:a16="http://schemas.microsoft.com/office/drawing/2014/main" val="1640550218"/>
                    </a:ext>
                  </a:extLst>
                </a:gridCol>
                <a:gridCol w="7139005">
                  <a:extLst>
                    <a:ext uri="{9D8B030D-6E8A-4147-A177-3AD203B41FA5}">
                      <a16:colId xmlns:a16="http://schemas.microsoft.com/office/drawing/2014/main" val="3840605192"/>
                    </a:ext>
                  </a:extLst>
                </a:gridCol>
                <a:gridCol w="1484167">
                  <a:extLst>
                    <a:ext uri="{9D8B030D-6E8A-4147-A177-3AD203B41FA5}">
                      <a16:colId xmlns:a16="http://schemas.microsoft.com/office/drawing/2014/main" val="2026691272"/>
                    </a:ext>
                  </a:extLst>
                </a:gridCol>
              </a:tblGrid>
              <a:tr h="233773">
                <a:tc>
                  <a:txBody>
                    <a:bodyPr/>
                    <a:lstStyle/>
                    <a:p>
                      <a:pPr algn="ctr">
                        <a:lnSpc>
                          <a:spcPct val="107000"/>
                        </a:lnSpc>
                        <a:spcAft>
                          <a:spcPts val="0"/>
                        </a:spcAft>
                      </a:pPr>
                      <a:r>
                        <a:rPr lang="fr-FR" sz="1400" dirty="0">
                          <a:effectLst/>
                        </a:rPr>
                        <a:t>Marqueurs de gravité</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Auteurs</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Notre série</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1476481389"/>
                  </a:ext>
                </a:extLst>
              </a:tr>
              <a:tr h="729907">
                <a:tc>
                  <a:txBody>
                    <a:bodyPr/>
                    <a:lstStyle/>
                    <a:p>
                      <a:pPr algn="just">
                        <a:lnSpc>
                          <a:spcPct val="107000"/>
                        </a:lnSpc>
                        <a:spcAft>
                          <a:spcPts val="0"/>
                        </a:spcAft>
                      </a:pPr>
                      <a:r>
                        <a:rPr lang="fr-FR" sz="1400" dirty="0">
                          <a:effectLst/>
                        </a:rPr>
                        <a:t>Faible indice de masse </a:t>
                      </a:r>
                      <a:r>
                        <a:rPr lang="fr-FR" sz="1400" dirty="0" smtClean="0">
                          <a:effectLst/>
                        </a:rPr>
                        <a:t>corporel</a:t>
                      </a:r>
                    </a:p>
                    <a:p>
                      <a:pPr marL="0" marR="0" lvl="0" indent="0" algn="just" defTabSz="914400" rtl="0" eaLnBrk="1" fontAlgn="auto" latinLnBrk="0" hangingPunct="1">
                        <a:lnSpc>
                          <a:spcPct val="107000"/>
                        </a:lnSpc>
                        <a:spcBef>
                          <a:spcPts val="0"/>
                        </a:spcBef>
                        <a:spcAft>
                          <a:spcPts val="0"/>
                        </a:spcAft>
                        <a:buClrTx/>
                        <a:buSzTx/>
                        <a:buFontTx/>
                        <a:buNone/>
                        <a:tabLst/>
                        <a:defRPr/>
                      </a:pPr>
                      <a:r>
                        <a:rPr lang="fr-FR" sz="1400" dirty="0" smtClean="0"/>
                        <a:t>(&lt;19kg/m2)</a:t>
                      </a:r>
                    </a:p>
                    <a:p>
                      <a:pPr algn="just">
                        <a:lnSpc>
                          <a:spcPct val="107000"/>
                        </a:lnSpc>
                        <a:spcAft>
                          <a:spcPts val="0"/>
                        </a:spcAft>
                      </a:pP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a:effectLst/>
                        </a:rPr>
                        <a:t>L’étude Marocaine de </a:t>
                      </a:r>
                      <a:r>
                        <a:rPr lang="fr-FR" sz="1200" dirty="0" err="1">
                          <a:effectLst/>
                        </a:rPr>
                        <a:t>Hajjaj</a:t>
                      </a:r>
                      <a:r>
                        <a:rPr lang="fr-FR" sz="1200" dirty="0">
                          <a:effectLst/>
                        </a:rPr>
                        <a:t> </a:t>
                      </a:r>
                      <a:r>
                        <a:rPr lang="fr-FR" sz="1200" dirty="0" err="1">
                          <a:effectLst/>
                        </a:rPr>
                        <a:t>Hassouni</a:t>
                      </a:r>
                      <a:r>
                        <a:rPr lang="fr-FR" sz="1200" dirty="0">
                          <a:effectLst/>
                        </a:rPr>
                        <a:t> N. et </a:t>
                      </a:r>
                      <a:r>
                        <a:rPr lang="fr-FR" sz="1200" dirty="0" smtClean="0">
                          <a:effectLst/>
                        </a:rPr>
                        <a:t>al, </a:t>
                      </a:r>
                      <a:r>
                        <a:rPr lang="fr-FR" sz="1200" dirty="0">
                          <a:effectLst/>
                        </a:rPr>
                        <a:t>et de E. </a:t>
                      </a:r>
                      <a:r>
                        <a:rPr lang="fr-FR" sz="1200" dirty="0" err="1">
                          <a:effectLst/>
                        </a:rPr>
                        <a:t>Hannech</a:t>
                      </a:r>
                      <a:r>
                        <a:rPr lang="fr-FR" sz="1200" dirty="0">
                          <a:effectLst/>
                        </a:rPr>
                        <a:t> et al </a:t>
                      </a:r>
                    </a:p>
                    <a:p>
                      <a:pPr algn="just">
                        <a:lnSpc>
                          <a:spcPct val="107000"/>
                        </a:lnSpc>
                        <a:spcAft>
                          <a:spcPts val="0"/>
                        </a:spcAft>
                      </a:pPr>
                      <a:r>
                        <a:rPr lang="fr-FR" sz="1200" dirty="0">
                          <a:effectLst/>
                        </a:rPr>
                        <a:t>L’étude Chinoise de X. Zheng et al </a:t>
                      </a:r>
                      <a:r>
                        <a:rPr lang="fr-FR" sz="1200" dirty="0" smtClean="0">
                          <a:effectLst/>
                        </a:rPr>
                        <a:t>, </a:t>
                      </a:r>
                      <a:endParaRPr lang="fr-FR" sz="1200" dirty="0">
                        <a:effectLst/>
                      </a:endParaRPr>
                    </a:p>
                    <a:p>
                      <a:pPr algn="just">
                        <a:lnSpc>
                          <a:spcPct val="107000"/>
                        </a:lnSpc>
                        <a:spcAft>
                          <a:spcPts val="0"/>
                        </a:spcAft>
                      </a:pPr>
                      <a:r>
                        <a:rPr lang="fr-FR" sz="1200" dirty="0">
                          <a:effectLst/>
                        </a:rPr>
                        <a:t>L’étude Turque de </a:t>
                      </a:r>
                      <a:r>
                        <a:rPr lang="fr-FR" sz="1200" dirty="0" err="1">
                          <a:effectLst/>
                        </a:rPr>
                        <a:t>E.Durak</a:t>
                      </a:r>
                      <a:r>
                        <a:rPr lang="fr-FR" sz="1200" dirty="0">
                          <a:effectLst/>
                        </a:rPr>
                        <a:t> Ediboglu et al </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0,053</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3476065682"/>
                  </a:ext>
                </a:extLst>
              </a:tr>
              <a:tr h="479584">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fr-FR" sz="1400" dirty="0" smtClean="0">
                          <a:effectLst/>
                        </a:rPr>
                        <a:t>Atteinte prédominante cervicale</a:t>
                      </a:r>
                      <a:endParaRPr lang="fr-FR" sz="1400" dirty="0" smtClean="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smtClean="0">
                          <a:effectLst/>
                        </a:rPr>
                        <a:t>L’étude Anglaise de Sinead Brophy et al</a:t>
                      </a:r>
                    </a:p>
                    <a:p>
                      <a:pPr algn="just">
                        <a:lnSpc>
                          <a:spcPct val="107000"/>
                        </a:lnSpc>
                        <a:spcAft>
                          <a:spcPts val="0"/>
                        </a:spcAft>
                      </a:pPr>
                      <a:r>
                        <a:rPr lang="fr-FR" sz="1200" dirty="0" smtClean="0">
                          <a:effectLst/>
                        </a:rPr>
                        <a:t>L’étude multicentrique de Vander </a:t>
                      </a:r>
                      <a:r>
                        <a:rPr lang="fr-FR" sz="1200" dirty="0" err="1" smtClean="0">
                          <a:effectLst/>
                        </a:rPr>
                        <a:t>Cruyssen</a:t>
                      </a:r>
                      <a:r>
                        <a:rPr lang="fr-FR" sz="1200" dirty="0" smtClean="0">
                          <a:effectLst/>
                        </a:rPr>
                        <a:t> B et al (ASPECT/REGISPONSER/RESPONDIA)</a:t>
                      </a:r>
                    </a:p>
                  </a:txBody>
                  <a:tcPr marL="44058" marR="44058" marT="0" marB="0"/>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fr-FR" sz="1400" dirty="0" smtClean="0">
                          <a:effectLst/>
                        </a:rPr>
                        <a:t>0,000</a:t>
                      </a:r>
                    </a:p>
                    <a:p>
                      <a:pPr algn="ctr">
                        <a:lnSpc>
                          <a:spcPct val="107000"/>
                        </a:lnSpc>
                        <a:spcAft>
                          <a:spcPts val="0"/>
                        </a:spcAft>
                      </a:pP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2840325470"/>
                  </a:ext>
                </a:extLst>
              </a:tr>
              <a:tr h="918027">
                <a:tc>
                  <a:txBody>
                    <a:bodyPr/>
                    <a:lstStyle/>
                    <a:p>
                      <a:pPr algn="just">
                        <a:lnSpc>
                          <a:spcPct val="107000"/>
                        </a:lnSpc>
                        <a:spcAft>
                          <a:spcPts val="0"/>
                        </a:spcAft>
                      </a:pPr>
                      <a:r>
                        <a:rPr lang="fr-FR" sz="1400" dirty="0">
                          <a:effectLst/>
                        </a:rPr>
                        <a:t>BASMI</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a:effectLst/>
                        </a:rPr>
                        <a:t>L’étude Portugaise de </a:t>
                      </a:r>
                      <a:r>
                        <a:rPr lang="fr-FR" sz="1200" dirty="0" err="1">
                          <a:effectLst/>
                        </a:rPr>
                        <a:t>F.Aguiar</a:t>
                      </a:r>
                      <a:r>
                        <a:rPr lang="fr-FR" sz="1200" dirty="0">
                          <a:effectLst/>
                        </a:rPr>
                        <a:t> et </a:t>
                      </a:r>
                      <a:r>
                        <a:rPr lang="fr-FR" sz="1200" dirty="0" smtClean="0">
                          <a:effectLst/>
                        </a:rPr>
                        <a:t>al</a:t>
                      </a:r>
                      <a:endParaRPr lang="fr-FR" sz="1200" dirty="0">
                        <a:effectLst/>
                      </a:endParaRPr>
                    </a:p>
                    <a:p>
                      <a:pPr algn="just">
                        <a:lnSpc>
                          <a:spcPct val="107000"/>
                        </a:lnSpc>
                        <a:spcAft>
                          <a:spcPts val="0"/>
                        </a:spcAft>
                      </a:pPr>
                      <a:r>
                        <a:rPr lang="fr-FR" sz="1200" dirty="0">
                          <a:effectLst/>
                        </a:rPr>
                        <a:t>L’étude Taiwanaise de Hung An </a:t>
                      </a:r>
                      <a:r>
                        <a:rPr lang="fr-FR" sz="1200" dirty="0" err="1">
                          <a:effectLst/>
                        </a:rPr>
                        <a:t>chen</a:t>
                      </a:r>
                      <a:r>
                        <a:rPr lang="fr-FR" sz="1200" dirty="0">
                          <a:effectLst/>
                        </a:rPr>
                        <a:t> et </a:t>
                      </a:r>
                      <a:r>
                        <a:rPr lang="fr-FR" sz="1200" dirty="0" smtClean="0">
                          <a:effectLst/>
                        </a:rPr>
                        <a:t>al </a:t>
                      </a:r>
                      <a:endParaRPr lang="fr-FR" sz="1200" dirty="0">
                        <a:effectLst/>
                      </a:endParaRPr>
                    </a:p>
                    <a:p>
                      <a:pPr algn="just">
                        <a:lnSpc>
                          <a:spcPct val="107000"/>
                        </a:lnSpc>
                        <a:spcAft>
                          <a:spcPts val="0"/>
                        </a:spcAft>
                      </a:pPr>
                      <a:r>
                        <a:rPr lang="fr-FR" sz="1200" dirty="0">
                          <a:effectLst/>
                        </a:rPr>
                        <a:t>L’étude Espagnole de </a:t>
                      </a:r>
                      <a:r>
                        <a:rPr lang="fr-FR" sz="1200" dirty="0" err="1">
                          <a:effectLst/>
                        </a:rPr>
                        <a:t>X.Michelena</a:t>
                      </a:r>
                      <a:r>
                        <a:rPr lang="fr-FR" sz="1200" dirty="0">
                          <a:effectLst/>
                        </a:rPr>
                        <a:t> et </a:t>
                      </a:r>
                      <a:r>
                        <a:rPr lang="fr-FR" sz="1200" dirty="0" smtClean="0">
                          <a:effectLst/>
                        </a:rPr>
                        <a:t>al</a:t>
                      </a:r>
                      <a:endParaRPr lang="fr-FR" sz="1200" dirty="0">
                        <a:effectLst/>
                      </a:endParaRPr>
                    </a:p>
                    <a:p>
                      <a:pPr algn="just">
                        <a:lnSpc>
                          <a:spcPct val="107000"/>
                        </a:lnSpc>
                        <a:spcAft>
                          <a:spcPts val="0"/>
                        </a:spcAft>
                      </a:pPr>
                      <a:r>
                        <a:rPr lang="fr-FR" sz="1200" dirty="0">
                          <a:effectLst/>
                        </a:rPr>
                        <a:t>L’étude Tunisienne de </a:t>
                      </a:r>
                      <a:r>
                        <a:rPr lang="fr-FR" sz="1200" dirty="0" err="1">
                          <a:effectLst/>
                        </a:rPr>
                        <a:t>H.Tbini</a:t>
                      </a:r>
                      <a:r>
                        <a:rPr lang="fr-FR" sz="1200" dirty="0">
                          <a:effectLst/>
                        </a:rPr>
                        <a:t> et </a:t>
                      </a:r>
                      <a:r>
                        <a:rPr lang="fr-FR" sz="1200" dirty="0" smtClean="0">
                          <a:effectLst/>
                        </a:rPr>
                        <a:t>al, </a:t>
                      </a:r>
                      <a:r>
                        <a:rPr lang="fr-FR" sz="1200" dirty="0">
                          <a:effectLst/>
                        </a:rPr>
                        <a:t>et de </a:t>
                      </a:r>
                      <a:r>
                        <a:rPr lang="fr-FR" sz="1200" dirty="0" err="1">
                          <a:effectLst/>
                        </a:rPr>
                        <a:t>L.Kharrat</a:t>
                      </a:r>
                      <a:r>
                        <a:rPr lang="fr-FR" sz="1200" dirty="0">
                          <a:effectLst/>
                        </a:rPr>
                        <a:t> et </a:t>
                      </a:r>
                      <a:r>
                        <a:rPr lang="fr-FR" sz="1200" dirty="0" smtClean="0">
                          <a:effectLst/>
                        </a:rPr>
                        <a:t>al</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0,000</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3088760270"/>
                  </a:ext>
                </a:extLst>
              </a:tr>
              <a:tr h="467544">
                <a:tc>
                  <a:txBody>
                    <a:bodyPr/>
                    <a:lstStyle/>
                    <a:p>
                      <a:pPr algn="just">
                        <a:lnSpc>
                          <a:spcPct val="107000"/>
                        </a:lnSpc>
                        <a:spcAft>
                          <a:spcPts val="0"/>
                        </a:spcAft>
                      </a:pPr>
                      <a:r>
                        <a:rPr lang="fr-FR" sz="1400">
                          <a:effectLst/>
                        </a:rPr>
                        <a:t>Limitation de l’ampliation thoracique</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a:effectLst/>
                        </a:rPr>
                        <a:t>L’étude Espagnole de X. </a:t>
                      </a:r>
                      <a:r>
                        <a:rPr lang="fr-FR" sz="1200" dirty="0" err="1">
                          <a:effectLst/>
                        </a:rPr>
                        <a:t>Michelena</a:t>
                      </a:r>
                      <a:r>
                        <a:rPr lang="fr-FR" sz="1200" dirty="0">
                          <a:effectLst/>
                        </a:rPr>
                        <a:t> et al </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0,000</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668595326"/>
                  </a:ext>
                </a:extLst>
              </a:tr>
              <a:tr h="233773">
                <a:tc>
                  <a:txBody>
                    <a:bodyPr/>
                    <a:lstStyle/>
                    <a:p>
                      <a:pPr algn="just">
                        <a:lnSpc>
                          <a:spcPct val="107000"/>
                        </a:lnSpc>
                        <a:spcAft>
                          <a:spcPts val="0"/>
                        </a:spcAft>
                      </a:pPr>
                      <a:r>
                        <a:rPr lang="fr-FR" sz="1400" dirty="0">
                          <a:effectLst/>
                        </a:rPr>
                        <a:t>Syndrome pulmonaire restrictif</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a:effectLst/>
                        </a:rPr>
                        <a:t>L’étude Tunisienne de H. Tbini et al </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a:effectLst/>
                        </a:rPr>
                        <a:t>0,000</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550694710"/>
                  </a:ext>
                </a:extLst>
              </a:tr>
              <a:tr h="467544">
                <a:tc>
                  <a:txBody>
                    <a:bodyPr/>
                    <a:lstStyle/>
                    <a:p>
                      <a:pPr algn="just">
                        <a:lnSpc>
                          <a:spcPct val="107000"/>
                        </a:lnSpc>
                        <a:spcAft>
                          <a:spcPts val="0"/>
                        </a:spcAft>
                      </a:pPr>
                      <a:r>
                        <a:rPr lang="fr-FR" sz="1400">
                          <a:effectLst/>
                        </a:rPr>
                        <a:t>Uvéite</a:t>
                      </a:r>
                    </a:p>
                    <a:p>
                      <a:pPr algn="just">
                        <a:lnSpc>
                          <a:spcPct val="107000"/>
                        </a:lnSpc>
                        <a:spcAft>
                          <a:spcPts val="0"/>
                        </a:spcAft>
                      </a:pPr>
                      <a:r>
                        <a:rPr lang="fr-FR" sz="1400">
                          <a:effectLst/>
                        </a:rPr>
                        <a:t> </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a:effectLst/>
                        </a:rPr>
                        <a:t>L’étude chinoise de </a:t>
                      </a:r>
                      <a:r>
                        <a:rPr lang="fr-FR" sz="1200" dirty="0" err="1">
                          <a:effectLst/>
                        </a:rPr>
                        <a:t>Siliang</a:t>
                      </a:r>
                      <a:r>
                        <a:rPr lang="fr-FR" sz="1200" dirty="0">
                          <a:effectLst/>
                        </a:rPr>
                        <a:t> Man et al </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dirty="0">
                          <a:effectLst/>
                        </a:rPr>
                        <a:t>0,066</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828827430"/>
                  </a:ext>
                </a:extLst>
              </a:tr>
              <a:tr h="1662305">
                <a:tc>
                  <a:txBody>
                    <a:bodyPr/>
                    <a:lstStyle/>
                    <a:p>
                      <a:pPr algn="just">
                        <a:lnSpc>
                          <a:spcPct val="107000"/>
                        </a:lnSpc>
                        <a:spcAft>
                          <a:spcPts val="0"/>
                        </a:spcAft>
                      </a:pPr>
                      <a:r>
                        <a:rPr lang="fr-FR" sz="1400" dirty="0">
                          <a:effectLst/>
                        </a:rPr>
                        <a:t>BASRI </a:t>
                      </a:r>
                      <a:r>
                        <a:rPr lang="fr-FR" sz="1400" dirty="0" err="1">
                          <a:effectLst/>
                        </a:rPr>
                        <a:t>spine</a:t>
                      </a:r>
                      <a:r>
                        <a:rPr lang="fr-FR" sz="1400" dirty="0">
                          <a:effectLst/>
                        </a:rPr>
                        <a:t> et </a:t>
                      </a:r>
                    </a:p>
                    <a:p>
                      <a:pPr algn="just">
                        <a:lnSpc>
                          <a:spcPct val="107000"/>
                        </a:lnSpc>
                        <a:spcAft>
                          <a:spcPts val="0"/>
                        </a:spcAft>
                      </a:pPr>
                      <a:r>
                        <a:rPr lang="fr-FR" sz="1400" dirty="0">
                          <a:effectLst/>
                        </a:rPr>
                        <a:t>m SASSS total</a:t>
                      </a:r>
                      <a:endParaRPr lang="fr-FR"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a:effectLst/>
                        </a:rPr>
                        <a:t>L’étude Française COSPA de V. Burki et al </a:t>
                      </a:r>
                    </a:p>
                    <a:p>
                      <a:pPr algn="just">
                        <a:lnSpc>
                          <a:spcPct val="107000"/>
                        </a:lnSpc>
                        <a:spcAft>
                          <a:spcPts val="0"/>
                        </a:spcAft>
                      </a:pPr>
                      <a:r>
                        <a:rPr lang="fr-FR" sz="1200" dirty="0">
                          <a:effectLst/>
                        </a:rPr>
                        <a:t>La cohorte Américaine de Jennifer H. </a:t>
                      </a:r>
                      <a:r>
                        <a:rPr lang="fr-FR" sz="1200" dirty="0" err="1">
                          <a:effectLst/>
                        </a:rPr>
                        <a:t>Jang</a:t>
                      </a:r>
                      <a:r>
                        <a:rPr lang="fr-FR" sz="1200" dirty="0">
                          <a:effectLst/>
                        </a:rPr>
                        <a:t> et al </a:t>
                      </a:r>
                    </a:p>
                    <a:p>
                      <a:pPr algn="just">
                        <a:lnSpc>
                          <a:spcPct val="107000"/>
                        </a:lnSpc>
                        <a:spcAft>
                          <a:spcPts val="0"/>
                        </a:spcAft>
                      </a:pPr>
                      <a:r>
                        <a:rPr lang="fr-FR" sz="1200" dirty="0">
                          <a:effectLst/>
                        </a:rPr>
                        <a:t>L’étude Espagnole de </a:t>
                      </a:r>
                      <a:r>
                        <a:rPr lang="fr-FR" sz="1200" dirty="0" err="1">
                          <a:effectLst/>
                        </a:rPr>
                        <a:t>X.Michelena</a:t>
                      </a:r>
                      <a:r>
                        <a:rPr lang="fr-FR" sz="1200" dirty="0">
                          <a:effectLst/>
                        </a:rPr>
                        <a:t> et al </a:t>
                      </a:r>
                      <a:r>
                        <a:rPr lang="fr-FR" sz="1200" dirty="0" smtClean="0">
                          <a:effectLst/>
                        </a:rPr>
                        <a:t>, </a:t>
                      </a:r>
                      <a:endParaRPr lang="fr-FR" sz="1200" dirty="0">
                        <a:effectLst/>
                      </a:endParaRPr>
                    </a:p>
                    <a:p>
                      <a:pPr algn="just">
                        <a:lnSpc>
                          <a:spcPct val="107000"/>
                        </a:lnSpc>
                        <a:spcAft>
                          <a:spcPts val="0"/>
                        </a:spcAft>
                      </a:pPr>
                      <a:r>
                        <a:rPr lang="fr-FR" sz="1200" dirty="0">
                          <a:effectLst/>
                        </a:rPr>
                        <a:t>L’étude Taiwanaise de Hung An Chen et </a:t>
                      </a:r>
                      <a:r>
                        <a:rPr lang="fr-FR" sz="1200" dirty="0" smtClean="0">
                          <a:effectLst/>
                        </a:rPr>
                        <a:t>al, </a:t>
                      </a:r>
                      <a:endParaRPr lang="fr-FR" sz="1200" dirty="0">
                        <a:effectLst/>
                      </a:endParaRPr>
                    </a:p>
                    <a:p>
                      <a:pPr algn="just">
                        <a:lnSpc>
                          <a:spcPct val="107000"/>
                        </a:lnSpc>
                        <a:spcAft>
                          <a:spcPts val="0"/>
                        </a:spcAft>
                      </a:pPr>
                      <a:r>
                        <a:rPr lang="fr-FR" sz="1200" dirty="0">
                          <a:effectLst/>
                        </a:rPr>
                        <a:t>L’étude Turque de </a:t>
                      </a:r>
                      <a:r>
                        <a:rPr lang="fr-FR" sz="1200" dirty="0" err="1">
                          <a:effectLst/>
                        </a:rPr>
                        <a:t>Dondu</a:t>
                      </a:r>
                      <a:r>
                        <a:rPr lang="fr-FR" sz="1200" dirty="0">
                          <a:effectLst/>
                        </a:rPr>
                        <a:t> </a:t>
                      </a:r>
                      <a:r>
                        <a:rPr lang="fr-FR" sz="1200" dirty="0" err="1">
                          <a:effectLst/>
                        </a:rPr>
                        <a:t>Uskudar</a:t>
                      </a:r>
                      <a:r>
                        <a:rPr lang="fr-FR" sz="1200" dirty="0">
                          <a:effectLst/>
                        </a:rPr>
                        <a:t> Cansu et </a:t>
                      </a:r>
                      <a:r>
                        <a:rPr lang="fr-FR" sz="1200" dirty="0" smtClean="0">
                          <a:effectLst/>
                        </a:rPr>
                        <a:t>al </a:t>
                      </a:r>
                      <a:r>
                        <a:rPr lang="fr-FR" sz="1200" dirty="0">
                          <a:effectLst/>
                        </a:rPr>
                        <a:t>, </a:t>
                      </a:r>
                    </a:p>
                    <a:p>
                      <a:pPr algn="just">
                        <a:lnSpc>
                          <a:spcPct val="107000"/>
                        </a:lnSpc>
                        <a:spcAft>
                          <a:spcPts val="0"/>
                        </a:spcAft>
                      </a:pPr>
                      <a:r>
                        <a:rPr lang="fr-FR" sz="1200" dirty="0">
                          <a:effectLst/>
                        </a:rPr>
                        <a:t>L’étude Anglaise de </a:t>
                      </a:r>
                      <a:r>
                        <a:rPr lang="fr-FR" sz="1200" dirty="0" err="1">
                          <a:effectLst/>
                        </a:rPr>
                        <a:t>Michele</a:t>
                      </a:r>
                      <a:r>
                        <a:rPr lang="fr-FR" sz="1200" dirty="0">
                          <a:effectLst/>
                        </a:rPr>
                        <a:t> </a:t>
                      </a:r>
                      <a:r>
                        <a:rPr lang="fr-FR" sz="1200" dirty="0" err="1">
                          <a:effectLst/>
                        </a:rPr>
                        <a:t>F.Doran</a:t>
                      </a:r>
                      <a:r>
                        <a:rPr lang="fr-FR" sz="1200" dirty="0">
                          <a:effectLst/>
                        </a:rPr>
                        <a:t> et al </a:t>
                      </a:r>
                      <a:r>
                        <a:rPr lang="fr-FR" sz="1200" dirty="0" smtClean="0">
                          <a:effectLst/>
                        </a:rPr>
                        <a:t>et </a:t>
                      </a:r>
                      <a:r>
                        <a:rPr lang="fr-FR" sz="1200" dirty="0">
                          <a:effectLst/>
                        </a:rPr>
                        <a:t>de Sinead Brophy et </a:t>
                      </a:r>
                      <a:r>
                        <a:rPr lang="fr-FR" sz="1200" dirty="0" smtClean="0">
                          <a:effectLst/>
                        </a:rPr>
                        <a:t>al </a:t>
                      </a:r>
                      <a:r>
                        <a:rPr lang="fr-FR" sz="1200" dirty="0">
                          <a:effectLst/>
                        </a:rPr>
                        <a:t>, </a:t>
                      </a:r>
                    </a:p>
                    <a:p>
                      <a:pPr algn="just">
                        <a:lnSpc>
                          <a:spcPct val="107000"/>
                        </a:lnSpc>
                        <a:spcAft>
                          <a:spcPts val="0"/>
                        </a:spcAft>
                      </a:pPr>
                      <a:r>
                        <a:rPr lang="fr-FR" sz="1200" dirty="0">
                          <a:effectLst/>
                        </a:rPr>
                        <a:t>L’étude Marocaine de </a:t>
                      </a:r>
                      <a:r>
                        <a:rPr lang="fr-FR" sz="1200" dirty="0" err="1">
                          <a:effectLst/>
                        </a:rPr>
                        <a:t>Y.Ibn</a:t>
                      </a:r>
                      <a:r>
                        <a:rPr lang="fr-FR" sz="1200" dirty="0">
                          <a:effectLst/>
                        </a:rPr>
                        <a:t> </a:t>
                      </a:r>
                      <a:r>
                        <a:rPr lang="fr-FR" sz="1200" dirty="0" err="1">
                          <a:effectLst/>
                        </a:rPr>
                        <a:t>yacoub</a:t>
                      </a:r>
                      <a:r>
                        <a:rPr lang="fr-FR" sz="1200" dirty="0">
                          <a:effectLst/>
                        </a:rPr>
                        <a:t> et </a:t>
                      </a:r>
                      <a:r>
                        <a:rPr lang="fr-FR" sz="1200" dirty="0" smtClean="0">
                          <a:effectLst/>
                        </a:rPr>
                        <a:t>al </a:t>
                      </a:r>
                      <a:r>
                        <a:rPr lang="fr-FR" sz="1200" dirty="0">
                          <a:effectLst/>
                        </a:rPr>
                        <a:t>,L’étude Tunisienne de </a:t>
                      </a:r>
                      <a:r>
                        <a:rPr lang="fr-FR" sz="1200" dirty="0" err="1">
                          <a:effectLst/>
                        </a:rPr>
                        <a:t>H.Tbini</a:t>
                      </a:r>
                      <a:r>
                        <a:rPr lang="fr-FR" sz="1200" dirty="0">
                          <a:effectLst/>
                        </a:rPr>
                        <a:t> et </a:t>
                      </a:r>
                      <a:r>
                        <a:rPr lang="fr-FR" sz="1200" dirty="0" smtClean="0">
                          <a:effectLst/>
                        </a:rPr>
                        <a:t>al</a:t>
                      </a:r>
                      <a:r>
                        <a:rPr lang="fr-FR" sz="1200" baseline="0" dirty="0" smtClean="0">
                          <a:effectLst/>
                        </a:rPr>
                        <a:t> </a:t>
                      </a:r>
                      <a:r>
                        <a:rPr lang="fr-FR" sz="1200" dirty="0" smtClean="0">
                          <a:effectLst/>
                        </a:rPr>
                        <a:t>et </a:t>
                      </a:r>
                      <a:r>
                        <a:rPr lang="fr-FR" sz="1200" dirty="0" err="1">
                          <a:effectLst/>
                        </a:rPr>
                        <a:t>L.Kharrat</a:t>
                      </a:r>
                      <a:r>
                        <a:rPr lang="fr-FR" sz="1200" dirty="0">
                          <a:effectLst/>
                        </a:rPr>
                        <a:t> et </a:t>
                      </a:r>
                      <a:r>
                        <a:rPr lang="fr-FR" sz="1200" dirty="0" smtClean="0">
                          <a:effectLst/>
                        </a:rPr>
                        <a:t>al</a:t>
                      </a:r>
                      <a:endParaRPr lang="fr-FR"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dirty="0">
                          <a:effectLst/>
                        </a:rPr>
                        <a:t>0,000</a:t>
                      </a:r>
                      <a:endParaRPr lang="fr-FR"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3880360244"/>
                  </a:ext>
                </a:extLst>
              </a:tr>
              <a:tr h="1034926">
                <a:tc>
                  <a:txBody>
                    <a:bodyPr/>
                    <a:lstStyle/>
                    <a:p>
                      <a:pPr algn="just">
                        <a:lnSpc>
                          <a:spcPct val="107000"/>
                        </a:lnSpc>
                        <a:spcAft>
                          <a:spcPts val="0"/>
                        </a:spcAft>
                        <a:tabLst>
                          <a:tab pos="600075" algn="l"/>
                        </a:tabLst>
                      </a:pPr>
                      <a:r>
                        <a:rPr lang="fr-FR" sz="1400" dirty="0">
                          <a:effectLst/>
                        </a:rPr>
                        <a:t>Sacroiliite radiographique ≥3</a:t>
                      </a:r>
                      <a:endParaRPr lang="fr-FR"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just">
                        <a:lnSpc>
                          <a:spcPct val="107000"/>
                        </a:lnSpc>
                        <a:spcAft>
                          <a:spcPts val="0"/>
                        </a:spcAft>
                      </a:pPr>
                      <a:r>
                        <a:rPr lang="fr-FR" sz="1200" dirty="0">
                          <a:effectLst/>
                        </a:rPr>
                        <a:t>L’étude Marocaine de </a:t>
                      </a:r>
                      <a:r>
                        <a:rPr lang="fr-FR" sz="1200" dirty="0" err="1">
                          <a:effectLst/>
                        </a:rPr>
                        <a:t>N.Siar</a:t>
                      </a:r>
                      <a:r>
                        <a:rPr lang="fr-FR" sz="1200" dirty="0">
                          <a:effectLst/>
                        </a:rPr>
                        <a:t> et al </a:t>
                      </a:r>
                    </a:p>
                    <a:p>
                      <a:pPr algn="just">
                        <a:lnSpc>
                          <a:spcPct val="107000"/>
                        </a:lnSpc>
                        <a:spcAft>
                          <a:spcPts val="0"/>
                        </a:spcAft>
                      </a:pPr>
                      <a:r>
                        <a:rPr lang="fr-FR" sz="1200" dirty="0">
                          <a:effectLst/>
                        </a:rPr>
                        <a:t>L’étude Portugaise de </a:t>
                      </a:r>
                      <a:r>
                        <a:rPr lang="fr-FR" sz="1200" dirty="0" err="1">
                          <a:effectLst/>
                        </a:rPr>
                        <a:t>F.Aguiar</a:t>
                      </a:r>
                      <a:r>
                        <a:rPr lang="fr-FR" sz="1200" dirty="0">
                          <a:effectLst/>
                        </a:rPr>
                        <a:t> et al </a:t>
                      </a:r>
                    </a:p>
                    <a:p>
                      <a:pPr algn="just">
                        <a:lnSpc>
                          <a:spcPct val="107000"/>
                        </a:lnSpc>
                        <a:spcAft>
                          <a:spcPts val="0"/>
                        </a:spcAft>
                      </a:pPr>
                      <a:r>
                        <a:rPr lang="fr-FR" sz="1200" dirty="0">
                          <a:effectLst/>
                        </a:rPr>
                        <a:t>L’étude Chinoise de Hung An Chen et </a:t>
                      </a:r>
                      <a:r>
                        <a:rPr lang="fr-FR" sz="1200" dirty="0" smtClean="0">
                          <a:effectLst/>
                        </a:rPr>
                        <a:t>al </a:t>
                      </a:r>
                      <a:r>
                        <a:rPr lang="fr-FR" sz="1200" dirty="0">
                          <a:effectLst/>
                        </a:rPr>
                        <a:t>, </a:t>
                      </a:r>
                    </a:p>
                    <a:p>
                      <a:pPr algn="just">
                        <a:lnSpc>
                          <a:spcPct val="107000"/>
                        </a:lnSpc>
                        <a:spcAft>
                          <a:spcPts val="0"/>
                        </a:spcAft>
                      </a:pPr>
                      <a:r>
                        <a:rPr lang="fr-FR" sz="1200" dirty="0">
                          <a:effectLst/>
                        </a:rPr>
                        <a:t>L’étude Marocaine de </a:t>
                      </a:r>
                      <a:r>
                        <a:rPr lang="fr-FR" sz="1200" dirty="0" err="1">
                          <a:effectLst/>
                        </a:rPr>
                        <a:t>S.Bencherifa</a:t>
                      </a:r>
                      <a:r>
                        <a:rPr lang="fr-FR" sz="1200" dirty="0">
                          <a:effectLst/>
                        </a:rPr>
                        <a:t> et </a:t>
                      </a:r>
                      <a:r>
                        <a:rPr lang="fr-FR" sz="1200" dirty="0" smtClean="0">
                          <a:effectLst/>
                        </a:rPr>
                        <a:t>al </a:t>
                      </a:r>
                      <a:endParaRPr lang="fr-FR" sz="1200" dirty="0">
                        <a:effectLst/>
                      </a:endParaRPr>
                    </a:p>
                    <a:p>
                      <a:pPr algn="just">
                        <a:lnSpc>
                          <a:spcPct val="107000"/>
                        </a:lnSpc>
                        <a:spcAft>
                          <a:spcPts val="0"/>
                        </a:spcAft>
                      </a:pPr>
                      <a:r>
                        <a:rPr lang="fr-FR" sz="1200" dirty="0">
                          <a:effectLst/>
                        </a:rPr>
                        <a:t>L’étude Tunisienne de </a:t>
                      </a:r>
                      <a:r>
                        <a:rPr lang="fr-FR" sz="1200" dirty="0" err="1">
                          <a:effectLst/>
                        </a:rPr>
                        <a:t>H.Tbini</a:t>
                      </a:r>
                      <a:r>
                        <a:rPr lang="fr-FR" sz="1200" dirty="0">
                          <a:effectLst/>
                        </a:rPr>
                        <a:t> et </a:t>
                      </a:r>
                      <a:r>
                        <a:rPr lang="fr-FR" sz="1200" dirty="0" smtClean="0">
                          <a:effectLst/>
                        </a:rPr>
                        <a:t>al</a:t>
                      </a:r>
                      <a:endParaRPr lang="fr-FR"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tc>
                  <a:txBody>
                    <a:bodyPr/>
                    <a:lstStyle/>
                    <a:p>
                      <a:pPr algn="ctr">
                        <a:lnSpc>
                          <a:spcPct val="107000"/>
                        </a:lnSpc>
                        <a:spcAft>
                          <a:spcPts val="0"/>
                        </a:spcAft>
                      </a:pPr>
                      <a:r>
                        <a:rPr lang="fr-FR" sz="1400" dirty="0">
                          <a:effectLst/>
                        </a:rPr>
                        <a:t>0,000</a:t>
                      </a:r>
                      <a:endParaRPr lang="fr-FR"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058" marR="44058" marT="0" marB="0"/>
                </a:tc>
                <a:extLst>
                  <a:ext uri="{0D108BD9-81ED-4DB2-BD59-A6C34878D82A}">
                    <a16:rowId xmlns:a16="http://schemas.microsoft.com/office/drawing/2014/main" val="1500907916"/>
                  </a:ext>
                </a:extLst>
              </a:tr>
            </a:tbl>
          </a:graphicData>
        </a:graphic>
      </p:graphicFrame>
    </p:spTree>
    <p:extLst>
      <p:ext uri="{BB962C8B-B14F-4D97-AF65-F5344CB8AC3E}">
        <p14:creationId xmlns:p14="http://schemas.microsoft.com/office/powerpoint/2010/main" val="191920763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89212" y="624110"/>
            <a:ext cx="8915400" cy="1280890"/>
          </a:xfrm>
          <a:solidFill>
            <a:schemeClr val="accent1">
              <a:lumMod val="20000"/>
              <a:lumOff val="80000"/>
            </a:schemeClr>
          </a:solidFill>
          <a:ln w="19050">
            <a:solidFill>
              <a:srgbClr val="0070C0"/>
            </a:solidFill>
          </a:ln>
        </p:spPr>
        <p:txBody>
          <a:bodyPr>
            <a:normAutofit/>
          </a:bodyPr>
          <a:lstStyle/>
          <a:p>
            <a:r>
              <a:rPr lang="fr-FR" b="1" dirty="0"/>
              <a:t>R</a:t>
            </a:r>
            <a:r>
              <a:rPr lang="fr-FR" b="1" dirty="0" smtClean="0"/>
              <a:t>etentissement </a:t>
            </a:r>
            <a:r>
              <a:rPr lang="fr-FR" b="1" dirty="0"/>
              <a:t>des coxites sur </a:t>
            </a:r>
            <a:r>
              <a:rPr lang="fr-FR" b="1" dirty="0" smtClean="0"/>
              <a:t/>
            </a:r>
            <a:br>
              <a:rPr lang="fr-FR" b="1" dirty="0" smtClean="0"/>
            </a:br>
            <a:r>
              <a:rPr lang="fr-FR" b="1" u="sng" dirty="0" smtClean="0">
                <a:solidFill>
                  <a:srgbClr val="C00000"/>
                </a:solidFill>
              </a:rPr>
              <a:t>l’état </a:t>
            </a:r>
            <a:r>
              <a:rPr lang="fr-FR" b="1" u="sng" dirty="0">
                <a:solidFill>
                  <a:srgbClr val="C00000"/>
                </a:solidFill>
              </a:rPr>
              <a:t>fonctionnel</a:t>
            </a:r>
            <a:r>
              <a:rPr lang="fr-FR" dirty="0"/>
              <a:t> </a:t>
            </a:r>
            <a:r>
              <a:rPr lang="fr-FR" b="1" dirty="0" smtClean="0"/>
              <a:t>et </a:t>
            </a:r>
            <a:r>
              <a:rPr lang="fr-FR" b="1" u="sng" dirty="0" smtClean="0">
                <a:solidFill>
                  <a:srgbClr val="C00000"/>
                </a:solidFill>
              </a:rPr>
              <a:t>la qualité de vie</a:t>
            </a:r>
            <a:endParaRPr lang="fr-FR" b="1" u="sng" dirty="0">
              <a:solidFill>
                <a:srgbClr val="C00000"/>
              </a:solidFill>
            </a:endParaRPr>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213555835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R</a:t>
            </a:r>
            <a:r>
              <a:rPr lang="fr-FR" b="1" dirty="0" smtClean="0"/>
              <a:t>etentissement </a:t>
            </a:r>
            <a:r>
              <a:rPr lang="fr-FR" b="1" dirty="0"/>
              <a:t>des coxites sur </a:t>
            </a:r>
            <a:r>
              <a:rPr lang="fr-FR" b="1" dirty="0" smtClean="0"/>
              <a:t/>
            </a:r>
            <a:br>
              <a:rPr lang="fr-FR" b="1" dirty="0" smtClean="0"/>
            </a:br>
            <a:r>
              <a:rPr lang="fr-FR" b="1" u="sng" dirty="0" smtClean="0">
                <a:solidFill>
                  <a:srgbClr val="C00000"/>
                </a:solidFill>
              </a:rPr>
              <a:t>l’état </a:t>
            </a:r>
            <a:r>
              <a:rPr lang="fr-FR" b="1" u="sng" dirty="0">
                <a:solidFill>
                  <a:srgbClr val="C00000"/>
                </a:solidFill>
              </a:rPr>
              <a:t>fonctionnel</a:t>
            </a:r>
            <a:r>
              <a:rPr lang="fr-FR" dirty="0"/>
              <a:t> </a:t>
            </a:r>
            <a:r>
              <a:rPr lang="fr-FR" b="1" dirty="0" smtClean="0"/>
              <a:t>et </a:t>
            </a:r>
            <a:r>
              <a:rPr lang="fr-FR" b="1" u="sng" dirty="0" smtClean="0">
                <a:solidFill>
                  <a:srgbClr val="C00000"/>
                </a:solidFill>
              </a:rPr>
              <a:t>la qualité de vie</a:t>
            </a:r>
            <a:endParaRPr lang="fr-FR" b="1" u="sng" dirty="0">
              <a:solidFill>
                <a:srgbClr val="C00000"/>
              </a:solidFill>
            </a:endParaRPr>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958452380"/>
              </p:ext>
            </p:extLst>
          </p:nvPr>
        </p:nvGraphicFramePr>
        <p:xfrm>
          <a:off x="2366682" y="2732855"/>
          <a:ext cx="8324502" cy="1914571"/>
        </p:xfrm>
        <a:graphic>
          <a:graphicData uri="http://schemas.openxmlformats.org/drawingml/2006/table">
            <a:tbl>
              <a:tblPr firstRow="1" firstCol="1" bandRow="1">
                <a:tableStyleId>{5C22544A-7EE6-4342-B048-85BDC9FD1C3A}</a:tableStyleId>
              </a:tblPr>
              <a:tblGrid>
                <a:gridCol w="2523190">
                  <a:extLst>
                    <a:ext uri="{9D8B030D-6E8A-4147-A177-3AD203B41FA5}">
                      <a16:colId xmlns:a16="http://schemas.microsoft.com/office/drawing/2014/main" val="2334130958"/>
                    </a:ext>
                  </a:extLst>
                </a:gridCol>
                <a:gridCol w="1639203">
                  <a:extLst>
                    <a:ext uri="{9D8B030D-6E8A-4147-A177-3AD203B41FA5}">
                      <a16:colId xmlns:a16="http://schemas.microsoft.com/office/drawing/2014/main" val="3822372362"/>
                    </a:ext>
                  </a:extLst>
                </a:gridCol>
                <a:gridCol w="2227359">
                  <a:extLst>
                    <a:ext uri="{9D8B030D-6E8A-4147-A177-3AD203B41FA5}">
                      <a16:colId xmlns:a16="http://schemas.microsoft.com/office/drawing/2014/main" val="188471838"/>
                    </a:ext>
                  </a:extLst>
                </a:gridCol>
                <a:gridCol w="1934750">
                  <a:extLst>
                    <a:ext uri="{9D8B030D-6E8A-4147-A177-3AD203B41FA5}">
                      <a16:colId xmlns:a16="http://schemas.microsoft.com/office/drawing/2014/main" val="2565476742"/>
                    </a:ext>
                  </a:extLst>
                </a:gridCol>
              </a:tblGrid>
              <a:tr h="382914">
                <a:tc>
                  <a:txBody>
                    <a:bodyPr/>
                    <a:lstStyle/>
                    <a:p>
                      <a:pPr marL="457200">
                        <a:lnSpc>
                          <a:spcPct val="107000"/>
                        </a:lnSpc>
                        <a:spcAft>
                          <a:spcPts val="0"/>
                        </a:spcAft>
                        <a:tabLst>
                          <a:tab pos="825500" algn="l"/>
                        </a:tabLst>
                      </a:pPr>
                      <a:r>
                        <a:rPr lang="fr-FR" sz="18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nSpc>
                          <a:spcPct val="107000"/>
                        </a:lnSpc>
                        <a:spcAft>
                          <a:spcPts val="0"/>
                        </a:spcAft>
                      </a:pPr>
                      <a:r>
                        <a:rPr lang="fr-FR" sz="1800">
                          <a:effectLst/>
                        </a:rPr>
                        <a:t>Score d’évaluation</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fr-FR"/>
                    </a:p>
                  </a:txBody>
                  <a:tcPr/>
                </a:tc>
                <a:tc>
                  <a:txBody>
                    <a:bodyPr/>
                    <a:lstStyle/>
                    <a:p>
                      <a:pPr>
                        <a:lnSpc>
                          <a:spcPct val="107000"/>
                        </a:lnSpc>
                        <a:spcAft>
                          <a:spcPts val="0"/>
                        </a:spcAft>
                      </a:pPr>
                      <a:r>
                        <a:rPr lang="fr-FR" sz="1800">
                          <a:effectLst/>
                        </a:rPr>
                        <a:t> </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68741138"/>
                  </a:ext>
                </a:extLst>
              </a:tr>
              <a:tr h="382914">
                <a:tc>
                  <a:txBody>
                    <a:bodyPr/>
                    <a:lstStyle/>
                    <a:p>
                      <a:pPr marL="457200">
                        <a:lnSpc>
                          <a:spcPct val="107000"/>
                        </a:lnSpc>
                        <a:spcAft>
                          <a:spcPts val="0"/>
                        </a:spcAft>
                        <a:tabLst>
                          <a:tab pos="825500" algn="l"/>
                        </a:tabLst>
                      </a:pPr>
                      <a:r>
                        <a:rPr lang="fr-FR" sz="1800">
                          <a:effectLst/>
                        </a:rPr>
                        <a:t>hanche</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nSpc>
                          <a:spcPct val="107000"/>
                        </a:lnSpc>
                        <a:spcAft>
                          <a:spcPts val="0"/>
                        </a:spcAft>
                        <a:tabLst>
                          <a:tab pos="825500" algn="l"/>
                        </a:tabLst>
                      </a:pPr>
                      <a:r>
                        <a:rPr lang="fr-FR" sz="1800" b="1" dirty="0">
                          <a:effectLst/>
                        </a:rPr>
                        <a:t>Coxite</a:t>
                      </a:r>
                      <a:endParaRPr lang="fr-FR"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nSpc>
                          <a:spcPct val="107000"/>
                        </a:lnSpc>
                        <a:spcAft>
                          <a:spcPts val="0"/>
                        </a:spcAft>
                        <a:tabLst>
                          <a:tab pos="825500" algn="l"/>
                        </a:tabLst>
                      </a:pPr>
                      <a:r>
                        <a:rPr lang="fr-FR" sz="1800" b="1" dirty="0">
                          <a:effectLst/>
                        </a:rPr>
                        <a:t>Pas de coxite</a:t>
                      </a:r>
                      <a:endParaRPr lang="fr-FR"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nSpc>
                          <a:spcPct val="107000"/>
                        </a:lnSpc>
                        <a:spcAft>
                          <a:spcPts val="0"/>
                        </a:spcAft>
                        <a:tabLst>
                          <a:tab pos="825500" algn="l"/>
                        </a:tabLst>
                      </a:pPr>
                      <a:r>
                        <a:rPr lang="fr-FR" sz="1800" b="1" dirty="0">
                          <a:effectLst/>
                        </a:rPr>
                        <a:t>P</a:t>
                      </a:r>
                      <a:endParaRPr lang="fr-FR"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51035019"/>
                  </a:ext>
                </a:extLst>
              </a:tr>
              <a:tr h="382914">
                <a:tc>
                  <a:txBody>
                    <a:bodyPr/>
                    <a:lstStyle/>
                    <a:p>
                      <a:pPr marL="457200">
                        <a:lnSpc>
                          <a:spcPct val="107000"/>
                        </a:lnSpc>
                        <a:spcAft>
                          <a:spcPts val="0"/>
                        </a:spcAft>
                        <a:tabLst>
                          <a:tab pos="825500" algn="l"/>
                        </a:tabLst>
                      </a:pPr>
                      <a:r>
                        <a:rPr lang="fr-FR" sz="1800" dirty="0">
                          <a:effectLst/>
                        </a:rPr>
                        <a:t>La fonction BASFI</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nSpc>
                          <a:spcPct val="107000"/>
                        </a:lnSpc>
                        <a:spcAft>
                          <a:spcPts val="0"/>
                        </a:spcAft>
                        <a:tabLst>
                          <a:tab pos="825500" algn="l"/>
                        </a:tabLst>
                      </a:pPr>
                      <a:r>
                        <a:rPr lang="fr-FR" sz="1800" dirty="0">
                          <a:effectLst/>
                        </a:rPr>
                        <a:t>5,85±1,31</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nSpc>
                          <a:spcPct val="107000"/>
                        </a:lnSpc>
                        <a:spcAft>
                          <a:spcPts val="0"/>
                        </a:spcAft>
                        <a:tabLst>
                          <a:tab pos="825500" algn="l"/>
                        </a:tabLst>
                      </a:pPr>
                      <a:r>
                        <a:rPr lang="fr-FR" sz="1800">
                          <a:effectLst/>
                        </a:rPr>
                        <a:t>3,50±1,38</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nSpc>
                          <a:spcPct val="107000"/>
                        </a:lnSpc>
                        <a:spcAft>
                          <a:spcPts val="0"/>
                        </a:spcAft>
                        <a:tabLst>
                          <a:tab pos="825500" algn="l"/>
                        </a:tabLst>
                      </a:pPr>
                      <a:r>
                        <a:rPr lang="fr-FR" sz="1800">
                          <a:effectLst/>
                        </a:rPr>
                        <a:t>0,000</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05269842"/>
                  </a:ext>
                </a:extLst>
              </a:tr>
              <a:tr h="765829">
                <a:tc>
                  <a:txBody>
                    <a:bodyPr/>
                    <a:lstStyle/>
                    <a:p>
                      <a:pPr marL="457200">
                        <a:lnSpc>
                          <a:spcPct val="107000"/>
                        </a:lnSpc>
                        <a:spcAft>
                          <a:spcPts val="0"/>
                        </a:spcAft>
                        <a:tabLst>
                          <a:tab pos="825500" algn="l"/>
                        </a:tabLst>
                      </a:pPr>
                      <a:r>
                        <a:rPr lang="fr-FR" sz="1800" dirty="0">
                          <a:effectLst/>
                        </a:rPr>
                        <a:t>La qualité de vie ASQol</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nSpc>
                          <a:spcPct val="107000"/>
                        </a:lnSpc>
                        <a:spcAft>
                          <a:spcPts val="0"/>
                        </a:spcAft>
                        <a:tabLst>
                          <a:tab pos="825500" algn="l"/>
                        </a:tabLst>
                      </a:pPr>
                      <a:r>
                        <a:rPr lang="fr-FR" sz="1800" dirty="0">
                          <a:effectLst/>
                        </a:rPr>
                        <a:t>14,98±1,85</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nSpc>
                          <a:spcPct val="107000"/>
                        </a:lnSpc>
                        <a:spcAft>
                          <a:spcPts val="0"/>
                        </a:spcAft>
                        <a:tabLst>
                          <a:tab pos="825500" algn="l"/>
                        </a:tabLst>
                      </a:pPr>
                      <a:r>
                        <a:rPr lang="fr-FR" sz="1800" dirty="0">
                          <a:effectLst/>
                        </a:rPr>
                        <a:t>10,56±4,21</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nSpc>
                          <a:spcPct val="107000"/>
                        </a:lnSpc>
                        <a:spcAft>
                          <a:spcPts val="0"/>
                        </a:spcAft>
                        <a:tabLst>
                          <a:tab pos="825500" algn="l"/>
                        </a:tabLst>
                      </a:pPr>
                      <a:r>
                        <a:rPr lang="fr-FR" sz="1800" dirty="0">
                          <a:effectLst/>
                        </a:rPr>
                        <a:t>0,000</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1515460"/>
                  </a:ext>
                </a:extLst>
              </a:tr>
            </a:tbl>
          </a:graphicData>
        </a:graphic>
      </p:graphicFrame>
    </p:spTree>
    <p:extLst>
      <p:ext uri="{BB962C8B-B14F-4D97-AF65-F5344CB8AC3E}">
        <p14:creationId xmlns:p14="http://schemas.microsoft.com/office/powerpoint/2010/main" val="131364594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R</a:t>
            </a:r>
            <a:r>
              <a:rPr lang="fr-FR" b="1" dirty="0" smtClean="0"/>
              <a:t>etentissement </a:t>
            </a:r>
            <a:r>
              <a:rPr lang="fr-FR" b="1" dirty="0"/>
              <a:t>des </a:t>
            </a:r>
            <a:r>
              <a:rPr lang="fr-FR" b="1" dirty="0" err="1"/>
              <a:t>coxites</a:t>
            </a:r>
            <a:r>
              <a:rPr lang="fr-FR" b="1" dirty="0"/>
              <a:t> sur </a:t>
            </a:r>
            <a:r>
              <a:rPr lang="fr-FR" b="1" dirty="0" smtClean="0"/>
              <a:t/>
            </a:r>
            <a:br>
              <a:rPr lang="fr-FR" b="1" dirty="0" smtClean="0"/>
            </a:br>
            <a:r>
              <a:rPr lang="fr-FR" b="1" u="sng" dirty="0" smtClean="0">
                <a:solidFill>
                  <a:srgbClr val="C00000"/>
                </a:solidFill>
              </a:rPr>
              <a:t>l’état </a:t>
            </a:r>
            <a:r>
              <a:rPr lang="fr-FR" b="1" u="sng" dirty="0">
                <a:solidFill>
                  <a:srgbClr val="C00000"/>
                </a:solidFill>
              </a:rPr>
              <a:t>fonctionnel</a:t>
            </a:r>
            <a:r>
              <a:rPr lang="fr-FR" dirty="0"/>
              <a:t> </a:t>
            </a:r>
            <a:r>
              <a:rPr lang="fr-FR" b="1" dirty="0"/>
              <a:t>et </a:t>
            </a:r>
            <a:r>
              <a:rPr lang="fr-FR" b="1" u="sng" dirty="0">
                <a:solidFill>
                  <a:srgbClr val="C00000"/>
                </a:solidFill>
              </a:rPr>
              <a:t>la qualité de vie</a:t>
            </a:r>
            <a:endParaRPr lang="fr-FR" dirty="0"/>
          </a:p>
        </p:txBody>
      </p:sp>
      <p:sp>
        <p:nvSpPr>
          <p:cNvPr id="3" name="Espace réservé du contenu 2"/>
          <p:cNvSpPr>
            <a:spLocks noGrp="1"/>
          </p:cNvSpPr>
          <p:nvPr>
            <p:ph idx="1"/>
          </p:nvPr>
        </p:nvSpPr>
        <p:spPr>
          <a:xfrm>
            <a:off x="838200" y="1775012"/>
            <a:ext cx="10515600" cy="4485052"/>
          </a:xfrm>
        </p:spPr>
        <p:txBody>
          <a:bodyPr>
            <a:normAutofit/>
          </a:bodyPr>
          <a:lstStyle/>
          <a:p>
            <a:r>
              <a:rPr lang="fr-FR" sz="2400" dirty="0" smtClean="0"/>
              <a:t>score </a:t>
            </a:r>
            <a:r>
              <a:rPr lang="fr-FR" sz="2400" b="1" dirty="0" err="1"/>
              <a:t>ASQoL</a:t>
            </a:r>
            <a:r>
              <a:rPr lang="fr-FR" sz="2400" dirty="0"/>
              <a:t> élevé </a:t>
            </a:r>
            <a:r>
              <a:rPr lang="fr-FR" sz="2400" dirty="0" smtClean="0"/>
              <a:t>(P</a:t>
            </a:r>
            <a:r>
              <a:rPr lang="fr-FR" sz="2400" dirty="0"/>
              <a:t>˂</a:t>
            </a:r>
            <a:r>
              <a:rPr lang="fr-FR" sz="2400" dirty="0" smtClean="0"/>
              <a:t>10¯⁶</a:t>
            </a:r>
            <a:r>
              <a:rPr lang="fr-FR" sz="2400" dirty="0"/>
              <a:t>).</a:t>
            </a:r>
          </a:p>
        </p:txBody>
      </p:sp>
      <p:sp>
        <p:nvSpPr>
          <p:cNvPr id="4" name="Flèche vers le bas 3"/>
          <p:cNvSpPr/>
          <p:nvPr/>
        </p:nvSpPr>
        <p:spPr>
          <a:xfrm>
            <a:off x="2858729" y="2374015"/>
            <a:ext cx="545690" cy="6196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1147916" y="2993703"/>
            <a:ext cx="8689258" cy="1944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fr-FR" b="1" dirty="0"/>
              <a:t>En Chine </a:t>
            </a:r>
            <a:r>
              <a:rPr lang="fr-FR" dirty="0"/>
              <a:t>l’étude de </a:t>
            </a:r>
            <a:r>
              <a:rPr lang="fr-FR" dirty="0" err="1"/>
              <a:t>Siliang</a:t>
            </a:r>
            <a:r>
              <a:rPr lang="fr-FR" dirty="0"/>
              <a:t> Man et </a:t>
            </a:r>
            <a:r>
              <a:rPr lang="fr-FR" dirty="0" smtClean="0"/>
              <a:t>al </a:t>
            </a:r>
          </a:p>
          <a:p>
            <a:pPr marL="285750" indent="-285750">
              <a:buFont typeface="Wingdings" panose="05000000000000000000" pitchFamily="2" charset="2"/>
              <a:buChar char="Ø"/>
            </a:pPr>
            <a:r>
              <a:rPr lang="fr-FR" b="1" dirty="0" smtClean="0"/>
              <a:t>Au Maroc</a:t>
            </a:r>
            <a:r>
              <a:rPr lang="fr-FR" dirty="0" smtClean="0"/>
              <a:t>: de </a:t>
            </a:r>
            <a:r>
              <a:rPr lang="en-US" dirty="0" smtClean="0"/>
              <a:t>Ibn </a:t>
            </a:r>
            <a:r>
              <a:rPr lang="en-US" dirty="0" err="1"/>
              <a:t>Yacoub</a:t>
            </a:r>
            <a:r>
              <a:rPr lang="en-US" dirty="0"/>
              <a:t> </a:t>
            </a:r>
            <a:r>
              <a:rPr lang="en-US" dirty="0" smtClean="0"/>
              <a:t>Y</a:t>
            </a:r>
            <a:r>
              <a:rPr lang="en-US" dirty="0"/>
              <a:t> </a:t>
            </a:r>
            <a:r>
              <a:rPr lang="en-US" dirty="0" smtClean="0"/>
              <a:t>et al</a:t>
            </a:r>
          </a:p>
          <a:p>
            <a:pPr marL="285750" indent="-285750">
              <a:buFont typeface="Wingdings" panose="05000000000000000000" pitchFamily="2" charset="2"/>
              <a:buChar char="Ø"/>
            </a:pPr>
            <a:r>
              <a:rPr lang="fr-FR" dirty="0" smtClean="0"/>
              <a:t>Contrairement à </a:t>
            </a:r>
            <a:r>
              <a:rPr lang="fr-FR" b="1" dirty="0" smtClean="0"/>
              <a:t>l’</a:t>
            </a:r>
            <a:r>
              <a:rPr lang="fr-FR" b="1" dirty="0"/>
              <a:t>é</a:t>
            </a:r>
            <a:r>
              <a:rPr lang="fr-FR" b="1" dirty="0" smtClean="0"/>
              <a:t>tude Tunisienne </a:t>
            </a:r>
            <a:r>
              <a:rPr lang="fr-FR" dirty="0" smtClean="0"/>
              <a:t>de </a:t>
            </a:r>
            <a:r>
              <a:rPr lang="fr-FR" dirty="0"/>
              <a:t>Mohamed Younes et </a:t>
            </a:r>
            <a:r>
              <a:rPr lang="fr-FR" dirty="0" smtClean="0"/>
              <a:t>al</a:t>
            </a:r>
            <a:endParaRPr lang="fr-FR" dirty="0"/>
          </a:p>
        </p:txBody>
      </p:sp>
      <p:sp>
        <p:nvSpPr>
          <p:cNvPr id="8" name="Rectangle 7"/>
          <p:cNvSpPr/>
          <p:nvPr/>
        </p:nvSpPr>
        <p:spPr>
          <a:xfrm>
            <a:off x="667364" y="6029231"/>
            <a:ext cx="10857272" cy="461665"/>
          </a:xfrm>
          <a:prstGeom prst="rect">
            <a:avLst/>
          </a:prstGeom>
        </p:spPr>
        <p:txBody>
          <a:bodyPr wrap="square">
            <a:spAutoFit/>
          </a:bodyPr>
          <a:lstStyle/>
          <a:p>
            <a:r>
              <a:rPr lang="fr-FR" sz="800" dirty="0"/>
              <a:t>Man S, Zhang L, </a:t>
            </a:r>
            <a:r>
              <a:rPr lang="fr-FR" sz="800" dirty="0" err="1"/>
              <a:t>Bian</a:t>
            </a:r>
            <a:r>
              <a:rPr lang="fr-FR" sz="800" dirty="0"/>
              <a:t> T, Li H, Ma Z, Zhou Y. </a:t>
            </a:r>
            <a:r>
              <a:rPr lang="fr-FR" sz="800" dirty="0" err="1"/>
              <a:t>Assessment</a:t>
            </a:r>
            <a:r>
              <a:rPr lang="fr-FR" sz="800" dirty="0"/>
              <a:t> of hip </a:t>
            </a:r>
            <a:r>
              <a:rPr lang="fr-FR" sz="800" dirty="0" err="1"/>
              <a:t>involvement</a:t>
            </a:r>
            <a:r>
              <a:rPr lang="fr-FR" sz="800" dirty="0"/>
              <a:t> in patients </a:t>
            </a:r>
            <a:r>
              <a:rPr lang="fr-FR" sz="800" dirty="0" err="1" smtClean="0"/>
              <a:t>with</a:t>
            </a:r>
            <a:r>
              <a:rPr lang="fr-FR" sz="800" dirty="0" smtClean="0"/>
              <a:t> </a:t>
            </a:r>
            <a:r>
              <a:rPr lang="fr-FR" sz="800" dirty="0" err="1" smtClean="0"/>
              <a:t>ankylosing</a:t>
            </a:r>
            <a:r>
              <a:rPr lang="fr-FR" sz="800" dirty="0" smtClean="0"/>
              <a:t> </a:t>
            </a:r>
            <a:r>
              <a:rPr lang="fr-FR" sz="800" dirty="0" err="1"/>
              <a:t>spondylitis</a:t>
            </a:r>
            <a:r>
              <a:rPr lang="fr-FR" sz="800" dirty="0"/>
              <a:t>: </a:t>
            </a:r>
            <a:r>
              <a:rPr lang="fr-FR" sz="800" dirty="0" err="1"/>
              <a:t>reliability</a:t>
            </a:r>
            <a:r>
              <a:rPr lang="fr-FR" sz="800" dirty="0"/>
              <a:t> and </a:t>
            </a:r>
            <a:r>
              <a:rPr lang="fr-FR" sz="800" dirty="0" err="1"/>
              <a:t>validity</a:t>
            </a:r>
            <a:r>
              <a:rPr lang="fr-FR" sz="800" dirty="0"/>
              <a:t> of the Hip Inflammation MRI </a:t>
            </a:r>
            <a:r>
              <a:rPr lang="fr-FR" sz="800" dirty="0" err="1"/>
              <a:t>Scoring</a:t>
            </a:r>
            <a:r>
              <a:rPr lang="fr-FR" sz="800" dirty="0"/>
              <a:t> System. </a:t>
            </a:r>
            <a:r>
              <a:rPr lang="fr-FR" sz="800" dirty="0" smtClean="0"/>
              <a:t>BMC </a:t>
            </a:r>
            <a:r>
              <a:rPr lang="fr-FR" sz="800" dirty="0" err="1" smtClean="0"/>
              <a:t>Musculoskeletal</a:t>
            </a:r>
            <a:r>
              <a:rPr lang="fr-FR" sz="800" dirty="0" smtClean="0"/>
              <a:t> </a:t>
            </a:r>
            <a:r>
              <a:rPr lang="fr-FR" sz="800" dirty="0" err="1"/>
              <a:t>Disorders</a:t>
            </a:r>
            <a:r>
              <a:rPr lang="fr-FR" sz="800" dirty="0"/>
              <a:t>. 2021;22(1):</a:t>
            </a:r>
            <a:r>
              <a:rPr lang="fr-FR" sz="800" dirty="0" smtClean="0"/>
              <a:t>1-8</a:t>
            </a:r>
          </a:p>
          <a:p>
            <a:r>
              <a:rPr lang="fr-FR" sz="800" dirty="0"/>
              <a:t>Ibn </a:t>
            </a:r>
            <a:r>
              <a:rPr lang="fr-FR" sz="800" dirty="0" err="1"/>
              <a:t>Yacoub</a:t>
            </a:r>
            <a:r>
              <a:rPr lang="fr-FR" sz="800" dirty="0"/>
              <a:t> Y, Amine B, Abid H, </a:t>
            </a:r>
            <a:r>
              <a:rPr lang="fr-FR" sz="800" dirty="0" err="1"/>
              <a:t>Laatiris</a:t>
            </a:r>
            <a:r>
              <a:rPr lang="fr-FR" sz="800" dirty="0"/>
              <a:t> A, </a:t>
            </a:r>
            <a:r>
              <a:rPr lang="fr-FR" sz="800" dirty="0" err="1"/>
              <a:t>Hajjaj-Hassouni</a:t>
            </a:r>
            <a:r>
              <a:rPr lang="fr-FR" sz="800" dirty="0"/>
              <a:t> N. Hip </a:t>
            </a:r>
            <a:r>
              <a:rPr lang="fr-FR" sz="800" dirty="0" err="1"/>
              <a:t>involvement</a:t>
            </a:r>
            <a:r>
              <a:rPr lang="fr-FR" sz="800" dirty="0"/>
              <a:t> in </a:t>
            </a:r>
            <a:r>
              <a:rPr lang="fr-FR" sz="800" dirty="0" err="1"/>
              <a:t>moroccan</a:t>
            </a:r>
            <a:r>
              <a:rPr lang="fr-FR" sz="800" dirty="0"/>
              <a:t> patients </a:t>
            </a:r>
            <a:r>
              <a:rPr lang="fr-FR" sz="800" dirty="0" err="1"/>
              <a:t>with</a:t>
            </a:r>
            <a:r>
              <a:rPr lang="fr-FR" sz="800" dirty="0"/>
              <a:t> </a:t>
            </a:r>
            <a:r>
              <a:rPr lang="fr-FR" sz="800" dirty="0" err="1"/>
              <a:t>ankylosing</a:t>
            </a:r>
            <a:r>
              <a:rPr lang="fr-FR" sz="800" dirty="0"/>
              <a:t> </a:t>
            </a:r>
            <a:r>
              <a:rPr lang="fr-FR" sz="800" dirty="0" err="1"/>
              <a:t>spondylitis</a:t>
            </a:r>
            <a:r>
              <a:rPr lang="fr-FR" sz="800" dirty="0"/>
              <a:t>. </a:t>
            </a:r>
            <a:r>
              <a:rPr lang="fr-FR" sz="800" dirty="0" err="1"/>
              <a:t>Annals</a:t>
            </a:r>
            <a:r>
              <a:rPr lang="fr-FR" sz="800" dirty="0"/>
              <a:t> of the </a:t>
            </a:r>
            <a:r>
              <a:rPr lang="fr-FR" sz="800" dirty="0" err="1"/>
              <a:t>Rheumatic</a:t>
            </a:r>
            <a:r>
              <a:rPr lang="fr-FR" sz="800" dirty="0"/>
              <a:t> </a:t>
            </a:r>
            <a:r>
              <a:rPr lang="fr-FR" sz="800" dirty="0" err="1"/>
              <a:t>Diseases</a:t>
            </a:r>
            <a:r>
              <a:rPr lang="fr-FR" sz="800" dirty="0"/>
              <a:t>. 2013;71(</a:t>
            </a:r>
            <a:r>
              <a:rPr lang="fr-FR" sz="800" dirty="0" err="1"/>
              <a:t>Suppl</a:t>
            </a:r>
            <a:r>
              <a:rPr lang="fr-FR" sz="800" dirty="0"/>
              <a:t> 3):568-</a:t>
            </a:r>
          </a:p>
          <a:p>
            <a:r>
              <a:rPr lang="fr-FR" sz="800" dirty="0"/>
              <a:t>YOUNES M, JALLED A, AYDI Z, YOUNES K, JGUIRIM M, ZROUR S, et al. Qualité de vie au cours de la spondylarthrite ankylosante. LA TUNISIE MEDICALE. 2011;89(04):</a:t>
            </a:r>
            <a:r>
              <a:rPr lang="fr-FR" sz="800" dirty="0" smtClean="0"/>
              <a:t>374-8</a:t>
            </a:r>
          </a:p>
        </p:txBody>
      </p:sp>
      <p:sp>
        <p:nvSpPr>
          <p:cNvPr id="9" name="Rectangle 8"/>
          <p:cNvSpPr/>
          <p:nvPr/>
        </p:nvSpPr>
        <p:spPr>
          <a:xfrm>
            <a:off x="667364" y="6572695"/>
            <a:ext cx="8259098" cy="230832"/>
          </a:xfrm>
          <a:prstGeom prst="rect">
            <a:avLst/>
          </a:prstGeom>
        </p:spPr>
        <p:txBody>
          <a:bodyPr wrap="square">
            <a:spAutoFit/>
          </a:bodyPr>
          <a:lstStyle/>
          <a:p>
            <a:r>
              <a:rPr lang="fr-FR" sz="900" dirty="0" smtClean="0"/>
              <a:t>.</a:t>
            </a:r>
            <a:endParaRPr lang="fr-FR" sz="900" dirty="0"/>
          </a:p>
        </p:txBody>
      </p:sp>
    </p:spTree>
    <p:extLst>
      <p:ext uri="{BB962C8B-B14F-4D97-AF65-F5344CB8AC3E}">
        <p14:creationId xmlns:p14="http://schemas.microsoft.com/office/powerpoint/2010/main" val="151513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R</a:t>
            </a:r>
            <a:r>
              <a:rPr lang="fr-FR" b="1" dirty="0" smtClean="0"/>
              <a:t>etentissement </a:t>
            </a:r>
            <a:r>
              <a:rPr lang="fr-FR" b="1" dirty="0"/>
              <a:t>des </a:t>
            </a:r>
            <a:r>
              <a:rPr lang="fr-FR" b="1" dirty="0" err="1"/>
              <a:t>coxites</a:t>
            </a:r>
            <a:r>
              <a:rPr lang="fr-FR" b="1" dirty="0"/>
              <a:t> sur </a:t>
            </a:r>
            <a:r>
              <a:rPr lang="fr-FR" b="1" dirty="0" smtClean="0"/>
              <a:t/>
            </a:r>
            <a:br>
              <a:rPr lang="fr-FR" b="1" dirty="0" smtClean="0"/>
            </a:br>
            <a:r>
              <a:rPr lang="fr-FR" b="1" u="sng" dirty="0" smtClean="0">
                <a:solidFill>
                  <a:srgbClr val="C00000"/>
                </a:solidFill>
              </a:rPr>
              <a:t>l’état </a:t>
            </a:r>
            <a:r>
              <a:rPr lang="fr-FR" b="1" u="sng" dirty="0">
                <a:solidFill>
                  <a:srgbClr val="C00000"/>
                </a:solidFill>
              </a:rPr>
              <a:t>fonctionnel</a:t>
            </a:r>
            <a:r>
              <a:rPr lang="fr-FR" dirty="0"/>
              <a:t> </a:t>
            </a:r>
            <a:r>
              <a:rPr lang="fr-FR" b="1" dirty="0"/>
              <a:t>et </a:t>
            </a:r>
            <a:r>
              <a:rPr lang="fr-FR" b="1" u="sng" dirty="0">
                <a:solidFill>
                  <a:srgbClr val="C00000"/>
                </a:solidFill>
              </a:rPr>
              <a:t>la qualité de vie</a:t>
            </a:r>
            <a:endParaRPr lang="fr-FR" dirty="0"/>
          </a:p>
        </p:txBody>
      </p:sp>
      <p:sp>
        <p:nvSpPr>
          <p:cNvPr id="3" name="Espace réservé du contenu 2"/>
          <p:cNvSpPr>
            <a:spLocks noGrp="1"/>
          </p:cNvSpPr>
          <p:nvPr>
            <p:ph idx="1"/>
          </p:nvPr>
        </p:nvSpPr>
        <p:spPr>
          <a:xfrm>
            <a:off x="838200" y="1825624"/>
            <a:ext cx="10515600" cy="5032375"/>
          </a:xfrm>
        </p:spPr>
        <p:txBody>
          <a:bodyPr>
            <a:normAutofit fontScale="92500" lnSpcReduction="10000"/>
          </a:bodyPr>
          <a:lstStyle/>
          <a:p>
            <a:r>
              <a:rPr lang="fr-FR" sz="2600" dirty="0" smtClean="0"/>
              <a:t>score </a:t>
            </a:r>
            <a:r>
              <a:rPr lang="fr-FR" sz="2600" b="1" dirty="0" smtClean="0"/>
              <a:t>BASFI</a:t>
            </a:r>
            <a:r>
              <a:rPr lang="fr-FR" sz="2600" dirty="0" smtClean="0"/>
              <a:t> élevé (P˂10¯⁶</a:t>
            </a:r>
            <a:r>
              <a:rPr lang="fr-FR" sz="2600" dirty="0"/>
              <a:t>). </a:t>
            </a:r>
            <a:endParaRPr lang="fr-FR" sz="2600" dirty="0" smtClean="0"/>
          </a:p>
          <a:p>
            <a:pPr marL="0" indent="0">
              <a:buNone/>
            </a:pPr>
            <a:endParaRPr lang="fr-FR" sz="900" dirty="0" smtClean="0"/>
          </a:p>
          <a:p>
            <a:pPr marL="0" indent="0">
              <a:buNone/>
            </a:pPr>
            <a:endParaRPr lang="fr-FR" sz="900" dirty="0"/>
          </a:p>
          <a:p>
            <a:pPr marL="0" indent="0">
              <a:buNone/>
            </a:pPr>
            <a:endParaRPr lang="fr-FR" sz="900" dirty="0" smtClean="0"/>
          </a:p>
          <a:p>
            <a:pPr marL="0" indent="0">
              <a:buNone/>
            </a:pPr>
            <a:endParaRPr lang="fr-FR" sz="900" dirty="0"/>
          </a:p>
          <a:p>
            <a:pPr marL="0" indent="0">
              <a:buNone/>
            </a:pPr>
            <a:endParaRPr lang="fr-FR" sz="900" dirty="0" smtClean="0"/>
          </a:p>
          <a:p>
            <a:pPr marL="0" indent="0">
              <a:buNone/>
            </a:pPr>
            <a:endParaRPr lang="fr-FR" sz="900" dirty="0"/>
          </a:p>
          <a:p>
            <a:pPr marL="0" indent="0">
              <a:buNone/>
            </a:pPr>
            <a:endParaRPr lang="fr-FR" sz="900" dirty="0" smtClean="0"/>
          </a:p>
          <a:p>
            <a:pPr marL="0" indent="0">
              <a:buNone/>
            </a:pPr>
            <a:endParaRPr lang="fr-FR" sz="900" dirty="0"/>
          </a:p>
          <a:p>
            <a:pPr marL="0" indent="0">
              <a:buNone/>
            </a:pPr>
            <a:endParaRPr lang="fr-FR" sz="900" dirty="0" smtClean="0"/>
          </a:p>
          <a:p>
            <a:pPr marL="0" indent="0">
              <a:buNone/>
            </a:pPr>
            <a:endParaRPr lang="fr-FR" sz="900" dirty="0"/>
          </a:p>
          <a:p>
            <a:pPr marL="0" indent="0">
              <a:buNone/>
            </a:pPr>
            <a:endParaRPr lang="fr-FR" sz="900" dirty="0" smtClean="0"/>
          </a:p>
          <a:p>
            <a:pPr marL="0" indent="0">
              <a:buNone/>
            </a:pPr>
            <a:endParaRPr lang="fr-FR" sz="900" dirty="0" smtClean="0"/>
          </a:p>
          <a:p>
            <a:pPr marL="0" indent="0">
              <a:buNone/>
            </a:pPr>
            <a:endParaRPr lang="fr-FR" sz="900" dirty="0" smtClean="0"/>
          </a:p>
          <a:p>
            <a:pPr marL="0" indent="0">
              <a:buNone/>
            </a:pPr>
            <a:endParaRPr lang="fr-FR" sz="900" dirty="0" smtClean="0"/>
          </a:p>
          <a:p>
            <a:pPr marL="0" indent="0">
              <a:buNone/>
            </a:pPr>
            <a:endParaRPr lang="fr-FR" sz="900" dirty="0"/>
          </a:p>
          <a:p>
            <a:pPr marL="0" indent="0">
              <a:buNone/>
            </a:pPr>
            <a:r>
              <a:rPr lang="fr-FR" sz="800" dirty="0" err="1"/>
              <a:t>Siar</a:t>
            </a:r>
            <a:r>
              <a:rPr lang="fr-FR" sz="800" dirty="0"/>
              <a:t> N, Hilal G, El Aissaoui A, </a:t>
            </a:r>
            <a:r>
              <a:rPr lang="fr-FR" sz="800" dirty="0" err="1"/>
              <a:t>Boudouaya</a:t>
            </a:r>
            <a:r>
              <a:rPr lang="fr-FR" sz="800" dirty="0"/>
              <a:t> H, </a:t>
            </a:r>
            <a:r>
              <a:rPr lang="fr-FR" sz="800" dirty="0" err="1"/>
              <a:t>Akasbi</a:t>
            </a:r>
            <a:r>
              <a:rPr lang="fr-FR" sz="800" dirty="0"/>
              <a:t> N, </a:t>
            </a:r>
            <a:r>
              <a:rPr lang="fr-FR" sz="800" dirty="0" err="1"/>
              <a:t>Taoufik</a:t>
            </a:r>
            <a:r>
              <a:rPr lang="fr-FR" sz="800" dirty="0"/>
              <a:t> H. Facteurs associés à la </a:t>
            </a:r>
            <a:r>
              <a:rPr lang="fr-FR" sz="800" dirty="0" err="1"/>
              <a:t>coxite</a:t>
            </a:r>
            <a:r>
              <a:rPr lang="fr-FR" sz="800" dirty="0"/>
              <a:t> dans la </a:t>
            </a:r>
            <a:r>
              <a:rPr lang="fr-FR" sz="800" dirty="0" err="1"/>
              <a:t>spondyloarthrite</a:t>
            </a:r>
            <a:r>
              <a:rPr lang="fr-FR" sz="800" dirty="0"/>
              <a:t>. Revue du rhumatisme. 2018:A230./ Kharrat L, </a:t>
            </a:r>
            <a:r>
              <a:rPr lang="fr-FR" sz="800" dirty="0" err="1"/>
              <a:t>Slouma</a:t>
            </a:r>
            <a:r>
              <a:rPr lang="fr-FR" sz="800" dirty="0"/>
              <a:t> M, </a:t>
            </a:r>
            <a:r>
              <a:rPr lang="fr-FR" sz="800" dirty="0" err="1"/>
              <a:t>Rahmouni</a:t>
            </a:r>
            <a:r>
              <a:rPr lang="fr-FR" sz="800" dirty="0"/>
              <a:t> S, </a:t>
            </a:r>
            <a:r>
              <a:rPr lang="fr-FR" sz="800" dirty="0" err="1"/>
              <a:t>Dhahri</a:t>
            </a:r>
            <a:r>
              <a:rPr lang="fr-FR" sz="800" dirty="0"/>
              <a:t> R, </a:t>
            </a:r>
            <a:r>
              <a:rPr lang="fr-FR" sz="800" dirty="0" err="1"/>
              <a:t>Gharsallah</a:t>
            </a:r>
            <a:r>
              <a:rPr lang="fr-FR" sz="800" dirty="0"/>
              <a:t> I, </a:t>
            </a:r>
            <a:r>
              <a:rPr lang="fr-FR" sz="800" dirty="0" err="1"/>
              <a:t>Metoui</a:t>
            </a:r>
            <a:r>
              <a:rPr lang="fr-FR" sz="800" dirty="0"/>
              <a:t> L, et al. FREQUENCY AND RISK FACTORS OF HIP INVOLVEMENT DURING SPONDYLOARTHRITIS IN MILITARY PATIENTS. BMJ </a:t>
            </a:r>
            <a:r>
              <a:rPr lang="fr-FR" sz="800" dirty="0" err="1"/>
              <a:t>Publishing</a:t>
            </a:r>
            <a:r>
              <a:rPr lang="fr-FR" sz="800" dirty="0"/>
              <a:t> Group Ltd; 2021./ </a:t>
            </a:r>
            <a:r>
              <a:rPr lang="fr-FR" sz="800" dirty="0" err="1"/>
              <a:t>Aguiar</a:t>
            </a:r>
            <a:r>
              <a:rPr lang="fr-FR" sz="800" dirty="0"/>
              <a:t> F, Martins-Rocha T, Fonseca R, Bernardo A, </a:t>
            </a:r>
            <a:r>
              <a:rPr lang="fr-FR" sz="800" dirty="0" err="1"/>
              <a:t>Brito</a:t>
            </a:r>
            <a:r>
              <a:rPr lang="fr-FR" sz="800" dirty="0"/>
              <a:t> I. Hip </a:t>
            </a:r>
            <a:r>
              <a:rPr lang="fr-FR" sz="800" dirty="0" err="1"/>
              <a:t>Involvement</a:t>
            </a:r>
            <a:r>
              <a:rPr lang="fr-FR" sz="800" dirty="0"/>
              <a:t> in </a:t>
            </a:r>
            <a:r>
              <a:rPr lang="fr-FR" sz="800" dirty="0" err="1"/>
              <a:t>Spondyloarthritis</a:t>
            </a:r>
            <a:r>
              <a:rPr lang="fr-FR" sz="800" dirty="0"/>
              <a:t> Patients: A </a:t>
            </a:r>
            <a:r>
              <a:rPr lang="fr-FR" sz="800" dirty="0" err="1"/>
              <a:t>Frequent</a:t>
            </a:r>
            <a:r>
              <a:rPr lang="fr-FR" sz="800" dirty="0"/>
              <a:t> and </a:t>
            </a:r>
            <a:r>
              <a:rPr lang="fr-FR" sz="800" dirty="0" err="1"/>
              <a:t>Serious</a:t>
            </a:r>
            <a:r>
              <a:rPr lang="fr-FR" sz="800" dirty="0"/>
              <a:t> Manifestation. BMJ </a:t>
            </a:r>
            <a:r>
              <a:rPr lang="fr-FR" sz="800" dirty="0" err="1"/>
              <a:t>Publishing</a:t>
            </a:r>
            <a:r>
              <a:rPr lang="fr-FR" sz="800" dirty="0"/>
              <a:t> Group Ltd; 2016./ </a:t>
            </a:r>
            <a:r>
              <a:rPr lang="fr-FR" sz="800" dirty="0" err="1"/>
              <a:t>Michelena</a:t>
            </a:r>
            <a:r>
              <a:rPr lang="fr-FR" sz="800" dirty="0"/>
              <a:t> X, de </a:t>
            </a:r>
            <a:r>
              <a:rPr lang="fr-FR" sz="800" dirty="0" err="1"/>
              <a:t>Recalde</a:t>
            </a:r>
            <a:r>
              <a:rPr lang="fr-FR" sz="800" dirty="0"/>
              <a:t> ML, </a:t>
            </a:r>
            <a:r>
              <a:rPr lang="fr-FR" sz="800" dirty="0" err="1"/>
              <a:t>Borrell</a:t>
            </a:r>
            <a:r>
              <a:rPr lang="fr-FR" sz="800" dirty="0"/>
              <a:t> H, </a:t>
            </a:r>
            <a:r>
              <a:rPr lang="fr-FR" sz="800" dirty="0" err="1"/>
              <a:t>Lluch</a:t>
            </a:r>
            <a:r>
              <a:rPr lang="fr-FR" sz="800" dirty="0"/>
              <a:t> J, </a:t>
            </a:r>
            <a:r>
              <a:rPr lang="fr-FR" sz="800" dirty="0" err="1"/>
              <a:t>Juárez</a:t>
            </a:r>
            <a:r>
              <a:rPr lang="fr-FR" sz="800" dirty="0"/>
              <a:t> P, Morales I, et al. </a:t>
            </a:r>
            <a:r>
              <a:rPr lang="fr-FR" sz="800" dirty="0" err="1"/>
              <a:t>Radiographic</a:t>
            </a:r>
            <a:r>
              <a:rPr lang="fr-FR" sz="800" dirty="0"/>
              <a:t> hip </a:t>
            </a:r>
            <a:r>
              <a:rPr lang="fr-FR" sz="800" dirty="0" err="1"/>
              <a:t>involvement</a:t>
            </a:r>
            <a:r>
              <a:rPr lang="fr-FR" sz="800" dirty="0"/>
              <a:t> in patients </a:t>
            </a:r>
            <a:r>
              <a:rPr lang="fr-FR" sz="800" dirty="0" err="1"/>
              <a:t>with</a:t>
            </a:r>
            <a:r>
              <a:rPr lang="fr-FR" sz="800" dirty="0"/>
              <a:t> </a:t>
            </a:r>
            <a:r>
              <a:rPr lang="fr-FR" sz="800" dirty="0" err="1"/>
              <a:t>ankylosing</a:t>
            </a:r>
            <a:r>
              <a:rPr lang="fr-FR" sz="800" dirty="0"/>
              <a:t> </a:t>
            </a:r>
            <a:r>
              <a:rPr lang="fr-FR" sz="800" dirty="0" err="1"/>
              <a:t>spondylitis</a:t>
            </a:r>
            <a:r>
              <a:rPr lang="fr-FR" sz="800" dirty="0"/>
              <a:t>. a </a:t>
            </a:r>
            <a:r>
              <a:rPr lang="fr-FR" sz="800" dirty="0" err="1"/>
              <a:t>study</a:t>
            </a:r>
            <a:r>
              <a:rPr lang="fr-FR" sz="800" dirty="0"/>
              <a:t> of </a:t>
            </a:r>
            <a:r>
              <a:rPr lang="fr-FR" sz="800" dirty="0" err="1"/>
              <a:t>its</a:t>
            </a:r>
            <a:r>
              <a:rPr lang="fr-FR" sz="800" dirty="0"/>
              <a:t> </a:t>
            </a:r>
            <a:r>
              <a:rPr lang="fr-FR" sz="800" dirty="0" err="1"/>
              <a:t>prevalence</a:t>
            </a:r>
            <a:r>
              <a:rPr lang="fr-FR" sz="800" dirty="0"/>
              <a:t> and </a:t>
            </a:r>
            <a:r>
              <a:rPr lang="fr-FR" sz="800" dirty="0" err="1"/>
              <a:t>determining</a:t>
            </a:r>
            <a:r>
              <a:rPr lang="fr-FR" sz="800" dirty="0"/>
              <a:t> </a:t>
            </a:r>
            <a:r>
              <a:rPr lang="fr-FR" sz="800" dirty="0" err="1"/>
              <a:t>factors</a:t>
            </a:r>
            <a:r>
              <a:rPr lang="fr-FR" sz="800" dirty="0"/>
              <a:t>. BMJ </a:t>
            </a:r>
            <a:r>
              <a:rPr lang="fr-FR" sz="800" dirty="0" err="1"/>
              <a:t>Publishing</a:t>
            </a:r>
            <a:r>
              <a:rPr lang="fr-FR" sz="800" dirty="0"/>
              <a:t> Group Ltd; 2017./ </a:t>
            </a:r>
            <a:r>
              <a:rPr lang="fr-FR" sz="800" dirty="0" err="1"/>
              <a:t>Cansu</a:t>
            </a:r>
            <a:r>
              <a:rPr lang="fr-FR" sz="800" dirty="0"/>
              <a:t> DÜ, </a:t>
            </a:r>
            <a:r>
              <a:rPr lang="fr-FR" sz="800" dirty="0" err="1"/>
              <a:t>Çalışır</a:t>
            </a:r>
            <a:r>
              <a:rPr lang="fr-FR" sz="800" dirty="0"/>
              <a:t> C, </a:t>
            </a:r>
            <a:r>
              <a:rPr lang="fr-FR" sz="800" dirty="0" err="1"/>
              <a:t>Savaş</a:t>
            </a:r>
            <a:r>
              <a:rPr lang="fr-FR" sz="800" dirty="0"/>
              <a:t> </a:t>
            </a:r>
            <a:r>
              <a:rPr lang="fr-FR" sz="800" dirty="0" err="1"/>
              <a:t>Yavaş</a:t>
            </a:r>
            <a:r>
              <a:rPr lang="fr-FR" sz="800" dirty="0"/>
              <a:t> U, </a:t>
            </a:r>
            <a:r>
              <a:rPr lang="fr-FR" sz="800" dirty="0" err="1"/>
              <a:t>Kaşifoğlu</a:t>
            </a:r>
            <a:r>
              <a:rPr lang="fr-FR" sz="800" dirty="0"/>
              <a:t> T, </a:t>
            </a:r>
            <a:r>
              <a:rPr lang="fr-FR" sz="800" dirty="0" err="1"/>
              <a:t>Korkmaz</a:t>
            </a:r>
            <a:r>
              <a:rPr lang="fr-FR" sz="800" dirty="0"/>
              <a:t> C. </a:t>
            </a:r>
            <a:r>
              <a:rPr lang="fr-FR" sz="800" dirty="0" err="1"/>
              <a:t>Predictors</a:t>
            </a:r>
            <a:r>
              <a:rPr lang="fr-FR" sz="800" dirty="0"/>
              <a:t> of </a:t>
            </a:r>
            <a:r>
              <a:rPr lang="fr-FR" sz="800" dirty="0" err="1"/>
              <a:t>radiographic</a:t>
            </a:r>
            <a:r>
              <a:rPr lang="fr-FR" sz="800" dirty="0"/>
              <a:t> </a:t>
            </a:r>
            <a:r>
              <a:rPr lang="fr-FR" sz="800" dirty="0" err="1"/>
              <a:t>severity</a:t>
            </a:r>
            <a:r>
              <a:rPr lang="fr-FR" sz="800" dirty="0"/>
              <a:t> and </a:t>
            </a:r>
            <a:r>
              <a:rPr lang="fr-FR" sz="800" dirty="0" err="1"/>
              <a:t>functional</a:t>
            </a:r>
            <a:r>
              <a:rPr lang="fr-FR" sz="800" dirty="0"/>
              <a:t> </a:t>
            </a:r>
            <a:r>
              <a:rPr lang="fr-FR" sz="800" dirty="0" err="1"/>
              <a:t>disability</a:t>
            </a:r>
            <a:r>
              <a:rPr lang="fr-FR" sz="800" dirty="0"/>
              <a:t> in </a:t>
            </a:r>
            <a:r>
              <a:rPr lang="fr-FR" sz="800" dirty="0" err="1"/>
              <a:t>Turkish</a:t>
            </a:r>
            <a:r>
              <a:rPr lang="fr-FR" sz="800" dirty="0"/>
              <a:t> patients </a:t>
            </a:r>
            <a:r>
              <a:rPr lang="fr-FR" sz="800" dirty="0" err="1"/>
              <a:t>with</a:t>
            </a:r>
            <a:r>
              <a:rPr lang="fr-FR" sz="800" dirty="0"/>
              <a:t> </a:t>
            </a:r>
            <a:r>
              <a:rPr lang="fr-FR" sz="800" dirty="0" err="1"/>
              <a:t>ankylosing</a:t>
            </a:r>
            <a:r>
              <a:rPr lang="fr-FR" sz="800" dirty="0"/>
              <a:t> </a:t>
            </a:r>
            <a:r>
              <a:rPr lang="fr-FR" sz="800" dirty="0" err="1"/>
              <a:t>spondylitis</a:t>
            </a:r>
            <a:r>
              <a:rPr lang="fr-FR" sz="800" dirty="0"/>
              <a:t>. </a:t>
            </a:r>
            <a:r>
              <a:rPr lang="fr-FR" sz="800" dirty="0" err="1"/>
              <a:t>Clinical</a:t>
            </a:r>
            <a:r>
              <a:rPr lang="fr-FR" sz="800" dirty="0"/>
              <a:t> </a:t>
            </a:r>
            <a:r>
              <a:rPr lang="fr-FR" sz="800" dirty="0" err="1"/>
              <a:t>rheumatology</a:t>
            </a:r>
            <a:r>
              <a:rPr lang="fr-FR" sz="800" dirty="0"/>
              <a:t>. 2011;30(4):557-62./ Man S, Zhang L, </a:t>
            </a:r>
            <a:r>
              <a:rPr lang="fr-FR" sz="800" dirty="0" err="1"/>
              <a:t>Bian</a:t>
            </a:r>
            <a:r>
              <a:rPr lang="fr-FR" sz="800" dirty="0"/>
              <a:t> T, Li H, Ma Z, Zhou Y. </a:t>
            </a:r>
            <a:r>
              <a:rPr lang="fr-FR" sz="800" dirty="0" err="1"/>
              <a:t>Assessment</a:t>
            </a:r>
            <a:r>
              <a:rPr lang="fr-FR" sz="800" dirty="0"/>
              <a:t> of hip </a:t>
            </a:r>
            <a:r>
              <a:rPr lang="fr-FR" sz="800" dirty="0" err="1"/>
              <a:t>involvement</a:t>
            </a:r>
            <a:r>
              <a:rPr lang="fr-FR" sz="800" dirty="0"/>
              <a:t> in patients </a:t>
            </a:r>
            <a:r>
              <a:rPr lang="fr-FR" sz="800" dirty="0" err="1"/>
              <a:t>with</a:t>
            </a:r>
            <a:r>
              <a:rPr lang="fr-FR" sz="800" dirty="0"/>
              <a:t> </a:t>
            </a:r>
            <a:r>
              <a:rPr lang="fr-FR" sz="800" dirty="0" err="1"/>
              <a:t>ankylosing</a:t>
            </a:r>
            <a:r>
              <a:rPr lang="fr-FR" sz="800" dirty="0"/>
              <a:t> </a:t>
            </a:r>
            <a:r>
              <a:rPr lang="fr-FR" sz="800" dirty="0" err="1"/>
              <a:t>spondylitis</a:t>
            </a:r>
            <a:r>
              <a:rPr lang="fr-FR" sz="800" dirty="0"/>
              <a:t>: </a:t>
            </a:r>
            <a:r>
              <a:rPr lang="fr-FR" sz="800" dirty="0" err="1"/>
              <a:t>reliability</a:t>
            </a:r>
            <a:r>
              <a:rPr lang="fr-FR" sz="800" dirty="0"/>
              <a:t> and </a:t>
            </a:r>
            <a:r>
              <a:rPr lang="fr-FR" sz="800" dirty="0" err="1"/>
              <a:t>validity</a:t>
            </a:r>
            <a:r>
              <a:rPr lang="fr-FR" sz="800" dirty="0"/>
              <a:t> of the Hip Inflammation MRI </a:t>
            </a:r>
            <a:r>
              <a:rPr lang="fr-FR" sz="800" dirty="0" err="1"/>
              <a:t>Scoring</a:t>
            </a:r>
            <a:r>
              <a:rPr lang="fr-FR" sz="800" dirty="0"/>
              <a:t> System. BMC </a:t>
            </a:r>
            <a:r>
              <a:rPr lang="fr-FR" sz="800" dirty="0" err="1"/>
              <a:t>Musculoskeletal</a:t>
            </a:r>
            <a:r>
              <a:rPr lang="fr-FR" sz="800" dirty="0"/>
              <a:t> </a:t>
            </a:r>
            <a:r>
              <a:rPr lang="fr-FR" sz="800" dirty="0" err="1"/>
              <a:t>Disorders</a:t>
            </a:r>
            <a:r>
              <a:rPr lang="fr-FR" sz="800" dirty="0"/>
              <a:t>. 2021;22(1):1-8./ Vander </a:t>
            </a:r>
            <a:r>
              <a:rPr lang="fr-FR" sz="800" dirty="0" err="1"/>
              <a:t>Cruyssen</a:t>
            </a:r>
            <a:r>
              <a:rPr lang="fr-FR" sz="800" dirty="0"/>
              <a:t> B, </a:t>
            </a:r>
            <a:r>
              <a:rPr lang="fr-FR" sz="800" dirty="0" err="1"/>
              <a:t>Muñoz-Gomariz</a:t>
            </a:r>
            <a:r>
              <a:rPr lang="fr-FR" sz="800" dirty="0"/>
              <a:t> E, Font P, </a:t>
            </a:r>
            <a:r>
              <a:rPr lang="fr-FR" sz="800" dirty="0" err="1"/>
              <a:t>Mulero</a:t>
            </a:r>
            <a:r>
              <a:rPr lang="fr-FR" sz="800" dirty="0"/>
              <a:t> J, de </a:t>
            </a:r>
            <a:r>
              <a:rPr lang="fr-FR" sz="800" dirty="0" err="1"/>
              <a:t>Vlam</a:t>
            </a:r>
            <a:r>
              <a:rPr lang="fr-FR" sz="800" dirty="0"/>
              <a:t> K, Boonen A, et al. Hip </a:t>
            </a:r>
            <a:r>
              <a:rPr lang="fr-FR" sz="800" dirty="0" err="1"/>
              <a:t>involvement</a:t>
            </a:r>
            <a:r>
              <a:rPr lang="fr-FR" sz="800" dirty="0"/>
              <a:t> in </a:t>
            </a:r>
            <a:r>
              <a:rPr lang="fr-FR" sz="800" dirty="0" err="1"/>
              <a:t>ankylosing</a:t>
            </a:r>
            <a:r>
              <a:rPr lang="fr-FR" sz="800" dirty="0"/>
              <a:t> </a:t>
            </a:r>
            <a:r>
              <a:rPr lang="fr-FR" sz="800" dirty="0" err="1"/>
              <a:t>spondylitis</a:t>
            </a:r>
            <a:r>
              <a:rPr lang="fr-FR" sz="800" dirty="0"/>
              <a:t>: </a:t>
            </a:r>
            <a:r>
              <a:rPr lang="fr-FR" sz="800" dirty="0" err="1"/>
              <a:t>epidemiology</a:t>
            </a:r>
            <a:r>
              <a:rPr lang="fr-FR" sz="800" dirty="0"/>
              <a:t> and </a:t>
            </a:r>
            <a:r>
              <a:rPr lang="fr-FR" sz="800" dirty="0" err="1"/>
              <a:t>risk</a:t>
            </a:r>
            <a:r>
              <a:rPr lang="fr-FR" sz="800" dirty="0"/>
              <a:t> </a:t>
            </a:r>
            <a:r>
              <a:rPr lang="fr-FR" sz="800" dirty="0" err="1"/>
              <a:t>factors</a:t>
            </a:r>
            <a:r>
              <a:rPr lang="fr-FR" sz="800" dirty="0"/>
              <a:t> </a:t>
            </a:r>
            <a:r>
              <a:rPr lang="fr-FR" sz="800" dirty="0" err="1"/>
              <a:t>associated</a:t>
            </a:r>
            <a:r>
              <a:rPr lang="fr-FR" sz="800" dirty="0"/>
              <a:t> </a:t>
            </a:r>
            <a:r>
              <a:rPr lang="fr-FR" sz="800" dirty="0" err="1"/>
              <a:t>with</a:t>
            </a:r>
            <a:r>
              <a:rPr lang="fr-FR" sz="800" dirty="0"/>
              <a:t> hip replacement </a:t>
            </a:r>
            <a:r>
              <a:rPr lang="fr-FR" sz="800" dirty="0" err="1"/>
              <a:t>surgery</a:t>
            </a:r>
            <a:r>
              <a:rPr lang="fr-FR" sz="800" dirty="0"/>
              <a:t>. </a:t>
            </a:r>
            <a:r>
              <a:rPr lang="fr-FR" sz="800" dirty="0" err="1"/>
              <a:t>Rheumatology</a:t>
            </a:r>
            <a:r>
              <a:rPr lang="fr-FR" sz="800" dirty="0"/>
              <a:t> (Oxford, </a:t>
            </a:r>
            <a:r>
              <a:rPr lang="fr-FR" sz="800" dirty="0" err="1"/>
              <a:t>England</a:t>
            </a:r>
            <a:r>
              <a:rPr lang="fr-FR" sz="800" dirty="0"/>
              <a:t>). 2010;49(1):73-81.</a:t>
            </a:r>
          </a:p>
          <a:p>
            <a:pPr marL="0" indent="0">
              <a:buNone/>
            </a:pPr>
            <a:endParaRPr lang="fr-FR" sz="900" dirty="0" smtClean="0"/>
          </a:p>
          <a:p>
            <a:endParaRPr lang="fr-FR" dirty="0" smtClean="0"/>
          </a:p>
          <a:p>
            <a:pPr marL="0" indent="0">
              <a:buNone/>
            </a:pPr>
            <a:endParaRPr lang="fr-FR" dirty="0"/>
          </a:p>
        </p:txBody>
      </p:sp>
      <p:sp>
        <p:nvSpPr>
          <p:cNvPr id="5" name="Flèche vers le bas 4"/>
          <p:cNvSpPr/>
          <p:nvPr/>
        </p:nvSpPr>
        <p:spPr>
          <a:xfrm>
            <a:off x="2853813" y="2262290"/>
            <a:ext cx="529467" cy="7316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112520" y="2993923"/>
            <a:ext cx="8621414" cy="2669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b="1" dirty="0" smtClean="0"/>
          </a:p>
          <a:p>
            <a:endParaRPr lang="fr-FR" b="1" dirty="0"/>
          </a:p>
          <a:p>
            <a:pPr marL="285750" indent="-285750">
              <a:buFont typeface="Wingdings" panose="05000000000000000000" pitchFamily="2" charset="2"/>
              <a:buChar char="Ø"/>
            </a:pPr>
            <a:r>
              <a:rPr lang="fr-FR" b="1" dirty="0" smtClean="0"/>
              <a:t>Au </a:t>
            </a:r>
            <a:r>
              <a:rPr lang="fr-FR" b="1" dirty="0"/>
              <a:t>Maroc</a:t>
            </a:r>
            <a:r>
              <a:rPr lang="fr-FR" dirty="0"/>
              <a:t> : de N. </a:t>
            </a:r>
            <a:r>
              <a:rPr lang="fr-FR" dirty="0" err="1" smtClean="0"/>
              <a:t>Siar</a:t>
            </a:r>
            <a:r>
              <a:rPr lang="fr-FR" dirty="0" smtClean="0"/>
              <a:t> </a:t>
            </a:r>
            <a:r>
              <a:rPr lang="fr-FR" dirty="0"/>
              <a:t>et de Y. Ibn Yacoub et </a:t>
            </a:r>
            <a:r>
              <a:rPr lang="fr-FR" dirty="0" smtClean="0"/>
              <a:t>col</a:t>
            </a:r>
          </a:p>
          <a:p>
            <a:pPr marL="285750" indent="-285750">
              <a:buFont typeface="Wingdings" panose="05000000000000000000" pitchFamily="2" charset="2"/>
              <a:buChar char="Ø"/>
            </a:pPr>
            <a:r>
              <a:rPr lang="fr-FR" b="1" dirty="0" smtClean="0"/>
              <a:t>En Tunisie:  </a:t>
            </a:r>
            <a:r>
              <a:rPr lang="fr-FR" dirty="0"/>
              <a:t>de L. Kharrat et al </a:t>
            </a:r>
          </a:p>
          <a:p>
            <a:pPr marL="285750" indent="-285750">
              <a:buFont typeface="Wingdings" panose="05000000000000000000" pitchFamily="2" charset="2"/>
              <a:buChar char="Ø"/>
            </a:pPr>
            <a:r>
              <a:rPr lang="fr-FR" b="1" dirty="0" smtClean="0"/>
              <a:t>Au </a:t>
            </a:r>
            <a:r>
              <a:rPr lang="fr-FR" b="1" dirty="0"/>
              <a:t>Portugal </a:t>
            </a:r>
            <a:r>
              <a:rPr lang="fr-FR" dirty="0"/>
              <a:t>: de F. </a:t>
            </a:r>
            <a:r>
              <a:rPr lang="fr-FR" dirty="0" err="1"/>
              <a:t>Aguiar</a:t>
            </a:r>
            <a:r>
              <a:rPr lang="fr-FR" dirty="0"/>
              <a:t> et </a:t>
            </a:r>
            <a:r>
              <a:rPr lang="fr-FR" dirty="0" smtClean="0"/>
              <a:t>al, </a:t>
            </a:r>
          </a:p>
          <a:p>
            <a:pPr marL="285750" indent="-285750">
              <a:buFont typeface="Wingdings" panose="05000000000000000000" pitchFamily="2" charset="2"/>
              <a:buChar char="Ø"/>
            </a:pPr>
            <a:r>
              <a:rPr lang="fr-FR" b="1" dirty="0" smtClean="0"/>
              <a:t>En </a:t>
            </a:r>
            <a:r>
              <a:rPr lang="fr-FR" b="1" dirty="0"/>
              <a:t>Espagne </a:t>
            </a:r>
            <a:r>
              <a:rPr lang="fr-FR" dirty="0"/>
              <a:t>: de </a:t>
            </a:r>
            <a:r>
              <a:rPr lang="fr-FR" dirty="0" err="1"/>
              <a:t>Michelena</a:t>
            </a:r>
            <a:r>
              <a:rPr lang="fr-FR" dirty="0"/>
              <a:t> et </a:t>
            </a:r>
            <a:r>
              <a:rPr lang="fr-FR" dirty="0" smtClean="0"/>
              <a:t>al</a:t>
            </a:r>
          </a:p>
          <a:p>
            <a:pPr marL="285750" indent="-285750">
              <a:buFont typeface="Wingdings" panose="05000000000000000000" pitchFamily="2" charset="2"/>
              <a:buChar char="Ø"/>
            </a:pPr>
            <a:r>
              <a:rPr lang="fr-FR" b="1" dirty="0" smtClean="0"/>
              <a:t>En Turquie</a:t>
            </a:r>
            <a:r>
              <a:rPr lang="fr-FR" dirty="0" smtClean="0"/>
              <a:t>: l’étude de </a:t>
            </a:r>
            <a:r>
              <a:rPr lang="fr-FR" dirty="0" err="1" smtClean="0"/>
              <a:t>Döndü</a:t>
            </a:r>
            <a:r>
              <a:rPr lang="fr-FR" dirty="0" smtClean="0"/>
              <a:t> Üsküdar </a:t>
            </a:r>
            <a:r>
              <a:rPr lang="fr-FR" dirty="0" err="1" smtClean="0"/>
              <a:t>Cansu</a:t>
            </a:r>
            <a:r>
              <a:rPr lang="fr-FR" dirty="0" smtClean="0"/>
              <a:t> et col</a:t>
            </a:r>
          </a:p>
          <a:p>
            <a:pPr marL="285750" indent="-285750">
              <a:buFont typeface="Wingdings" panose="05000000000000000000" pitchFamily="2" charset="2"/>
              <a:buChar char="Ø"/>
            </a:pPr>
            <a:r>
              <a:rPr lang="fr-FR" b="1" dirty="0" smtClean="0"/>
              <a:t>En </a:t>
            </a:r>
            <a:r>
              <a:rPr lang="fr-FR" b="1" dirty="0"/>
              <a:t>Chine </a:t>
            </a:r>
            <a:r>
              <a:rPr lang="fr-FR" dirty="0"/>
              <a:t>de </a:t>
            </a:r>
            <a:r>
              <a:rPr lang="fr-FR" dirty="0" err="1"/>
              <a:t>Siliang</a:t>
            </a:r>
            <a:r>
              <a:rPr lang="fr-FR" dirty="0"/>
              <a:t> Man et </a:t>
            </a:r>
            <a:r>
              <a:rPr lang="fr-FR" dirty="0" smtClean="0"/>
              <a:t>al</a:t>
            </a:r>
          </a:p>
          <a:p>
            <a:pPr marL="285750" indent="-285750">
              <a:buFont typeface="Wingdings" panose="05000000000000000000" pitchFamily="2" charset="2"/>
              <a:buChar char="Ø"/>
            </a:pPr>
            <a:r>
              <a:rPr lang="fr-FR" b="1" dirty="0" smtClean="0"/>
              <a:t>Au </a:t>
            </a:r>
            <a:r>
              <a:rPr lang="fr-FR" b="1" dirty="0"/>
              <a:t>Taiwan </a:t>
            </a:r>
            <a:r>
              <a:rPr lang="fr-FR" dirty="0"/>
              <a:t>de Hung-An Chen et </a:t>
            </a:r>
            <a:r>
              <a:rPr lang="fr-FR" dirty="0" smtClean="0"/>
              <a:t>al,</a:t>
            </a:r>
          </a:p>
          <a:p>
            <a:pPr marL="285750" indent="-285750">
              <a:buFont typeface="Wingdings" panose="05000000000000000000" pitchFamily="2" charset="2"/>
              <a:buChar char="Ø"/>
            </a:pPr>
            <a:r>
              <a:rPr lang="fr-FR" b="1" dirty="0" smtClean="0"/>
              <a:t>L’étude </a:t>
            </a:r>
            <a:r>
              <a:rPr lang="fr-FR" b="1" dirty="0"/>
              <a:t>multicentrique </a:t>
            </a:r>
            <a:r>
              <a:rPr lang="fr-FR" dirty="0"/>
              <a:t>(ASPECT/REGISPONSER/RESPONDIA) de Vander </a:t>
            </a:r>
            <a:r>
              <a:rPr lang="fr-FR" dirty="0" err="1"/>
              <a:t>Cruyssen</a:t>
            </a:r>
            <a:r>
              <a:rPr lang="fr-FR" dirty="0"/>
              <a:t> et al</a:t>
            </a:r>
          </a:p>
          <a:p>
            <a:endParaRPr lang="fr-FR" dirty="0"/>
          </a:p>
          <a:p>
            <a:endParaRPr lang="fr-FR" dirty="0"/>
          </a:p>
        </p:txBody>
      </p:sp>
    </p:spTree>
    <p:extLst>
      <p:ext uri="{BB962C8B-B14F-4D97-AF65-F5344CB8AC3E}">
        <p14:creationId xmlns:p14="http://schemas.microsoft.com/office/powerpoint/2010/main" val="199937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b="1" dirty="0"/>
              <a:t>R</a:t>
            </a:r>
            <a:r>
              <a:rPr lang="fr-FR" b="1" dirty="0" smtClean="0"/>
              <a:t>etentissement </a:t>
            </a:r>
            <a:r>
              <a:rPr lang="fr-FR" b="1" dirty="0"/>
              <a:t>des </a:t>
            </a:r>
            <a:r>
              <a:rPr lang="fr-FR" b="1" dirty="0" err="1"/>
              <a:t>coxites</a:t>
            </a:r>
            <a:r>
              <a:rPr lang="fr-FR" b="1" dirty="0"/>
              <a:t> sur </a:t>
            </a:r>
            <a:r>
              <a:rPr lang="fr-FR" b="1" dirty="0" smtClean="0"/>
              <a:t/>
            </a:r>
            <a:br>
              <a:rPr lang="fr-FR" b="1" dirty="0" smtClean="0"/>
            </a:br>
            <a:r>
              <a:rPr lang="fr-FR" b="1" u="sng" dirty="0" smtClean="0">
                <a:solidFill>
                  <a:srgbClr val="C00000"/>
                </a:solidFill>
              </a:rPr>
              <a:t>l’état </a:t>
            </a:r>
            <a:r>
              <a:rPr lang="fr-FR" b="1" u="sng" dirty="0">
                <a:solidFill>
                  <a:srgbClr val="C00000"/>
                </a:solidFill>
              </a:rPr>
              <a:t>fonctionnel</a:t>
            </a:r>
            <a:r>
              <a:rPr lang="fr-FR" dirty="0"/>
              <a:t> </a:t>
            </a:r>
            <a:r>
              <a:rPr lang="fr-FR" b="1" dirty="0"/>
              <a:t>et </a:t>
            </a:r>
            <a:r>
              <a:rPr lang="fr-FR" b="1" u="sng" dirty="0">
                <a:solidFill>
                  <a:srgbClr val="C00000"/>
                </a:solidFill>
              </a:rPr>
              <a:t>la qualité de vie</a:t>
            </a:r>
            <a:endParaRPr lang="fr-FR" dirty="0"/>
          </a:p>
        </p:txBody>
      </p:sp>
      <p:sp>
        <p:nvSpPr>
          <p:cNvPr id="3" name="Content Placeholder 2"/>
          <p:cNvSpPr>
            <a:spLocks noGrp="1"/>
          </p:cNvSpPr>
          <p:nvPr>
            <p:ph idx="1"/>
          </p:nvPr>
        </p:nvSpPr>
        <p:spPr>
          <a:xfrm>
            <a:off x="1280365" y="1905000"/>
            <a:ext cx="8915400" cy="3777622"/>
          </a:xfrm>
        </p:spPr>
        <p:txBody>
          <a:bodyPr/>
          <a:lstStyle/>
          <a:p>
            <a:r>
              <a:rPr lang="fr-FR" sz="2400" dirty="0" smtClean="0"/>
              <a:t>Score </a:t>
            </a:r>
            <a:r>
              <a:rPr lang="fr-FR" sz="2400" b="1" dirty="0" smtClean="0"/>
              <a:t>BASFI</a:t>
            </a:r>
            <a:r>
              <a:rPr lang="fr-FR" sz="2400" dirty="0" smtClean="0"/>
              <a:t> et </a:t>
            </a:r>
            <a:r>
              <a:rPr lang="fr-FR" sz="2400" b="1" dirty="0" err="1" smtClean="0"/>
              <a:t>ASQoL</a:t>
            </a:r>
            <a:r>
              <a:rPr lang="fr-FR" sz="2400" dirty="0" smtClean="0"/>
              <a:t> plus élevés:</a:t>
            </a:r>
          </a:p>
          <a:p>
            <a:pPr marL="0" indent="0">
              <a:buNone/>
            </a:pPr>
            <a:r>
              <a:rPr lang="fr-FR" dirty="0" smtClean="0"/>
              <a:t>  </a:t>
            </a:r>
            <a:endParaRPr lang="fr-FR" dirty="0"/>
          </a:p>
        </p:txBody>
      </p:sp>
      <p:sp>
        <p:nvSpPr>
          <p:cNvPr id="4" name="Down Arrow 3"/>
          <p:cNvSpPr/>
          <p:nvPr/>
        </p:nvSpPr>
        <p:spPr>
          <a:xfrm>
            <a:off x="3124200" y="2438400"/>
            <a:ext cx="685800" cy="88392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1082039" y="3457257"/>
            <a:ext cx="10769302" cy="271970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solidFill>
                  <a:schemeClr val="tx1"/>
                </a:solidFill>
              </a:rPr>
              <a:t>La </a:t>
            </a:r>
            <a:r>
              <a:rPr lang="fr-FR" sz="2400" b="1" dirty="0">
                <a:solidFill>
                  <a:schemeClr val="tx1"/>
                </a:solidFill>
              </a:rPr>
              <a:t>combinaison de la raideur de hanche </a:t>
            </a:r>
            <a:r>
              <a:rPr lang="fr-FR" sz="2400" b="1" dirty="0" smtClean="0">
                <a:solidFill>
                  <a:schemeClr val="tx1"/>
                </a:solidFill>
              </a:rPr>
              <a:t>et de </a:t>
            </a:r>
            <a:r>
              <a:rPr lang="fr-FR" sz="2400" b="1" dirty="0">
                <a:solidFill>
                  <a:schemeClr val="tx1"/>
                </a:solidFill>
              </a:rPr>
              <a:t>la colonne </a:t>
            </a:r>
            <a:r>
              <a:rPr lang="fr-FR" sz="2400" b="1" dirty="0" smtClean="0">
                <a:solidFill>
                  <a:schemeClr val="tx1"/>
                </a:solidFill>
              </a:rPr>
              <a:t>vertébrale :</a:t>
            </a:r>
          </a:p>
          <a:p>
            <a:r>
              <a:rPr lang="fr-FR" sz="2400" b="1" dirty="0" smtClean="0">
                <a:solidFill>
                  <a:schemeClr val="tx1"/>
                </a:solidFill>
              </a:rPr>
              <a:t> </a:t>
            </a:r>
          </a:p>
          <a:p>
            <a:pPr marL="285750" indent="-285750">
              <a:buFont typeface="Arial" panose="020B0604020202020204" pitchFamily="34" charset="0"/>
              <a:buChar char="•"/>
            </a:pPr>
            <a:r>
              <a:rPr lang="fr-FR" sz="2400" b="1" dirty="0" smtClean="0">
                <a:solidFill>
                  <a:schemeClr val="tx1"/>
                </a:solidFill>
              </a:rPr>
              <a:t>La raideur de la hanche (handicap physique et psychosocial)</a:t>
            </a:r>
          </a:p>
          <a:p>
            <a:pPr marL="285750" indent="-285750">
              <a:buFont typeface="Arial" panose="020B0604020202020204" pitchFamily="34" charset="0"/>
              <a:buChar char="•"/>
            </a:pPr>
            <a:r>
              <a:rPr lang="fr-FR" sz="2400" b="1" dirty="0">
                <a:solidFill>
                  <a:schemeClr val="tx1"/>
                </a:solidFill>
              </a:rPr>
              <a:t>Le profil clinique et radiologique sévère (déformation de la colonne vertébrale)</a:t>
            </a:r>
          </a:p>
          <a:p>
            <a:pPr marL="285750" indent="-285750">
              <a:buFont typeface="Arial" panose="020B0604020202020204" pitchFamily="34" charset="0"/>
              <a:buChar char="•"/>
            </a:pPr>
            <a:endParaRPr lang="fr-FR" b="1" dirty="0" smtClean="0">
              <a:solidFill>
                <a:schemeClr val="tx1"/>
              </a:solidFill>
            </a:endParaRPr>
          </a:p>
        </p:txBody>
      </p:sp>
    </p:spTree>
    <p:extLst>
      <p:ext uri="{BB962C8B-B14F-4D97-AF65-F5344CB8AC3E}">
        <p14:creationId xmlns:p14="http://schemas.microsoft.com/office/powerpoint/2010/main" val="121171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10871" y="624110"/>
            <a:ext cx="10076329" cy="1280890"/>
          </a:xfrm>
        </p:spPr>
        <p:txBody>
          <a:bodyPr>
            <a:normAutofit fontScale="90000"/>
          </a:bodyPr>
          <a:lstStyle/>
          <a:p>
            <a:r>
              <a:rPr lang="fr-FR" b="1" dirty="0" smtClean="0"/>
              <a:t>Evaluation de l’état fonctionnel et la qualité de vie </a:t>
            </a:r>
            <a:r>
              <a:rPr lang="fr-FR" b="1" u="sng" dirty="0" smtClean="0">
                <a:solidFill>
                  <a:srgbClr val="C00000"/>
                </a:solidFill>
              </a:rPr>
              <a:t>en fonction du degré de l’atteinte de hanche</a:t>
            </a:r>
            <a:endParaRPr lang="fr-FR" b="1" u="sng" dirty="0">
              <a:solidFill>
                <a:srgbClr val="C00000"/>
              </a:solidFill>
            </a:endParaRPr>
          </a:p>
        </p:txBody>
      </p:sp>
      <p:graphicFrame>
        <p:nvGraphicFramePr>
          <p:cNvPr id="4" name="Espace réservé du contenu 3"/>
          <p:cNvGraphicFramePr>
            <a:graphicFrameLocks noGrp="1"/>
          </p:cNvGraphicFramePr>
          <p:nvPr>
            <p:ph idx="1"/>
            <p:extLst/>
          </p:nvPr>
        </p:nvGraphicFramePr>
        <p:xfrm>
          <a:off x="1292770" y="2364828"/>
          <a:ext cx="9758857" cy="3086327"/>
        </p:xfrm>
        <a:graphic>
          <a:graphicData uri="http://schemas.openxmlformats.org/drawingml/2006/table">
            <a:tbl>
              <a:tblPr firstRow="1" firstCol="1" bandRow="1">
                <a:tableStyleId>{5C22544A-7EE6-4342-B048-85BDC9FD1C3A}</a:tableStyleId>
              </a:tblPr>
              <a:tblGrid>
                <a:gridCol w="1951341">
                  <a:extLst>
                    <a:ext uri="{9D8B030D-6E8A-4147-A177-3AD203B41FA5}">
                      <a16:colId xmlns:a16="http://schemas.microsoft.com/office/drawing/2014/main" val="1217552993"/>
                    </a:ext>
                  </a:extLst>
                </a:gridCol>
                <a:gridCol w="1951341">
                  <a:extLst>
                    <a:ext uri="{9D8B030D-6E8A-4147-A177-3AD203B41FA5}">
                      <a16:colId xmlns:a16="http://schemas.microsoft.com/office/drawing/2014/main" val="19907641"/>
                    </a:ext>
                  </a:extLst>
                </a:gridCol>
                <a:gridCol w="1951341">
                  <a:extLst>
                    <a:ext uri="{9D8B030D-6E8A-4147-A177-3AD203B41FA5}">
                      <a16:colId xmlns:a16="http://schemas.microsoft.com/office/drawing/2014/main" val="1342837150"/>
                    </a:ext>
                  </a:extLst>
                </a:gridCol>
                <a:gridCol w="1952417">
                  <a:extLst>
                    <a:ext uri="{9D8B030D-6E8A-4147-A177-3AD203B41FA5}">
                      <a16:colId xmlns:a16="http://schemas.microsoft.com/office/drawing/2014/main" val="3990328201"/>
                    </a:ext>
                  </a:extLst>
                </a:gridCol>
                <a:gridCol w="1952417">
                  <a:extLst>
                    <a:ext uri="{9D8B030D-6E8A-4147-A177-3AD203B41FA5}">
                      <a16:colId xmlns:a16="http://schemas.microsoft.com/office/drawing/2014/main" val="3770168303"/>
                    </a:ext>
                  </a:extLst>
                </a:gridCol>
              </a:tblGrid>
              <a:tr h="916488">
                <a:tc>
                  <a:txBody>
                    <a:bodyPr/>
                    <a:lstStyle/>
                    <a:p>
                      <a:pPr>
                        <a:lnSpc>
                          <a:spcPct val="107000"/>
                        </a:lnSpc>
                        <a:spcAft>
                          <a:spcPts val="0"/>
                        </a:spcAft>
                        <a:tabLst>
                          <a:tab pos="825500" algn="l"/>
                          <a:tab pos="4200525" algn="l"/>
                        </a:tabLst>
                      </a:pPr>
                      <a:r>
                        <a:rPr lang="fr-FR" sz="2000">
                          <a:effectLst/>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tabLst>
                          <a:tab pos="825500" algn="l"/>
                          <a:tab pos="4200525" algn="l"/>
                        </a:tabLst>
                      </a:pPr>
                      <a:r>
                        <a:rPr lang="fr-FR" sz="2000" dirty="0" err="1">
                          <a:effectLst/>
                        </a:rPr>
                        <a:t>Coxite</a:t>
                      </a:r>
                      <a:r>
                        <a:rPr lang="fr-FR" sz="2000" dirty="0">
                          <a:effectLst/>
                        </a:rPr>
                        <a:t> </a:t>
                      </a:r>
                      <a:r>
                        <a:rPr lang="fr-FR" sz="2000" dirty="0" smtClean="0">
                          <a:effectLst/>
                        </a:rPr>
                        <a:t>débutante</a:t>
                      </a:r>
                      <a:endParaRPr lang="fr-FR" sz="1800" dirty="0">
                        <a:effectLst/>
                      </a:endParaRPr>
                    </a:p>
                    <a:p>
                      <a:pPr>
                        <a:lnSpc>
                          <a:spcPct val="107000"/>
                        </a:lnSpc>
                        <a:spcAft>
                          <a:spcPts val="0"/>
                        </a:spcAft>
                        <a:tabLst>
                          <a:tab pos="825500" algn="l"/>
                          <a:tab pos="4200525" algn="l"/>
                        </a:tabLst>
                      </a:pPr>
                      <a:r>
                        <a:rPr lang="fr-FR" sz="2000" dirty="0">
                          <a:effectLst/>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tabLst>
                          <a:tab pos="825500" algn="l"/>
                          <a:tab pos="4200525" algn="l"/>
                        </a:tabLst>
                      </a:pPr>
                      <a:r>
                        <a:rPr lang="fr-FR" sz="2000" dirty="0">
                          <a:effectLst/>
                        </a:rPr>
                        <a:t>Coxite modéré</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tabLst>
                          <a:tab pos="825500" algn="l"/>
                          <a:tab pos="4200525" algn="l"/>
                        </a:tabLst>
                      </a:pPr>
                      <a:r>
                        <a:rPr lang="fr-FR" sz="2000" dirty="0" err="1">
                          <a:effectLst/>
                        </a:rPr>
                        <a:t>Coxite</a:t>
                      </a:r>
                      <a:r>
                        <a:rPr lang="fr-FR" sz="2000" dirty="0">
                          <a:effectLst/>
                        </a:rPr>
                        <a:t> </a:t>
                      </a:r>
                      <a:r>
                        <a:rPr lang="fr-FR" sz="2000" dirty="0" smtClean="0">
                          <a:effectLst/>
                        </a:rPr>
                        <a:t>sévère</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rowSpan="2">
                  <a:txBody>
                    <a:bodyPr/>
                    <a:lstStyle/>
                    <a:p>
                      <a:pPr>
                        <a:lnSpc>
                          <a:spcPct val="107000"/>
                        </a:lnSpc>
                        <a:spcAft>
                          <a:spcPts val="0"/>
                        </a:spcAft>
                        <a:tabLst>
                          <a:tab pos="825500" algn="l"/>
                          <a:tab pos="4200525" algn="l"/>
                        </a:tabLst>
                      </a:pPr>
                      <a:r>
                        <a:rPr lang="fr-FR" sz="2000">
                          <a:effectLst/>
                        </a:rPr>
                        <a:t>P</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8764771"/>
                  </a:ext>
                </a:extLst>
              </a:tr>
              <a:tr h="444663">
                <a:tc>
                  <a:txBody>
                    <a:bodyPr/>
                    <a:lstStyle/>
                    <a:p>
                      <a:pPr>
                        <a:lnSpc>
                          <a:spcPct val="107000"/>
                        </a:lnSpc>
                        <a:spcAft>
                          <a:spcPts val="0"/>
                        </a:spcAft>
                        <a:tabLst>
                          <a:tab pos="825500" algn="l"/>
                          <a:tab pos="4200525" algn="l"/>
                        </a:tabLst>
                      </a:pPr>
                      <a:r>
                        <a:rPr lang="fr-FR" sz="2000">
                          <a:effectLst/>
                        </a:rPr>
                        <a:t>BASRI hip</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tabLst>
                          <a:tab pos="825500" algn="l"/>
                          <a:tab pos="4200525" algn="l"/>
                        </a:tabLst>
                      </a:pPr>
                      <a:r>
                        <a:rPr lang="fr-FR" sz="2000" b="1" dirty="0">
                          <a:effectLst/>
                        </a:rPr>
                        <a:t>≤2</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tabLst>
                          <a:tab pos="825500" algn="l"/>
                          <a:tab pos="4200525" algn="l"/>
                        </a:tabLst>
                      </a:pPr>
                      <a:r>
                        <a:rPr lang="fr-FR" sz="2000" b="1" dirty="0">
                          <a:effectLst/>
                        </a:rPr>
                        <a:t>3</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tabLst>
                          <a:tab pos="825500" algn="l"/>
                          <a:tab pos="4200525" algn="l"/>
                        </a:tabLst>
                      </a:pPr>
                      <a:r>
                        <a:rPr lang="fr-FR" sz="2000" b="1" dirty="0">
                          <a:effectLst/>
                        </a:rPr>
                        <a:t>4</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vMerge="1">
                  <a:txBody>
                    <a:bodyPr/>
                    <a:lstStyle/>
                    <a:p>
                      <a:endParaRPr lang="fr-FR"/>
                    </a:p>
                  </a:txBody>
                  <a:tcPr/>
                </a:tc>
                <a:extLst>
                  <a:ext uri="{0D108BD9-81ED-4DB2-BD59-A6C34878D82A}">
                    <a16:rowId xmlns:a16="http://schemas.microsoft.com/office/drawing/2014/main" val="1783179415"/>
                  </a:ext>
                </a:extLst>
              </a:tr>
              <a:tr h="507640">
                <a:tc>
                  <a:txBody>
                    <a:bodyPr/>
                    <a:lstStyle/>
                    <a:p>
                      <a:pPr>
                        <a:lnSpc>
                          <a:spcPct val="107000"/>
                        </a:lnSpc>
                        <a:spcAft>
                          <a:spcPts val="0"/>
                        </a:spcAft>
                        <a:tabLst>
                          <a:tab pos="825500" algn="l"/>
                          <a:tab pos="4200525" algn="l"/>
                        </a:tabLst>
                      </a:pPr>
                      <a:r>
                        <a:rPr lang="fr-FR" sz="2000" dirty="0" smtClean="0">
                          <a:effectLst/>
                        </a:rPr>
                        <a:t>BASFI</a:t>
                      </a:r>
                    </a:p>
                    <a:p>
                      <a:pPr>
                        <a:lnSpc>
                          <a:spcPct val="107000"/>
                        </a:lnSpc>
                        <a:spcAft>
                          <a:spcPts val="0"/>
                        </a:spcAft>
                        <a:tabLst>
                          <a:tab pos="825500" algn="l"/>
                          <a:tab pos="4200525" algn="l"/>
                        </a:tabLst>
                      </a:pPr>
                      <a:r>
                        <a:rPr lang="fr-FR" sz="2000" dirty="0" smtClean="0">
                          <a:effectLst/>
                        </a:rPr>
                        <a:t> </a:t>
                      </a:r>
                      <a:r>
                        <a:rPr lang="fr-FR" sz="1400" dirty="0">
                          <a:effectLst/>
                        </a:rPr>
                        <a:t>(</a:t>
                      </a:r>
                      <a:r>
                        <a:rPr lang="fr-FR" sz="1400" dirty="0" err="1">
                          <a:effectLst/>
                        </a:rPr>
                        <a:t>moyenne±ecart</a:t>
                      </a:r>
                      <a:r>
                        <a:rPr lang="fr-FR" sz="1400" dirty="0">
                          <a:effectLst/>
                        </a:rPr>
                        <a:t> type)</a:t>
                      </a:r>
                      <a:endParaRPr lang="fr-FR"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tabLst>
                          <a:tab pos="825500" algn="l"/>
                          <a:tab pos="4200525" algn="l"/>
                        </a:tabLst>
                      </a:pPr>
                      <a:r>
                        <a:rPr lang="fr-FR" sz="2000">
                          <a:effectLst/>
                        </a:rPr>
                        <a:t>5,47±1,05</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tabLst>
                          <a:tab pos="825500" algn="l"/>
                          <a:tab pos="4200525" algn="l"/>
                        </a:tabLst>
                      </a:pPr>
                      <a:r>
                        <a:rPr lang="fr-FR" sz="2000">
                          <a:effectLst/>
                        </a:rPr>
                        <a:t>5,67±0,91</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tabLst>
                          <a:tab pos="825500" algn="l"/>
                          <a:tab pos="4200525" algn="l"/>
                        </a:tabLst>
                      </a:pPr>
                      <a:r>
                        <a:rPr lang="fr-FR" sz="2000" dirty="0">
                          <a:effectLst/>
                        </a:rPr>
                        <a:t>6,52±1,59</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tabLst>
                          <a:tab pos="825500" algn="l"/>
                          <a:tab pos="4200525" algn="l"/>
                        </a:tabLst>
                      </a:pPr>
                      <a:r>
                        <a:rPr lang="fr-FR" sz="2000">
                          <a:effectLst/>
                        </a:rPr>
                        <a:t>0,004</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06423420"/>
                  </a:ext>
                </a:extLst>
              </a:tr>
              <a:tr h="507640">
                <a:tc>
                  <a:txBody>
                    <a:bodyPr/>
                    <a:lstStyle/>
                    <a:p>
                      <a:pPr>
                        <a:lnSpc>
                          <a:spcPct val="107000"/>
                        </a:lnSpc>
                        <a:spcAft>
                          <a:spcPts val="0"/>
                        </a:spcAft>
                        <a:tabLst>
                          <a:tab pos="825500" algn="l"/>
                          <a:tab pos="4200525" algn="l"/>
                        </a:tabLst>
                      </a:pPr>
                      <a:r>
                        <a:rPr lang="fr-FR" sz="2000" dirty="0">
                          <a:effectLst/>
                        </a:rPr>
                        <a:t>ASQol</a:t>
                      </a:r>
                      <a:endParaRPr lang="fr-FR" sz="1800" dirty="0">
                        <a:effectLst/>
                      </a:endParaRPr>
                    </a:p>
                    <a:p>
                      <a:pPr>
                        <a:lnSpc>
                          <a:spcPct val="107000"/>
                        </a:lnSpc>
                        <a:spcAft>
                          <a:spcPts val="0"/>
                        </a:spcAft>
                        <a:tabLst>
                          <a:tab pos="825500" algn="l"/>
                          <a:tab pos="4200525" algn="l"/>
                        </a:tabLst>
                      </a:pPr>
                      <a:r>
                        <a:rPr lang="fr-FR" sz="1400" dirty="0">
                          <a:effectLst/>
                        </a:rPr>
                        <a:t>(</a:t>
                      </a:r>
                      <a:r>
                        <a:rPr lang="fr-FR" sz="1400" dirty="0" err="1">
                          <a:effectLst/>
                        </a:rPr>
                        <a:t>moyenne±ecart</a:t>
                      </a:r>
                      <a:r>
                        <a:rPr lang="fr-FR" sz="1400" dirty="0">
                          <a:effectLst/>
                        </a:rPr>
                        <a:t> type)</a:t>
                      </a:r>
                      <a:endParaRPr lang="fr-FR"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tabLst>
                          <a:tab pos="825500" algn="l"/>
                          <a:tab pos="4200525" algn="l"/>
                        </a:tabLst>
                      </a:pPr>
                      <a:r>
                        <a:rPr lang="fr-FR" sz="2000">
                          <a:effectLst/>
                        </a:rPr>
                        <a:t>14,13±1,86</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tabLst>
                          <a:tab pos="825500" algn="l"/>
                          <a:tab pos="4200525" algn="l"/>
                        </a:tabLst>
                      </a:pPr>
                      <a:r>
                        <a:rPr lang="fr-FR" sz="2000">
                          <a:effectLst/>
                        </a:rPr>
                        <a:t>15,13±1,71</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tabLst>
                          <a:tab pos="825500" algn="l"/>
                          <a:tab pos="4200525" algn="l"/>
                        </a:tabLst>
                      </a:pPr>
                      <a:r>
                        <a:rPr lang="fr-FR" sz="2000">
                          <a:effectLst/>
                        </a:rPr>
                        <a:t>16,11±1,22</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tabLst>
                          <a:tab pos="825500" algn="l"/>
                          <a:tab pos="4200525" algn="l"/>
                        </a:tabLst>
                      </a:pPr>
                      <a:r>
                        <a:rPr lang="fr-FR" sz="2000" dirty="0">
                          <a:effectLst/>
                        </a:rPr>
                        <a:t>0,000</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49281547"/>
                  </a:ext>
                </a:extLst>
              </a:tr>
            </a:tbl>
          </a:graphicData>
        </a:graphic>
      </p:graphicFrame>
    </p:spTree>
    <p:extLst>
      <p:ext uri="{BB962C8B-B14F-4D97-AF65-F5344CB8AC3E}">
        <p14:creationId xmlns:p14="http://schemas.microsoft.com/office/powerpoint/2010/main" val="1636213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Objectifs de l’étude</a:t>
            </a:r>
            <a:endParaRPr lang="fr-FR" dirty="0"/>
          </a:p>
        </p:txBody>
      </p:sp>
      <p:sp>
        <p:nvSpPr>
          <p:cNvPr id="3" name="Espace réservé du contenu 2"/>
          <p:cNvSpPr>
            <a:spLocks noGrp="1"/>
          </p:cNvSpPr>
          <p:nvPr>
            <p:ph idx="1"/>
          </p:nvPr>
        </p:nvSpPr>
        <p:spPr>
          <a:xfrm>
            <a:off x="1470213" y="2133600"/>
            <a:ext cx="10506634" cy="4159624"/>
          </a:xfrm>
        </p:spPr>
        <p:txBody>
          <a:bodyPr>
            <a:normAutofit/>
          </a:bodyPr>
          <a:lstStyle/>
          <a:p>
            <a:r>
              <a:rPr lang="fr-FR" sz="2400" dirty="0" smtClean="0"/>
              <a:t>Estimer </a:t>
            </a:r>
            <a:r>
              <a:rPr lang="fr-FR" sz="2400" dirty="0"/>
              <a:t>la prévalence des </a:t>
            </a:r>
            <a:r>
              <a:rPr lang="fr-FR" sz="2400" dirty="0" err="1"/>
              <a:t>coxites</a:t>
            </a:r>
            <a:r>
              <a:rPr lang="fr-FR" sz="2400" dirty="0"/>
              <a:t> chez les patients atteints de SA dans la wilaya de Tlemcen</a:t>
            </a:r>
            <a:r>
              <a:rPr lang="fr-FR" sz="2400" dirty="0" smtClean="0"/>
              <a:t>.</a:t>
            </a:r>
          </a:p>
          <a:p>
            <a:pPr marL="0" indent="0">
              <a:buNone/>
            </a:pPr>
            <a:endParaRPr lang="fr-FR" sz="2000" dirty="0"/>
          </a:p>
          <a:p>
            <a:r>
              <a:rPr lang="fr-FR" sz="2400" dirty="0" smtClean="0"/>
              <a:t>Déterminer les particularités des patients SA avec </a:t>
            </a:r>
            <a:r>
              <a:rPr lang="fr-FR" sz="2400" dirty="0" err="1" smtClean="0"/>
              <a:t>coxite</a:t>
            </a:r>
            <a:r>
              <a:rPr lang="fr-FR" sz="2400" dirty="0" smtClean="0"/>
              <a:t> dans la wilaya de Tlemcen</a:t>
            </a:r>
            <a:endParaRPr lang="fr-FR" sz="2400" dirty="0"/>
          </a:p>
        </p:txBody>
      </p:sp>
    </p:spTree>
    <p:extLst>
      <p:ext uri="{BB962C8B-B14F-4D97-AF65-F5344CB8AC3E}">
        <p14:creationId xmlns:p14="http://schemas.microsoft.com/office/powerpoint/2010/main" val="55183771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1930" y="306589"/>
            <a:ext cx="10650070" cy="1280890"/>
          </a:xfrm>
        </p:spPr>
        <p:txBody>
          <a:bodyPr>
            <a:noAutofit/>
          </a:bodyPr>
          <a:lstStyle/>
          <a:p>
            <a:r>
              <a:rPr lang="fr-FR" sz="3200" b="1" dirty="0"/>
              <a:t>Evaluation de l’état fonctionnel et la qualité de vie </a:t>
            </a:r>
            <a:r>
              <a:rPr lang="fr-FR" sz="3200" b="1" dirty="0" smtClean="0"/>
              <a:t/>
            </a:r>
            <a:br>
              <a:rPr lang="fr-FR" sz="3200" b="1" dirty="0" smtClean="0"/>
            </a:br>
            <a:r>
              <a:rPr lang="fr-FR" sz="3200" b="1" u="sng" dirty="0" smtClean="0">
                <a:solidFill>
                  <a:srgbClr val="C00000"/>
                </a:solidFill>
              </a:rPr>
              <a:t>en </a:t>
            </a:r>
            <a:r>
              <a:rPr lang="fr-FR" sz="3200" b="1" u="sng" dirty="0">
                <a:solidFill>
                  <a:srgbClr val="C00000"/>
                </a:solidFill>
              </a:rPr>
              <a:t>fonction du type de traitement médical</a:t>
            </a:r>
            <a:endParaRPr lang="fr-FR" sz="3200" dirty="0"/>
          </a:p>
        </p:txBody>
      </p:sp>
      <p:pic>
        <p:nvPicPr>
          <p:cNvPr id="4" name="Espace réservé du contenu 3"/>
          <p:cNvPicPr>
            <a:picLocks noGrp="1" noChangeAspect="1"/>
          </p:cNvPicPr>
          <p:nvPr>
            <p:ph idx="1"/>
          </p:nvPr>
        </p:nvPicPr>
        <p:blipFill>
          <a:blip r:embed="rId3"/>
          <a:stretch>
            <a:fillRect/>
          </a:stretch>
        </p:blipFill>
        <p:spPr>
          <a:xfrm>
            <a:off x="838200" y="1690688"/>
            <a:ext cx="10515600" cy="2436022"/>
          </a:xfrm>
          <a:prstGeom prst="rect">
            <a:avLst/>
          </a:prstGeom>
        </p:spPr>
      </p:pic>
      <p:pic>
        <p:nvPicPr>
          <p:cNvPr id="5" name="Image 4"/>
          <p:cNvPicPr>
            <a:picLocks noChangeAspect="1"/>
          </p:cNvPicPr>
          <p:nvPr/>
        </p:nvPicPr>
        <p:blipFill>
          <a:blip r:embed="rId4"/>
          <a:stretch>
            <a:fillRect/>
          </a:stretch>
        </p:blipFill>
        <p:spPr>
          <a:xfrm>
            <a:off x="819454" y="4229919"/>
            <a:ext cx="10553091" cy="2444708"/>
          </a:xfrm>
          <a:prstGeom prst="rect">
            <a:avLst/>
          </a:prstGeom>
        </p:spPr>
      </p:pic>
    </p:spTree>
    <p:extLst>
      <p:ext uri="{BB962C8B-B14F-4D97-AF65-F5344CB8AC3E}">
        <p14:creationId xmlns:p14="http://schemas.microsoft.com/office/powerpoint/2010/main" val="428500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53516" y="397250"/>
            <a:ext cx="8911687" cy="1280890"/>
          </a:xfrm>
        </p:spPr>
        <p:txBody>
          <a:bodyPr>
            <a:normAutofit/>
          </a:bodyPr>
          <a:lstStyle/>
          <a:p>
            <a:r>
              <a:rPr lang="fr-FR" sz="3200" b="1" dirty="0"/>
              <a:t>R</a:t>
            </a:r>
            <a:r>
              <a:rPr lang="fr-FR" sz="3200" b="1" dirty="0" smtClean="0"/>
              <a:t>etentissement </a:t>
            </a:r>
            <a:r>
              <a:rPr lang="fr-FR" sz="3200" b="1" dirty="0"/>
              <a:t>des </a:t>
            </a:r>
            <a:r>
              <a:rPr lang="fr-FR" sz="3200" b="1" dirty="0" err="1"/>
              <a:t>coxites</a:t>
            </a:r>
            <a:r>
              <a:rPr lang="fr-FR" sz="3200" b="1" dirty="0"/>
              <a:t> sur </a:t>
            </a:r>
            <a:r>
              <a:rPr lang="fr-FR" sz="3200" b="1" dirty="0" smtClean="0"/>
              <a:t/>
            </a:r>
            <a:br>
              <a:rPr lang="fr-FR" sz="3200" b="1" dirty="0" smtClean="0"/>
            </a:br>
            <a:r>
              <a:rPr lang="fr-FR" sz="3200" b="1" u="sng" dirty="0" smtClean="0">
                <a:solidFill>
                  <a:srgbClr val="C00000"/>
                </a:solidFill>
              </a:rPr>
              <a:t>l’état </a:t>
            </a:r>
            <a:r>
              <a:rPr lang="fr-FR" sz="3200" b="1" u="sng" dirty="0">
                <a:solidFill>
                  <a:srgbClr val="C00000"/>
                </a:solidFill>
              </a:rPr>
              <a:t>fonctionnel</a:t>
            </a:r>
            <a:r>
              <a:rPr lang="fr-FR" sz="3200" dirty="0"/>
              <a:t> </a:t>
            </a:r>
            <a:r>
              <a:rPr lang="fr-FR" sz="3200" b="1" dirty="0"/>
              <a:t>et </a:t>
            </a:r>
            <a:r>
              <a:rPr lang="fr-FR" sz="3200" b="1" u="sng" dirty="0">
                <a:solidFill>
                  <a:srgbClr val="C00000"/>
                </a:solidFill>
              </a:rPr>
              <a:t>la qualité de vie</a:t>
            </a:r>
            <a:endParaRPr lang="fr-FR" sz="3200" dirty="0"/>
          </a:p>
        </p:txBody>
      </p:sp>
      <p:sp>
        <p:nvSpPr>
          <p:cNvPr id="3" name="Espace réservé du contenu 2"/>
          <p:cNvSpPr>
            <a:spLocks noGrp="1"/>
          </p:cNvSpPr>
          <p:nvPr>
            <p:ph idx="1"/>
          </p:nvPr>
        </p:nvSpPr>
        <p:spPr>
          <a:xfrm>
            <a:off x="838200" y="1678140"/>
            <a:ext cx="10515600" cy="5179860"/>
          </a:xfrm>
        </p:spPr>
        <p:txBody>
          <a:bodyPr>
            <a:normAutofit/>
          </a:bodyPr>
          <a:lstStyle/>
          <a:p>
            <a:pPr marL="0" indent="0">
              <a:buNone/>
            </a:pPr>
            <a:r>
              <a:rPr lang="fr-FR" sz="2400" dirty="0" err="1" smtClean="0"/>
              <a:t>Coxites</a:t>
            </a:r>
            <a:r>
              <a:rPr lang="fr-FR" sz="2400" dirty="0" smtClean="0"/>
              <a:t> </a:t>
            </a:r>
            <a:r>
              <a:rPr lang="fr-FR" sz="2400" b="1" dirty="0" smtClean="0"/>
              <a:t>débutantes </a:t>
            </a:r>
            <a:r>
              <a:rPr lang="fr-FR" sz="2400" b="1" dirty="0"/>
              <a:t>et sous traitement </a:t>
            </a:r>
            <a:r>
              <a:rPr lang="fr-FR" sz="2400" b="1" dirty="0" smtClean="0"/>
              <a:t>biologique: </a:t>
            </a:r>
          </a:p>
          <a:p>
            <a:pPr marL="0" indent="0">
              <a:buNone/>
            </a:pPr>
            <a:r>
              <a:rPr lang="fr-FR" sz="2400" dirty="0" smtClean="0"/>
              <a:t>(Meilleur score BASFI, </a:t>
            </a:r>
            <a:r>
              <a:rPr lang="fr-FR" sz="2400" dirty="0" err="1" smtClean="0"/>
              <a:t>ASQol</a:t>
            </a:r>
            <a:r>
              <a:rPr lang="fr-FR" sz="2400" dirty="0" smtClean="0"/>
              <a:t> et </a:t>
            </a:r>
            <a:r>
              <a:rPr lang="fr-FR" sz="2400" dirty="0"/>
              <a:t>Harris </a:t>
            </a:r>
            <a:r>
              <a:rPr lang="fr-FR" sz="2400" dirty="0" smtClean="0"/>
              <a:t>hip)</a:t>
            </a:r>
          </a:p>
          <a:p>
            <a:pPr marL="0" indent="0">
              <a:buNone/>
            </a:pPr>
            <a:endParaRPr lang="fr-FR" sz="2400" dirty="0" smtClean="0"/>
          </a:p>
          <a:p>
            <a:pPr marL="0" indent="0">
              <a:buNone/>
            </a:pPr>
            <a:endParaRPr lang="fr-FR" sz="2400" dirty="0" smtClean="0"/>
          </a:p>
          <a:p>
            <a:pPr>
              <a:lnSpc>
                <a:spcPct val="70000"/>
              </a:lnSpc>
            </a:pPr>
            <a:endParaRPr lang="en-US" sz="1000" dirty="0" smtClean="0"/>
          </a:p>
          <a:p>
            <a:pPr>
              <a:lnSpc>
                <a:spcPct val="70000"/>
              </a:lnSpc>
            </a:pPr>
            <a:endParaRPr lang="en-US" sz="1000" dirty="0"/>
          </a:p>
          <a:p>
            <a:pPr>
              <a:lnSpc>
                <a:spcPct val="70000"/>
              </a:lnSpc>
            </a:pPr>
            <a:endParaRPr lang="en-US" sz="1000" dirty="0" smtClean="0"/>
          </a:p>
          <a:p>
            <a:pPr>
              <a:lnSpc>
                <a:spcPct val="70000"/>
              </a:lnSpc>
            </a:pPr>
            <a:endParaRPr lang="en-US" sz="1000" dirty="0" smtClean="0"/>
          </a:p>
          <a:p>
            <a:pPr>
              <a:lnSpc>
                <a:spcPct val="70000"/>
              </a:lnSpc>
            </a:pPr>
            <a:endParaRPr lang="en-US" sz="1000" dirty="0" smtClean="0"/>
          </a:p>
          <a:p>
            <a:pPr marL="0" indent="0">
              <a:lnSpc>
                <a:spcPct val="70000"/>
              </a:lnSpc>
              <a:buNone/>
            </a:pPr>
            <a:endParaRPr lang="en-US" sz="1000" dirty="0"/>
          </a:p>
          <a:p>
            <a:pPr marL="0" indent="0">
              <a:lnSpc>
                <a:spcPct val="70000"/>
              </a:lnSpc>
              <a:buNone/>
            </a:pPr>
            <a:endParaRPr lang="en-US" sz="1000" dirty="0" smtClean="0"/>
          </a:p>
          <a:p>
            <a:pPr marL="0" indent="0">
              <a:lnSpc>
                <a:spcPct val="70000"/>
              </a:lnSpc>
              <a:buNone/>
            </a:pPr>
            <a:endParaRPr lang="en-US" sz="1000" dirty="0" smtClean="0"/>
          </a:p>
          <a:p>
            <a:pPr marL="0" indent="0">
              <a:lnSpc>
                <a:spcPct val="70000"/>
              </a:lnSpc>
              <a:buNone/>
            </a:pPr>
            <a:endParaRPr lang="en-US" sz="900" dirty="0"/>
          </a:p>
          <a:p>
            <a:pPr marL="0" indent="0">
              <a:lnSpc>
                <a:spcPct val="70000"/>
              </a:lnSpc>
              <a:buNone/>
            </a:pPr>
            <a:endParaRPr lang="en-US" sz="900" dirty="0" smtClean="0"/>
          </a:p>
          <a:p>
            <a:pPr marL="0" indent="0">
              <a:lnSpc>
                <a:spcPct val="70000"/>
              </a:lnSpc>
              <a:buNone/>
            </a:pPr>
            <a:endParaRPr lang="en-US" sz="900" dirty="0"/>
          </a:p>
          <a:p>
            <a:pPr marL="0" indent="0">
              <a:lnSpc>
                <a:spcPct val="70000"/>
              </a:lnSpc>
              <a:buNone/>
            </a:pPr>
            <a:endParaRPr lang="en-US" sz="900" dirty="0"/>
          </a:p>
        </p:txBody>
      </p:sp>
      <p:sp>
        <p:nvSpPr>
          <p:cNvPr id="5" name="Rectangle 4"/>
          <p:cNvSpPr/>
          <p:nvPr/>
        </p:nvSpPr>
        <p:spPr>
          <a:xfrm>
            <a:off x="1353151" y="4425039"/>
            <a:ext cx="9796630" cy="1395663"/>
          </a:xfrm>
          <a:prstGeom prst="rect">
            <a:avLst/>
          </a:prstGeom>
          <a:solidFill>
            <a:schemeClr val="accent5">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dirty="0">
                <a:solidFill>
                  <a:schemeClr val="tx1"/>
                </a:solidFill>
              </a:rPr>
              <a:t>I</a:t>
            </a:r>
            <a:r>
              <a:rPr lang="fr-FR" sz="2200" dirty="0" smtClean="0">
                <a:solidFill>
                  <a:schemeClr val="tx1"/>
                </a:solidFill>
              </a:rPr>
              <a:t>ntérêt </a:t>
            </a:r>
            <a:r>
              <a:rPr lang="fr-FR" sz="2200" dirty="0">
                <a:solidFill>
                  <a:schemeClr val="tx1"/>
                </a:solidFill>
              </a:rPr>
              <a:t>d’un </a:t>
            </a:r>
            <a:r>
              <a:rPr lang="fr-FR" sz="2200" b="1" u="sng" dirty="0">
                <a:solidFill>
                  <a:schemeClr val="tx1"/>
                </a:solidFill>
              </a:rPr>
              <a:t>dépistage précoce et prise en charge thérapeutique adaptée intensive </a:t>
            </a:r>
            <a:r>
              <a:rPr lang="fr-FR" sz="2200" dirty="0">
                <a:solidFill>
                  <a:schemeClr val="tx1"/>
                </a:solidFill>
              </a:rPr>
              <a:t>pour améliorer le pronostic fonctionnel et la qualité de vie chez ces patients. </a:t>
            </a:r>
          </a:p>
        </p:txBody>
      </p:sp>
      <p:sp>
        <p:nvSpPr>
          <p:cNvPr id="4" name="Down Arrow 3"/>
          <p:cNvSpPr/>
          <p:nvPr/>
        </p:nvSpPr>
        <p:spPr>
          <a:xfrm>
            <a:off x="2895600" y="2606040"/>
            <a:ext cx="274320" cy="4724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1508760" y="3078480"/>
            <a:ext cx="4800600" cy="94488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t>Maroc:</a:t>
            </a:r>
            <a:r>
              <a:rPr lang="fr-FR" sz="2000" dirty="0"/>
              <a:t> Ibn </a:t>
            </a:r>
            <a:r>
              <a:rPr lang="fr-FR" sz="2000" dirty="0" err="1"/>
              <a:t>Yacoub</a:t>
            </a:r>
            <a:r>
              <a:rPr lang="fr-FR" sz="2000" dirty="0"/>
              <a:t> Y et al, </a:t>
            </a:r>
          </a:p>
          <a:p>
            <a:r>
              <a:rPr lang="fr-FR" sz="2000" b="1" dirty="0"/>
              <a:t>Chine:</a:t>
            </a:r>
            <a:r>
              <a:rPr lang="fr-FR" sz="2000" dirty="0"/>
              <a:t> Kim Y-C et al et </a:t>
            </a:r>
            <a:r>
              <a:rPr lang="fr-FR" sz="2000" dirty="0" err="1"/>
              <a:t>Lian</a:t>
            </a:r>
            <a:r>
              <a:rPr lang="fr-FR" sz="2000" dirty="0"/>
              <a:t> F et al</a:t>
            </a:r>
          </a:p>
        </p:txBody>
      </p:sp>
      <p:sp>
        <p:nvSpPr>
          <p:cNvPr id="6" name="Rectangle 5"/>
          <p:cNvSpPr/>
          <p:nvPr/>
        </p:nvSpPr>
        <p:spPr>
          <a:xfrm>
            <a:off x="838200" y="6222381"/>
            <a:ext cx="10311581" cy="488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70000"/>
              </a:lnSpc>
            </a:pPr>
            <a:r>
              <a:rPr lang="en-US" sz="1000" dirty="0">
                <a:solidFill>
                  <a:schemeClr val="tx1"/>
                </a:solidFill>
              </a:rPr>
              <a:t>Ibn </a:t>
            </a:r>
            <a:r>
              <a:rPr lang="en-US" sz="1000" dirty="0" err="1">
                <a:solidFill>
                  <a:schemeClr val="tx1"/>
                </a:solidFill>
              </a:rPr>
              <a:t>Yacoub</a:t>
            </a:r>
            <a:r>
              <a:rPr lang="en-US" sz="1000" dirty="0">
                <a:solidFill>
                  <a:schemeClr val="tx1"/>
                </a:solidFill>
              </a:rPr>
              <a:t> Y et al. Hip involvement in </a:t>
            </a:r>
            <a:r>
              <a:rPr lang="en-US" sz="1000" dirty="0" err="1">
                <a:solidFill>
                  <a:schemeClr val="tx1"/>
                </a:solidFill>
              </a:rPr>
              <a:t>moroccan</a:t>
            </a:r>
            <a:r>
              <a:rPr lang="en-US" sz="1000" dirty="0">
                <a:solidFill>
                  <a:schemeClr val="tx1"/>
                </a:solidFill>
              </a:rPr>
              <a:t> patients with ankylosing spondylitis. Annals of the Rheumatic Diseases. 2013;71(</a:t>
            </a:r>
            <a:r>
              <a:rPr lang="en-US" sz="1000" dirty="0" err="1">
                <a:solidFill>
                  <a:schemeClr val="tx1"/>
                </a:solidFill>
              </a:rPr>
              <a:t>Suppl</a:t>
            </a:r>
            <a:r>
              <a:rPr lang="en-US" sz="1000" dirty="0">
                <a:solidFill>
                  <a:schemeClr val="tx1"/>
                </a:solidFill>
              </a:rPr>
              <a:t> 3):568-.</a:t>
            </a:r>
            <a:r>
              <a:rPr lang="fr-FR" sz="1000" dirty="0">
                <a:solidFill>
                  <a:schemeClr val="tx1"/>
                </a:solidFill>
              </a:rPr>
              <a:t> </a:t>
            </a:r>
            <a:endParaRPr lang="fr-FR" sz="1000" dirty="0" smtClean="0">
              <a:solidFill>
                <a:schemeClr val="tx1"/>
              </a:solidFill>
            </a:endParaRPr>
          </a:p>
          <a:p>
            <a:pPr>
              <a:lnSpc>
                <a:spcPct val="70000"/>
              </a:lnSpc>
            </a:pPr>
            <a:r>
              <a:rPr lang="fr-FR" sz="1000" dirty="0" smtClean="0">
                <a:solidFill>
                  <a:schemeClr val="tx1"/>
                </a:solidFill>
              </a:rPr>
              <a:t> </a:t>
            </a:r>
            <a:r>
              <a:rPr lang="en-US" sz="1000" dirty="0">
                <a:solidFill>
                  <a:schemeClr val="tx1"/>
                </a:solidFill>
              </a:rPr>
              <a:t>Kim Y-C et al. </a:t>
            </a:r>
            <a:r>
              <a:rPr lang="en-US" sz="1000" dirty="0" err="1">
                <a:solidFill>
                  <a:schemeClr val="tx1"/>
                </a:solidFill>
              </a:rPr>
              <a:t>Etanercept</a:t>
            </a:r>
            <a:r>
              <a:rPr lang="en-US" sz="1000" dirty="0">
                <a:solidFill>
                  <a:schemeClr val="tx1"/>
                </a:solidFill>
              </a:rPr>
              <a:t> treatment in ankylosing spondylitis hip lesions. Hip &amp; Pelvis. 2013;25(2):135-40.</a:t>
            </a:r>
            <a:r>
              <a:rPr lang="fr-FR" sz="1000" dirty="0">
                <a:solidFill>
                  <a:schemeClr val="tx1"/>
                </a:solidFill>
              </a:rPr>
              <a:t>  </a:t>
            </a:r>
          </a:p>
          <a:p>
            <a:pPr>
              <a:lnSpc>
                <a:spcPct val="70000"/>
              </a:lnSpc>
            </a:pPr>
            <a:r>
              <a:rPr lang="fr-FR" sz="1000" dirty="0">
                <a:solidFill>
                  <a:schemeClr val="tx1"/>
                </a:solidFill>
              </a:rPr>
              <a:t> </a:t>
            </a:r>
            <a:r>
              <a:rPr lang="fr-FR" sz="1000" dirty="0" err="1">
                <a:solidFill>
                  <a:schemeClr val="tx1"/>
                </a:solidFill>
              </a:rPr>
              <a:t>Lian</a:t>
            </a:r>
            <a:r>
              <a:rPr lang="fr-FR" sz="1000" dirty="0">
                <a:solidFill>
                  <a:schemeClr val="tx1"/>
                </a:solidFill>
              </a:rPr>
              <a:t> F et al. </a:t>
            </a:r>
            <a:r>
              <a:rPr lang="fr-FR" sz="1000" dirty="0" err="1">
                <a:solidFill>
                  <a:schemeClr val="tx1"/>
                </a:solidFill>
              </a:rPr>
              <a:t>Treatment</a:t>
            </a:r>
            <a:r>
              <a:rPr lang="fr-FR" sz="1000" dirty="0">
                <a:solidFill>
                  <a:schemeClr val="tx1"/>
                </a:solidFill>
              </a:rPr>
              <a:t> </a:t>
            </a:r>
            <a:r>
              <a:rPr lang="fr-FR" sz="1000" dirty="0" err="1">
                <a:solidFill>
                  <a:schemeClr val="tx1"/>
                </a:solidFill>
              </a:rPr>
              <a:t>efficacy</a:t>
            </a:r>
            <a:r>
              <a:rPr lang="fr-FR" sz="1000" dirty="0">
                <a:solidFill>
                  <a:schemeClr val="tx1"/>
                </a:solidFill>
              </a:rPr>
              <a:t> of </a:t>
            </a:r>
            <a:r>
              <a:rPr lang="fr-FR" sz="1000" dirty="0" err="1">
                <a:solidFill>
                  <a:schemeClr val="tx1"/>
                </a:solidFill>
              </a:rPr>
              <a:t>etanercept</a:t>
            </a:r>
            <a:r>
              <a:rPr lang="fr-FR" sz="1000" dirty="0">
                <a:solidFill>
                  <a:schemeClr val="tx1"/>
                </a:solidFill>
              </a:rPr>
              <a:t> and MTX </a:t>
            </a:r>
            <a:r>
              <a:rPr lang="fr-FR" sz="1000" dirty="0" err="1">
                <a:solidFill>
                  <a:schemeClr val="tx1"/>
                </a:solidFill>
              </a:rPr>
              <a:t>combination</a:t>
            </a:r>
            <a:r>
              <a:rPr lang="fr-FR" sz="1000" dirty="0">
                <a:solidFill>
                  <a:schemeClr val="tx1"/>
                </a:solidFill>
              </a:rPr>
              <a:t> </a:t>
            </a:r>
            <a:r>
              <a:rPr lang="fr-FR" sz="1000" dirty="0" err="1">
                <a:solidFill>
                  <a:schemeClr val="tx1"/>
                </a:solidFill>
              </a:rPr>
              <a:t>therapy</a:t>
            </a:r>
            <a:r>
              <a:rPr lang="fr-FR" sz="1000" dirty="0">
                <a:solidFill>
                  <a:schemeClr val="tx1"/>
                </a:solidFill>
              </a:rPr>
              <a:t> for </a:t>
            </a:r>
            <a:r>
              <a:rPr lang="fr-FR" sz="1000" dirty="0" err="1">
                <a:solidFill>
                  <a:schemeClr val="tx1"/>
                </a:solidFill>
              </a:rPr>
              <a:t>ankylosing</a:t>
            </a:r>
            <a:r>
              <a:rPr lang="fr-FR" sz="1000" dirty="0">
                <a:solidFill>
                  <a:schemeClr val="tx1"/>
                </a:solidFill>
              </a:rPr>
              <a:t> </a:t>
            </a:r>
            <a:r>
              <a:rPr lang="fr-FR" sz="1000" dirty="0" err="1">
                <a:solidFill>
                  <a:schemeClr val="tx1"/>
                </a:solidFill>
              </a:rPr>
              <a:t>spondylitis</a:t>
            </a:r>
            <a:r>
              <a:rPr lang="fr-FR" sz="1000" dirty="0">
                <a:solidFill>
                  <a:schemeClr val="tx1"/>
                </a:solidFill>
              </a:rPr>
              <a:t> hip joint </a:t>
            </a:r>
            <a:r>
              <a:rPr lang="fr-FR" sz="1000" dirty="0" err="1">
                <a:solidFill>
                  <a:schemeClr val="tx1"/>
                </a:solidFill>
              </a:rPr>
              <a:t>lesion</a:t>
            </a:r>
            <a:r>
              <a:rPr lang="fr-FR" sz="1000" dirty="0">
                <a:solidFill>
                  <a:schemeClr val="tx1"/>
                </a:solidFill>
              </a:rPr>
              <a:t> in </a:t>
            </a:r>
            <a:r>
              <a:rPr lang="fr-FR" sz="1000" dirty="0" err="1">
                <a:solidFill>
                  <a:schemeClr val="tx1"/>
                </a:solidFill>
              </a:rPr>
              <a:t>Chinese</a:t>
            </a:r>
            <a:r>
              <a:rPr lang="fr-FR" sz="1000" dirty="0">
                <a:solidFill>
                  <a:schemeClr val="tx1"/>
                </a:solidFill>
              </a:rPr>
              <a:t> population. </a:t>
            </a:r>
            <a:r>
              <a:rPr lang="fr-FR" sz="1000" dirty="0" err="1">
                <a:solidFill>
                  <a:schemeClr val="tx1"/>
                </a:solidFill>
              </a:rPr>
              <a:t>Rheumatology</a:t>
            </a:r>
            <a:r>
              <a:rPr lang="fr-FR" sz="1000" dirty="0">
                <a:solidFill>
                  <a:schemeClr val="tx1"/>
                </a:solidFill>
              </a:rPr>
              <a:t> international. 2012;32(6):1663-7</a:t>
            </a:r>
          </a:p>
        </p:txBody>
      </p:sp>
    </p:spTree>
    <p:extLst>
      <p:ext uri="{BB962C8B-B14F-4D97-AF65-F5344CB8AC3E}">
        <p14:creationId xmlns:p14="http://schemas.microsoft.com/office/powerpoint/2010/main" val="19315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7"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64459" y="1380565"/>
            <a:ext cx="8915400" cy="3777622"/>
          </a:xfrm>
        </p:spPr>
        <p:txBody>
          <a:bodyPr/>
          <a:lstStyle/>
          <a:p>
            <a:pPr marL="0" indent="0" algn="ctr">
              <a:buNone/>
            </a:pPr>
            <a:endParaRPr lang="fr-FR" dirty="0" smtClean="0"/>
          </a:p>
          <a:p>
            <a:pPr marL="0" indent="0" algn="ctr">
              <a:buNone/>
            </a:pPr>
            <a:endParaRPr lang="fr-FR" dirty="0"/>
          </a:p>
          <a:p>
            <a:pPr marL="0" indent="0" algn="ctr">
              <a:buNone/>
            </a:pPr>
            <a:endParaRPr lang="fr-FR" dirty="0" smtClean="0"/>
          </a:p>
          <a:p>
            <a:pPr marL="0" indent="0" algn="ctr">
              <a:buNone/>
            </a:pPr>
            <a:r>
              <a:rPr lang="fr-FR" sz="5400" b="1" dirty="0" smtClean="0"/>
              <a:t>Conclusion</a:t>
            </a:r>
            <a:endParaRPr lang="fr-FR" sz="5400" b="1" dirty="0"/>
          </a:p>
        </p:txBody>
      </p:sp>
    </p:spTree>
    <p:extLst>
      <p:ext uri="{BB962C8B-B14F-4D97-AF65-F5344CB8AC3E}">
        <p14:creationId xmlns:p14="http://schemas.microsoft.com/office/powerpoint/2010/main" val="414898775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62634" y="510987"/>
            <a:ext cx="10685931" cy="6347013"/>
          </a:xfrm>
        </p:spPr>
        <p:txBody>
          <a:bodyPr>
            <a:noAutofit/>
          </a:bodyPr>
          <a:lstStyle/>
          <a:p>
            <a:r>
              <a:rPr lang="fr-FR" sz="2200" dirty="0" smtClean="0">
                <a:solidFill>
                  <a:schemeClr val="tx1"/>
                </a:solidFill>
              </a:rPr>
              <a:t>Complication fréquente </a:t>
            </a:r>
            <a:r>
              <a:rPr lang="fr-FR" sz="2200" b="1" dirty="0" smtClean="0">
                <a:solidFill>
                  <a:schemeClr val="tx1"/>
                </a:solidFill>
              </a:rPr>
              <a:t>(prévalence: 34,9%).</a:t>
            </a:r>
          </a:p>
          <a:p>
            <a:r>
              <a:rPr lang="fr-FR" sz="2200" dirty="0" smtClean="0">
                <a:solidFill>
                  <a:schemeClr val="tx1"/>
                </a:solidFill>
              </a:rPr>
              <a:t>Sa survenue est </a:t>
            </a:r>
            <a:r>
              <a:rPr lang="fr-FR" sz="2200" b="1" dirty="0" smtClean="0">
                <a:solidFill>
                  <a:schemeClr val="tx1"/>
                </a:solidFill>
              </a:rPr>
              <a:t>précoce, durant les cinq premières années </a:t>
            </a:r>
            <a:r>
              <a:rPr lang="fr-FR" sz="2200" dirty="0" smtClean="0">
                <a:solidFill>
                  <a:schemeClr val="tx1"/>
                </a:solidFill>
              </a:rPr>
              <a:t>d’évolution de la maladie chez plus de la moitié des patients </a:t>
            </a:r>
          </a:p>
          <a:p>
            <a:r>
              <a:rPr lang="fr-FR" sz="2200" dirty="0" smtClean="0">
                <a:solidFill>
                  <a:schemeClr val="tx1"/>
                </a:solidFill>
              </a:rPr>
              <a:t>Elle est </a:t>
            </a:r>
            <a:r>
              <a:rPr lang="fr-FR" sz="2200" b="1" dirty="0" smtClean="0">
                <a:solidFill>
                  <a:schemeClr val="tx1"/>
                </a:solidFill>
              </a:rPr>
              <a:t>plus liée à la maladie axiale </a:t>
            </a:r>
            <a:r>
              <a:rPr lang="fr-FR" sz="2200" dirty="0" smtClean="0">
                <a:solidFill>
                  <a:schemeClr val="tx1"/>
                </a:solidFill>
              </a:rPr>
              <a:t>comparée à l’atteinte périphérique qui est moins fréquente et doit être considérée comme une atteinte axiale et  non pas périphérique.</a:t>
            </a:r>
          </a:p>
          <a:p>
            <a:r>
              <a:rPr lang="fr-FR" sz="2200" dirty="0">
                <a:solidFill>
                  <a:schemeClr val="tx1"/>
                </a:solidFill>
              </a:rPr>
              <a:t>Complication très redoutable, pourvoyeuse d’un </a:t>
            </a:r>
            <a:r>
              <a:rPr lang="fr-FR" sz="2200" b="1" dirty="0">
                <a:solidFill>
                  <a:schemeClr val="tx1"/>
                </a:solidFill>
              </a:rPr>
              <a:t>tableau clinique et radiologique sévère</a:t>
            </a:r>
          </a:p>
          <a:p>
            <a:pPr lvl="2">
              <a:buFont typeface="Wingdings" panose="05000000000000000000" pitchFamily="2" charset="2"/>
              <a:buChar char="Ø"/>
            </a:pPr>
            <a:r>
              <a:rPr lang="fr-FR" sz="2000" dirty="0">
                <a:solidFill>
                  <a:schemeClr val="tx1"/>
                </a:solidFill>
              </a:rPr>
              <a:t>    IMC maigre (˂19kg/m2)</a:t>
            </a:r>
          </a:p>
          <a:p>
            <a:pPr lvl="2">
              <a:buFont typeface="Wingdings" panose="05000000000000000000" pitchFamily="2" charset="2"/>
              <a:buChar char="Ø"/>
            </a:pPr>
            <a:r>
              <a:rPr lang="fr-FR" sz="2000" dirty="0">
                <a:solidFill>
                  <a:schemeClr val="tx1"/>
                </a:solidFill>
              </a:rPr>
              <a:t>    Déformation rachidienne (le rachis </a:t>
            </a:r>
            <a:r>
              <a:rPr lang="fr-FR" sz="2000" dirty="0" smtClean="0">
                <a:solidFill>
                  <a:schemeClr val="tx1"/>
                </a:solidFill>
              </a:rPr>
              <a:t>cervical +++)</a:t>
            </a:r>
            <a:endParaRPr lang="fr-FR" sz="2000" dirty="0">
              <a:solidFill>
                <a:schemeClr val="tx1"/>
              </a:solidFill>
            </a:endParaRPr>
          </a:p>
          <a:p>
            <a:pPr lvl="2">
              <a:buFont typeface="Wingdings" panose="05000000000000000000" pitchFamily="2" charset="2"/>
              <a:buChar char="Ø"/>
            </a:pPr>
            <a:r>
              <a:rPr lang="fr-FR" sz="2000" dirty="0">
                <a:solidFill>
                  <a:schemeClr val="tx1"/>
                </a:solidFill>
              </a:rPr>
              <a:t>    Limitation de la mobilité axiale et l’ampliation thoracique</a:t>
            </a:r>
          </a:p>
          <a:p>
            <a:pPr lvl="2">
              <a:buFont typeface="Wingdings" panose="05000000000000000000" pitchFamily="2" charset="2"/>
              <a:buChar char="Ø"/>
            </a:pPr>
            <a:r>
              <a:rPr lang="fr-FR" sz="2000" dirty="0">
                <a:solidFill>
                  <a:schemeClr val="tx1"/>
                </a:solidFill>
              </a:rPr>
              <a:t>    Atteinte structurale radiologique axiale sévère</a:t>
            </a:r>
          </a:p>
          <a:p>
            <a:pPr lvl="2">
              <a:buFont typeface="Wingdings" panose="05000000000000000000" pitchFamily="2" charset="2"/>
              <a:buChar char="Ø"/>
            </a:pPr>
            <a:r>
              <a:rPr lang="fr-FR" sz="2000" dirty="0">
                <a:solidFill>
                  <a:schemeClr val="tx1"/>
                </a:solidFill>
              </a:rPr>
              <a:t>    Syndrome pulmonaire restrictif  </a:t>
            </a:r>
          </a:p>
          <a:p>
            <a:r>
              <a:rPr lang="fr-FR" sz="2200" dirty="0">
                <a:solidFill>
                  <a:schemeClr val="tx1"/>
                </a:solidFill>
              </a:rPr>
              <a:t>Engendre un </a:t>
            </a:r>
            <a:r>
              <a:rPr lang="fr-FR" sz="2200" b="1" dirty="0">
                <a:solidFill>
                  <a:schemeClr val="tx1"/>
                </a:solidFill>
              </a:rPr>
              <a:t>handicap physique et une altération de la qualité de vie</a:t>
            </a:r>
            <a:r>
              <a:rPr lang="fr-FR" sz="2200" dirty="0">
                <a:solidFill>
                  <a:schemeClr val="tx1"/>
                </a:solidFill>
              </a:rPr>
              <a:t> significativement plus importante, surtout chez les </a:t>
            </a:r>
            <a:r>
              <a:rPr lang="fr-FR" sz="2200" dirty="0" err="1">
                <a:solidFill>
                  <a:schemeClr val="tx1"/>
                </a:solidFill>
              </a:rPr>
              <a:t>coxites</a:t>
            </a:r>
            <a:r>
              <a:rPr lang="fr-FR" sz="2200" dirty="0">
                <a:solidFill>
                  <a:schemeClr val="tx1"/>
                </a:solidFill>
              </a:rPr>
              <a:t> évoluées.</a:t>
            </a:r>
          </a:p>
          <a:p>
            <a:pPr>
              <a:lnSpc>
                <a:spcPct val="80000"/>
              </a:lnSpc>
            </a:pPr>
            <a:endParaRPr lang="fr-FR" sz="2600" dirty="0">
              <a:solidFill>
                <a:schemeClr val="bg2">
                  <a:lumMod val="90000"/>
                </a:schemeClr>
              </a:solidFill>
            </a:endParaRPr>
          </a:p>
          <a:p>
            <a:pPr>
              <a:lnSpc>
                <a:spcPct val="80000"/>
              </a:lnSpc>
            </a:pPr>
            <a:endParaRPr lang="fr-FR" sz="2600" dirty="0" smtClean="0">
              <a:solidFill>
                <a:schemeClr val="bg2">
                  <a:lumMod val="90000"/>
                </a:schemeClr>
              </a:solidFill>
            </a:endParaRPr>
          </a:p>
          <a:p>
            <a:pPr marL="0" indent="0">
              <a:lnSpc>
                <a:spcPct val="80000"/>
              </a:lnSpc>
              <a:buNone/>
            </a:pPr>
            <a:endParaRPr lang="fr-FR" sz="2600" dirty="0" smtClean="0"/>
          </a:p>
        </p:txBody>
      </p:sp>
      <p:sp>
        <p:nvSpPr>
          <p:cNvPr id="4" name="Titre 1"/>
          <p:cNvSpPr>
            <a:spLocks noGrp="1"/>
          </p:cNvSpPr>
          <p:nvPr>
            <p:ph type="title"/>
          </p:nvPr>
        </p:nvSpPr>
        <p:spPr>
          <a:xfrm>
            <a:off x="770965" y="-89649"/>
            <a:ext cx="10363200" cy="430306"/>
          </a:xfrm>
        </p:spPr>
        <p:txBody>
          <a:bodyPr>
            <a:normAutofit fontScale="90000"/>
          </a:bodyPr>
          <a:lstStyle/>
          <a:p>
            <a:r>
              <a:rPr lang="fr-FR" b="1" u="sng" dirty="0">
                <a:solidFill>
                  <a:srgbClr val="C00000"/>
                </a:solidFill>
              </a:rPr>
              <a:t>La </a:t>
            </a:r>
            <a:r>
              <a:rPr lang="fr-FR" b="1" u="sng" dirty="0" err="1">
                <a:solidFill>
                  <a:srgbClr val="C00000"/>
                </a:solidFill>
              </a:rPr>
              <a:t>coxite</a:t>
            </a:r>
            <a:r>
              <a:rPr lang="fr-FR" b="1" u="sng" dirty="0">
                <a:solidFill>
                  <a:srgbClr val="C00000"/>
                </a:solidFill>
              </a:rPr>
              <a:t> chez les SA dans la wilaya de Tlemcen</a:t>
            </a:r>
            <a:br>
              <a:rPr lang="fr-FR" b="1" u="sng" dirty="0">
                <a:solidFill>
                  <a:srgbClr val="C00000"/>
                </a:solidFill>
              </a:rPr>
            </a:br>
            <a:endParaRPr lang="fr-FR" dirty="0">
              <a:solidFill>
                <a:srgbClr val="C00000"/>
              </a:solidFill>
            </a:endParaRPr>
          </a:p>
        </p:txBody>
      </p:sp>
    </p:spTree>
    <p:extLst>
      <p:ext uri="{BB962C8B-B14F-4D97-AF65-F5344CB8AC3E}">
        <p14:creationId xmlns:p14="http://schemas.microsoft.com/office/powerpoint/2010/main" val="7352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62634" y="340657"/>
            <a:ext cx="10685931" cy="6347013"/>
          </a:xfrm>
        </p:spPr>
        <p:txBody>
          <a:bodyPr>
            <a:noAutofit/>
          </a:bodyPr>
          <a:lstStyle/>
          <a:p>
            <a:r>
              <a:rPr lang="fr-FR" sz="2200" dirty="0" smtClean="0">
                <a:solidFill>
                  <a:schemeClr val="tx2">
                    <a:lumMod val="40000"/>
                    <a:lumOff val="60000"/>
                  </a:schemeClr>
                </a:solidFill>
              </a:rPr>
              <a:t>Complication fréquente (prévalence: 34,9%).</a:t>
            </a:r>
          </a:p>
          <a:p>
            <a:r>
              <a:rPr lang="fr-FR" sz="2200" dirty="0" smtClean="0">
                <a:solidFill>
                  <a:schemeClr val="tx2">
                    <a:lumMod val="40000"/>
                    <a:lumOff val="60000"/>
                  </a:schemeClr>
                </a:solidFill>
              </a:rPr>
              <a:t>Sa survenue est précoce, durant les cinq premières années d’évolution de la maladie chez plus de la moitié des patients </a:t>
            </a:r>
          </a:p>
          <a:p>
            <a:r>
              <a:rPr lang="fr-FR" sz="2200" dirty="0" smtClean="0">
                <a:solidFill>
                  <a:schemeClr val="tx2">
                    <a:lumMod val="40000"/>
                    <a:lumOff val="60000"/>
                  </a:schemeClr>
                </a:solidFill>
              </a:rPr>
              <a:t>Elle est plus liée à la maladie axiale comparée à l’atteinte périphérique qui est moins fréquente et doit être considérée comme une atteinte axiale et  non pas périphérique.</a:t>
            </a:r>
          </a:p>
          <a:p>
            <a:r>
              <a:rPr lang="fr-FR" sz="2200" dirty="0">
                <a:solidFill>
                  <a:schemeClr val="tx2">
                    <a:lumMod val="40000"/>
                    <a:lumOff val="60000"/>
                  </a:schemeClr>
                </a:solidFill>
              </a:rPr>
              <a:t>Complication très redoutable, pourvoyeuse d’un </a:t>
            </a:r>
            <a:r>
              <a:rPr lang="fr-FR" sz="2200" b="1" dirty="0">
                <a:solidFill>
                  <a:schemeClr val="tx2">
                    <a:lumMod val="40000"/>
                    <a:lumOff val="60000"/>
                  </a:schemeClr>
                </a:solidFill>
              </a:rPr>
              <a:t>tableau clinique et radiologique sévère</a:t>
            </a:r>
          </a:p>
          <a:p>
            <a:pPr lvl="2">
              <a:buFont typeface="Wingdings" panose="05000000000000000000" pitchFamily="2" charset="2"/>
              <a:buChar char="Ø"/>
            </a:pPr>
            <a:r>
              <a:rPr lang="fr-FR" sz="2200" dirty="0">
                <a:solidFill>
                  <a:schemeClr val="tx2">
                    <a:lumMod val="40000"/>
                    <a:lumOff val="60000"/>
                  </a:schemeClr>
                </a:solidFill>
              </a:rPr>
              <a:t>    IMC maigre (˂19kg/m2)</a:t>
            </a:r>
          </a:p>
          <a:p>
            <a:pPr lvl="2">
              <a:buFont typeface="Wingdings" panose="05000000000000000000" pitchFamily="2" charset="2"/>
              <a:buChar char="Ø"/>
            </a:pPr>
            <a:r>
              <a:rPr lang="fr-FR" sz="2200" dirty="0">
                <a:solidFill>
                  <a:schemeClr val="tx2">
                    <a:lumMod val="40000"/>
                    <a:lumOff val="60000"/>
                  </a:schemeClr>
                </a:solidFill>
              </a:rPr>
              <a:t>    Déformation rachidienne (le rachis cervical)</a:t>
            </a:r>
          </a:p>
          <a:p>
            <a:pPr lvl="2">
              <a:buFont typeface="Wingdings" panose="05000000000000000000" pitchFamily="2" charset="2"/>
              <a:buChar char="Ø"/>
            </a:pPr>
            <a:r>
              <a:rPr lang="fr-FR" sz="2200" dirty="0">
                <a:solidFill>
                  <a:schemeClr val="tx2">
                    <a:lumMod val="40000"/>
                    <a:lumOff val="60000"/>
                  </a:schemeClr>
                </a:solidFill>
              </a:rPr>
              <a:t>    Limitation de la mobilité axiale et l’ampliation thoracique</a:t>
            </a:r>
          </a:p>
          <a:p>
            <a:pPr lvl="2">
              <a:buFont typeface="Wingdings" panose="05000000000000000000" pitchFamily="2" charset="2"/>
              <a:buChar char="Ø"/>
            </a:pPr>
            <a:r>
              <a:rPr lang="fr-FR" sz="2200" dirty="0">
                <a:solidFill>
                  <a:schemeClr val="tx2">
                    <a:lumMod val="40000"/>
                    <a:lumOff val="60000"/>
                  </a:schemeClr>
                </a:solidFill>
              </a:rPr>
              <a:t>    Atteinte structurale radiologique axiale sévère</a:t>
            </a:r>
          </a:p>
          <a:p>
            <a:pPr lvl="2">
              <a:buFont typeface="Wingdings" panose="05000000000000000000" pitchFamily="2" charset="2"/>
              <a:buChar char="Ø"/>
            </a:pPr>
            <a:r>
              <a:rPr lang="fr-FR" sz="2200" dirty="0">
                <a:solidFill>
                  <a:schemeClr val="tx2">
                    <a:lumMod val="40000"/>
                    <a:lumOff val="60000"/>
                  </a:schemeClr>
                </a:solidFill>
              </a:rPr>
              <a:t>    Syndrome pulmonaire restrictif  </a:t>
            </a:r>
          </a:p>
          <a:p>
            <a:r>
              <a:rPr lang="fr-FR" sz="2200" dirty="0">
                <a:solidFill>
                  <a:schemeClr val="tx2">
                    <a:lumMod val="40000"/>
                    <a:lumOff val="60000"/>
                  </a:schemeClr>
                </a:solidFill>
              </a:rPr>
              <a:t>Engendre un </a:t>
            </a:r>
            <a:r>
              <a:rPr lang="fr-FR" sz="2200" b="1" dirty="0">
                <a:solidFill>
                  <a:schemeClr val="tx2">
                    <a:lumMod val="40000"/>
                    <a:lumOff val="60000"/>
                  </a:schemeClr>
                </a:solidFill>
              </a:rPr>
              <a:t>handicap physique et une altération de la qualité de vie</a:t>
            </a:r>
            <a:r>
              <a:rPr lang="fr-FR" sz="2200" dirty="0">
                <a:solidFill>
                  <a:schemeClr val="tx2">
                    <a:lumMod val="40000"/>
                    <a:lumOff val="60000"/>
                  </a:schemeClr>
                </a:solidFill>
              </a:rPr>
              <a:t> significativement plus importante, surtout chez les </a:t>
            </a:r>
            <a:r>
              <a:rPr lang="fr-FR" sz="2200" dirty="0" err="1">
                <a:solidFill>
                  <a:schemeClr val="tx2">
                    <a:lumMod val="40000"/>
                    <a:lumOff val="60000"/>
                  </a:schemeClr>
                </a:solidFill>
              </a:rPr>
              <a:t>coxites</a:t>
            </a:r>
            <a:r>
              <a:rPr lang="fr-FR" sz="2200" dirty="0">
                <a:solidFill>
                  <a:schemeClr val="tx2">
                    <a:lumMod val="40000"/>
                    <a:lumOff val="60000"/>
                  </a:schemeClr>
                </a:solidFill>
              </a:rPr>
              <a:t> évoluées.</a:t>
            </a:r>
          </a:p>
          <a:p>
            <a:pPr>
              <a:lnSpc>
                <a:spcPct val="80000"/>
              </a:lnSpc>
            </a:pPr>
            <a:endParaRPr lang="fr-FR" sz="2600" dirty="0">
              <a:solidFill>
                <a:schemeClr val="bg2">
                  <a:lumMod val="90000"/>
                </a:schemeClr>
              </a:solidFill>
            </a:endParaRPr>
          </a:p>
          <a:p>
            <a:pPr>
              <a:lnSpc>
                <a:spcPct val="80000"/>
              </a:lnSpc>
            </a:pPr>
            <a:endParaRPr lang="fr-FR" sz="2600" dirty="0" smtClean="0">
              <a:solidFill>
                <a:schemeClr val="bg2">
                  <a:lumMod val="90000"/>
                </a:schemeClr>
              </a:solidFill>
            </a:endParaRPr>
          </a:p>
          <a:p>
            <a:pPr marL="0" indent="0">
              <a:lnSpc>
                <a:spcPct val="80000"/>
              </a:lnSpc>
              <a:buNone/>
            </a:pPr>
            <a:endParaRPr lang="fr-FR" sz="2600" dirty="0" smtClean="0"/>
          </a:p>
        </p:txBody>
      </p:sp>
      <p:sp>
        <p:nvSpPr>
          <p:cNvPr id="4" name="Rectangle 3"/>
          <p:cNvSpPr/>
          <p:nvPr/>
        </p:nvSpPr>
        <p:spPr>
          <a:xfrm>
            <a:off x="233082" y="2949388"/>
            <a:ext cx="11815483" cy="1443318"/>
          </a:xfrm>
          <a:prstGeom prst="rect">
            <a:avLst/>
          </a:prstGeom>
          <a:solidFill>
            <a:schemeClr val="accent1">
              <a:lumMod val="40000"/>
              <a:lumOff val="6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sz="2800" dirty="0">
                <a:solidFill>
                  <a:schemeClr val="tx1"/>
                </a:solidFill>
              </a:rPr>
              <a:t>Intérêt d’introduire </a:t>
            </a:r>
            <a:r>
              <a:rPr lang="fr-FR" sz="2800" b="1" u="sng" dirty="0">
                <a:solidFill>
                  <a:schemeClr val="tx1"/>
                </a:solidFill>
              </a:rPr>
              <a:t>une stratégie de prévention</a:t>
            </a:r>
            <a:r>
              <a:rPr lang="fr-FR" sz="2800" b="1" dirty="0">
                <a:solidFill>
                  <a:schemeClr val="tx1"/>
                </a:solidFill>
              </a:rPr>
              <a:t> </a:t>
            </a:r>
            <a:r>
              <a:rPr lang="fr-FR" sz="2800" dirty="0">
                <a:solidFill>
                  <a:schemeClr val="tx1"/>
                </a:solidFill>
              </a:rPr>
              <a:t>contre les complications de la </a:t>
            </a:r>
            <a:r>
              <a:rPr lang="fr-FR" sz="2800" dirty="0" err="1" smtClean="0">
                <a:solidFill>
                  <a:schemeClr val="tx1"/>
                </a:solidFill>
              </a:rPr>
              <a:t>coxite</a:t>
            </a:r>
            <a:endParaRPr lang="fr-FR" sz="2800" dirty="0">
              <a:solidFill>
                <a:schemeClr val="tx1"/>
              </a:solidFill>
            </a:endParaRPr>
          </a:p>
        </p:txBody>
      </p:sp>
    </p:spTree>
    <p:extLst>
      <p:ext uri="{BB962C8B-B14F-4D97-AF65-F5344CB8AC3E}">
        <p14:creationId xmlns:p14="http://schemas.microsoft.com/office/powerpoint/2010/main" val="234913196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87472" y="274320"/>
            <a:ext cx="3387465" cy="1173714"/>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400" dirty="0" smtClean="0">
                <a:effectLst/>
                <a:latin typeface="Times New Roman" panose="02020603050405020304" pitchFamily="18" charset="0"/>
                <a:ea typeface="Calibri" panose="020F0502020204030204" pitchFamily="34" charset="0"/>
                <a:cs typeface="Arial" panose="020B0604020202020204" pitchFamily="34" charset="0"/>
              </a:rPr>
              <a:t>Elaborer </a:t>
            </a:r>
            <a:r>
              <a:rPr lang="fr-FR" sz="1400" b="1" dirty="0" smtClean="0">
                <a:effectLst/>
                <a:latin typeface="Times New Roman" panose="02020603050405020304" pitchFamily="18" charset="0"/>
                <a:ea typeface="Calibri" panose="020F0502020204030204" pitchFamily="34" charset="0"/>
                <a:cs typeface="Arial" panose="020B0604020202020204" pitchFamily="34" charset="0"/>
              </a:rPr>
              <a:t>un </a:t>
            </a:r>
            <a:r>
              <a:rPr lang="fr-FR" sz="1400" b="1" dirty="0">
                <a:effectLst/>
                <a:latin typeface="Times New Roman" panose="02020603050405020304" pitchFamily="18" charset="0"/>
                <a:ea typeface="Calibri" panose="020F0502020204030204" pitchFamily="34" charset="0"/>
                <a:cs typeface="Arial" panose="020B0604020202020204" pitchFamily="34" charset="0"/>
              </a:rPr>
              <a:t>protocole de surveillance </a:t>
            </a:r>
            <a:r>
              <a:rPr lang="fr-FR" sz="1400" dirty="0">
                <a:effectLst/>
                <a:latin typeface="Times New Roman" panose="02020603050405020304" pitchFamily="18" charset="0"/>
                <a:ea typeface="Calibri" panose="020F0502020204030204" pitchFamily="34" charset="0"/>
                <a:cs typeface="Arial" panose="020B0604020202020204" pitchFamily="34" charset="0"/>
              </a:rPr>
              <a:t>stricte durant les premières années d’évolution de la maladie</a:t>
            </a:r>
            <a:endParaRPr lang="fr-FR" dirty="0">
              <a:effectLst/>
              <a:ea typeface="Calibri" panose="020F0502020204030204" pitchFamily="34" charset="0"/>
              <a:cs typeface="Arial" panose="020B0604020202020204" pitchFamily="34" charset="0"/>
            </a:endParaRPr>
          </a:p>
        </p:txBody>
      </p:sp>
      <p:sp>
        <p:nvSpPr>
          <p:cNvPr id="10" name="Flèche gauche 9"/>
          <p:cNvSpPr/>
          <p:nvPr/>
        </p:nvSpPr>
        <p:spPr>
          <a:xfrm>
            <a:off x="3962400" y="753035"/>
            <a:ext cx="1649506" cy="238126"/>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1" name="Rectangle 10"/>
          <p:cNvSpPr/>
          <p:nvPr/>
        </p:nvSpPr>
        <p:spPr>
          <a:xfrm>
            <a:off x="1981200" y="2518613"/>
            <a:ext cx="2382754" cy="1190625"/>
          </a:xfrm>
          <a:prstGeom prst="rect">
            <a:avLst/>
          </a:prstGeom>
          <a:solidFill>
            <a:srgbClr val="E7EFE7"/>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400" dirty="0">
                <a:effectLst/>
                <a:latin typeface="Times New Roman" panose="02020603050405020304" pitchFamily="18" charset="0"/>
                <a:ea typeface="Calibri" panose="020F0502020204030204" pitchFamily="34" charset="0"/>
                <a:cs typeface="Arial" panose="020B0604020202020204" pitchFamily="34" charset="0"/>
              </a:rPr>
              <a:t>Développer des méthodes pertinentes </a:t>
            </a:r>
            <a:r>
              <a:rPr lang="fr-FR" sz="1400" b="1" dirty="0" smtClean="0">
                <a:effectLst/>
                <a:latin typeface="Times New Roman" panose="02020603050405020304" pitchFamily="18" charset="0"/>
                <a:ea typeface="Calibri" panose="020F0502020204030204" pitchFamily="34" charset="0"/>
                <a:cs typeface="Arial" panose="020B0604020202020204" pitchFamily="34" charset="0"/>
              </a:rPr>
              <a:t>pour faciliter </a:t>
            </a:r>
            <a:r>
              <a:rPr lang="fr-FR" sz="1400" b="1" dirty="0">
                <a:effectLst/>
                <a:latin typeface="Times New Roman" panose="02020603050405020304" pitchFamily="18" charset="0"/>
                <a:ea typeface="Calibri" panose="020F0502020204030204" pitchFamily="34" charset="0"/>
                <a:cs typeface="Arial" panose="020B0604020202020204" pitchFamily="34" charset="0"/>
              </a:rPr>
              <a:t>le dépistage précoce des coxites</a:t>
            </a:r>
            <a:endParaRPr lang="fr-FR" sz="1400" b="1" dirty="0">
              <a:effectLst/>
              <a:ea typeface="Calibri" panose="020F0502020204030204" pitchFamily="34" charset="0"/>
              <a:cs typeface="Arial" panose="020B0604020202020204" pitchFamily="34" charset="0"/>
            </a:endParaRPr>
          </a:p>
        </p:txBody>
      </p:sp>
      <p:sp>
        <p:nvSpPr>
          <p:cNvPr id="12" name="Flèche vers le bas 11"/>
          <p:cNvSpPr/>
          <p:nvPr/>
        </p:nvSpPr>
        <p:spPr>
          <a:xfrm>
            <a:off x="2929950" y="1499738"/>
            <a:ext cx="242627" cy="960321"/>
          </a:xfrm>
          <a:prstGeom prst="downArrow">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5407930" y="2040257"/>
            <a:ext cx="5908608" cy="774469"/>
          </a:xfrm>
          <a:prstGeom prst="ellipse">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400" b="1" dirty="0">
                <a:effectLst/>
                <a:latin typeface="Times New Roman" panose="02020603050405020304" pitchFamily="18" charset="0"/>
                <a:ea typeface="Calibri" panose="020F0502020204030204" pitchFamily="34" charset="0"/>
                <a:cs typeface="Arial" panose="020B0604020202020204" pitchFamily="34" charset="0"/>
              </a:rPr>
              <a:t>Formation médicale continue </a:t>
            </a:r>
            <a:r>
              <a:rPr lang="fr-FR" sz="1400" dirty="0">
                <a:effectLst/>
                <a:latin typeface="Times New Roman" panose="02020603050405020304" pitchFamily="18" charset="0"/>
                <a:ea typeface="Calibri" panose="020F0502020204030204" pitchFamily="34" charset="0"/>
                <a:cs typeface="Arial" panose="020B0604020202020204" pitchFamily="34" charset="0"/>
              </a:rPr>
              <a:t>des médecins généralistes (pour raccourcir le délai diagnostic)</a:t>
            </a:r>
            <a:endParaRPr lang="fr-FR" sz="2400" dirty="0">
              <a:effectLst/>
              <a:ea typeface="Calibri" panose="020F0502020204030204" pitchFamily="34" charset="0"/>
              <a:cs typeface="Arial" panose="020B0604020202020204" pitchFamily="34" charset="0"/>
            </a:endParaRPr>
          </a:p>
        </p:txBody>
      </p:sp>
      <p:sp>
        <p:nvSpPr>
          <p:cNvPr id="14" name="Ellipse 13"/>
          <p:cNvSpPr/>
          <p:nvPr/>
        </p:nvSpPr>
        <p:spPr>
          <a:xfrm>
            <a:off x="5407930" y="2968715"/>
            <a:ext cx="6061009" cy="812632"/>
          </a:xfrm>
          <a:prstGeom prst="ellipse">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400" dirty="0">
                <a:effectLst/>
                <a:latin typeface="Times New Roman" panose="02020603050405020304" pitchFamily="18" charset="0"/>
                <a:ea typeface="Calibri" panose="020F0502020204030204" pitchFamily="34" charset="0"/>
                <a:cs typeface="Arial" panose="020B0604020202020204" pitchFamily="34" charset="0"/>
              </a:rPr>
              <a:t>Inclusion de </a:t>
            </a:r>
            <a:r>
              <a:rPr lang="fr-FR" sz="1400" b="1" dirty="0">
                <a:effectLst/>
                <a:latin typeface="Times New Roman" panose="02020603050405020304" pitchFamily="18" charset="0"/>
                <a:ea typeface="Calibri" panose="020F0502020204030204" pitchFamily="34" charset="0"/>
                <a:cs typeface="Arial" panose="020B0604020202020204" pitchFamily="34" charset="0"/>
              </a:rPr>
              <a:t>l’échographie </a:t>
            </a:r>
            <a:r>
              <a:rPr lang="fr-FR" sz="1400" b="1" dirty="0" err="1">
                <a:effectLst/>
                <a:latin typeface="Times New Roman" panose="02020603050405020304" pitchFamily="18" charset="0"/>
                <a:ea typeface="Calibri" panose="020F0502020204030204" pitchFamily="34" charset="0"/>
                <a:cs typeface="Arial" panose="020B0604020202020204" pitchFamily="34" charset="0"/>
              </a:rPr>
              <a:t>ostéoarticulaire</a:t>
            </a:r>
            <a:r>
              <a:rPr lang="fr-FR" sz="1400" b="1" dirty="0">
                <a:effectLst/>
                <a:latin typeface="Times New Roman" panose="02020603050405020304" pitchFamily="18" charset="0"/>
                <a:ea typeface="Calibri" panose="020F0502020204030204" pitchFamily="34" charset="0"/>
                <a:cs typeface="Arial" panose="020B0604020202020204" pitchFamily="34" charset="0"/>
              </a:rPr>
              <a:t> </a:t>
            </a:r>
            <a:r>
              <a:rPr lang="fr-FR" sz="1400" dirty="0">
                <a:effectLst/>
                <a:latin typeface="Times New Roman" panose="02020603050405020304" pitchFamily="18" charset="0"/>
                <a:ea typeface="Calibri" panose="020F0502020204030204" pitchFamily="34" charset="0"/>
                <a:cs typeface="Arial" panose="020B0604020202020204" pitchFamily="34" charset="0"/>
              </a:rPr>
              <a:t>en pratique quotidienne pour faciliter le diagnostic de </a:t>
            </a:r>
            <a:r>
              <a:rPr lang="fr-FR" sz="1400" dirty="0" err="1">
                <a:effectLst/>
                <a:latin typeface="Times New Roman" panose="02020603050405020304" pitchFamily="18" charset="0"/>
                <a:ea typeface="Calibri" panose="020F0502020204030204" pitchFamily="34" charset="0"/>
                <a:cs typeface="Arial" panose="020B0604020202020204" pitchFamily="34" charset="0"/>
              </a:rPr>
              <a:t>coxite</a:t>
            </a:r>
            <a:r>
              <a:rPr lang="fr-FR" sz="1400" dirty="0">
                <a:effectLst/>
                <a:latin typeface="Times New Roman" panose="02020603050405020304" pitchFamily="18" charset="0"/>
                <a:ea typeface="Calibri" panose="020F0502020204030204" pitchFamily="34" charset="0"/>
                <a:cs typeface="Arial" panose="020B0604020202020204" pitchFamily="34" charset="0"/>
              </a:rPr>
              <a:t> débutante infra radiologique</a:t>
            </a:r>
            <a:endParaRPr lang="fr-FR" sz="1400" dirty="0">
              <a:effectLst/>
              <a:ea typeface="Calibri" panose="020F0502020204030204" pitchFamily="34" charset="0"/>
              <a:cs typeface="Arial" panose="020B0604020202020204" pitchFamily="34" charset="0"/>
            </a:endParaRPr>
          </a:p>
        </p:txBody>
      </p:sp>
      <p:sp>
        <p:nvSpPr>
          <p:cNvPr id="15" name="Flèche vers le bas 14"/>
          <p:cNvSpPr/>
          <p:nvPr/>
        </p:nvSpPr>
        <p:spPr>
          <a:xfrm>
            <a:off x="937224" y="1545392"/>
            <a:ext cx="281976" cy="3037471"/>
          </a:xfrm>
          <a:prstGeom prst="downArrow">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62796" y="4758334"/>
            <a:ext cx="2409575" cy="974160"/>
          </a:xfrm>
          <a:prstGeom prst="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400" b="1" dirty="0">
                <a:effectLst/>
                <a:latin typeface="Times New Roman" panose="02020603050405020304" pitchFamily="18" charset="0"/>
                <a:ea typeface="Calibri" panose="020F0502020204030204" pitchFamily="34" charset="0"/>
                <a:cs typeface="Arial" panose="020B0604020202020204" pitchFamily="34" charset="0"/>
              </a:rPr>
              <a:t>Améliorer le pronostic des coxites</a:t>
            </a:r>
            <a:endParaRPr lang="fr-FR" sz="1400" b="1" dirty="0">
              <a:effectLst/>
              <a:ea typeface="Calibri" panose="020F0502020204030204" pitchFamily="34" charset="0"/>
              <a:cs typeface="Arial" panose="020B0604020202020204" pitchFamily="34" charset="0"/>
            </a:endParaRPr>
          </a:p>
        </p:txBody>
      </p:sp>
      <p:sp>
        <p:nvSpPr>
          <p:cNvPr id="17" name="Ellipse 16"/>
          <p:cNvSpPr/>
          <p:nvPr/>
        </p:nvSpPr>
        <p:spPr>
          <a:xfrm>
            <a:off x="3172577" y="3680711"/>
            <a:ext cx="4771540" cy="1388935"/>
          </a:xfrm>
          <a:prstGeom prst="ellipse">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70000"/>
              </a:lnSpc>
              <a:spcAft>
                <a:spcPts val="800"/>
              </a:spcAft>
            </a:pPr>
            <a:r>
              <a:rPr lang="fr-FR" sz="1400" b="1" dirty="0">
                <a:effectLst/>
                <a:latin typeface="Times New Roman" panose="02020603050405020304" pitchFamily="18" charset="0"/>
                <a:ea typeface="Calibri" panose="020F0502020204030204" pitchFamily="34" charset="0"/>
                <a:cs typeface="Arial" panose="020B0604020202020204" pitchFamily="34" charset="0"/>
              </a:rPr>
              <a:t>Prévenir les facteurs favorisants</a:t>
            </a:r>
            <a:r>
              <a:rPr lang="fr-FR" sz="1400" dirty="0">
                <a:effectLst/>
                <a:latin typeface="Times New Roman" panose="02020603050405020304" pitchFamily="18" charset="0"/>
                <a:ea typeface="Calibri" panose="020F0502020204030204" pitchFamily="34" charset="0"/>
                <a:cs typeface="Arial" panose="020B0604020202020204" pitchFamily="34" charset="0"/>
              </a:rPr>
              <a:t> : </a:t>
            </a:r>
            <a:endParaRPr lang="fr-FR" sz="1400" dirty="0" smtClean="0">
              <a:effectLst/>
              <a:latin typeface="Times New Roman" panose="02020603050405020304" pitchFamily="18" charset="0"/>
              <a:ea typeface="Calibri" panose="020F0502020204030204" pitchFamily="34" charset="0"/>
              <a:cs typeface="Arial" panose="020B0604020202020204" pitchFamily="34" charset="0"/>
            </a:endParaRPr>
          </a:p>
          <a:p>
            <a:pPr>
              <a:lnSpc>
                <a:spcPct val="70000"/>
              </a:lnSpc>
              <a:spcAft>
                <a:spcPts val="800"/>
              </a:spcAft>
            </a:pPr>
            <a:r>
              <a:rPr lang="fr-FR" sz="1400" dirty="0">
                <a:latin typeface="Times New Roman" panose="02020603050405020304" pitchFamily="18" charset="0"/>
                <a:ea typeface="Calibri" panose="020F0502020204030204" pitchFamily="34" charset="0"/>
                <a:cs typeface="Arial" panose="020B0604020202020204" pitchFamily="34" charset="0"/>
              </a:rPr>
              <a:t>Arrêt du </a:t>
            </a:r>
            <a:r>
              <a:rPr lang="fr-FR" sz="1400" b="1" dirty="0">
                <a:latin typeface="Times New Roman" panose="02020603050405020304" pitchFamily="18" charset="0"/>
                <a:ea typeface="Calibri" panose="020F0502020204030204" pitchFamily="34" charset="0"/>
                <a:cs typeface="Arial" panose="020B0604020202020204" pitchFamily="34" charset="0"/>
              </a:rPr>
              <a:t>Tabac</a:t>
            </a:r>
            <a:r>
              <a:rPr lang="fr-FR" sz="1400" dirty="0">
                <a:latin typeface="Times New Roman" panose="02020603050405020304" pitchFamily="18" charset="0"/>
                <a:ea typeface="Calibri" panose="020F0502020204030204" pitchFamily="34" charset="0"/>
                <a:cs typeface="Arial" panose="020B0604020202020204" pitchFamily="34" charset="0"/>
              </a:rPr>
              <a:t>, </a:t>
            </a:r>
            <a:endParaRPr lang="fr-FR" sz="1400" dirty="0" smtClean="0">
              <a:latin typeface="Times New Roman" panose="02020603050405020304" pitchFamily="18" charset="0"/>
              <a:ea typeface="Calibri" panose="020F0502020204030204" pitchFamily="34" charset="0"/>
              <a:cs typeface="Arial" panose="020B0604020202020204" pitchFamily="34" charset="0"/>
            </a:endParaRPr>
          </a:p>
          <a:p>
            <a:pPr>
              <a:lnSpc>
                <a:spcPct val="70000"/>
              </a:lnSpc>
              <a:spcAft>
                <a:spcPts val="800"/>
              </a:spcAft>
            </a:pPr>
            <a:r>
              <a:rPr lang="fr-FR" sz="1400" dirty="0" smtClean="0">
                <a:latin typeface="Times New Roman" panose="02020603050405020304" pitchFamily="18" charset="0"/>
                <a:ea typeface="Calibri" panose="020F0502020204030204" pitchFamily="34" charset="0"/>
                <a:cs typeface="Arial" panose="020B0604020202020204" pitchFamily="34" charset="0"/>
              </a:rPr>
              <a:t>Améliorer </a:t>
            </a:r>
            <a:r>
              <a:rPr lang="fr-FR" sz="1400" b="1" dirty="0" smtClean="0">
                <a:latin typeface="Times New Roman" panose="02020603050405020304" pitchFamily="18" charset="0"/>
                <a:ea typeface="Calibri" panose="020F0502020204030204" pitchFamily="34" charset="0"/>
                <a:cs typeface="Arial" panose="020B0604020202020204" pitchFamily="34" charset="0"/>
              </a:rPr>
              <a:t>les conditions des patients </a:t>
            </a:r>
            <a:r>
              <a:rPr lang="fr-FR" sz="1400" b="1" dirty="0">
                <a:latin typeface="Times New Roman" panose="02020603050405020304" pitchFamily="18" charset="0"/>
                <a:ea typeface="Calibri" panose="020F0502020204030204" pitchFamily="34" charset="0"/>
                <a:cs typeface="Arial" panose="020B0604020202020204" pitchFamily="34" charset="0"/>
              </a:rPr>
              <a:t>de classe socioéconomique </a:t>
            </a:r>
            <a:r>
              <a:rPr lang="fr-FR" sz="1400" b="1" dirty="0" smtClean="0">
                <a:latin typeface="Times New Roman" panose="02020603050405020304" pitchFamily="18" charset="0"/>
                <a:ea typeface="Calibri" panose="020F0502020204030204" pitchFamily="34" charset="0"/>
                <a:cs typeface="Arial" panose="020B0604020202020204" pitchFamily="34" charset="0"/>
              </a:rPr>
              <a:t>inferieur</a:t>
            </a:r>
            <a:r>
              <a:rPr lang="fr-FR" sz="1400" dirty="0" smtClean="0">
                <a:ea typeface="Calibri" panose="020F0502020204030204" pitchFamily="34" charset="0"/>
                <a:cs typeface="Arial" panose="020B0604020202020204" pitchFamily="34" charset="0"/>
              </a:rPr>
              <a:t>:             </a:t>
            </a:r>
            <a:r>
              <a:rPr lang="fr-FR" sz="1400" dirty="0" smtClean="0">
                <a:latin typeface="Times New Roman" panose="02020603050405020304" pitchFamily="18" charset="0"/>
                <a:ea typeface="Calibri" panose="020F0502020204030204" pitchFamily="34" charset="0"/>
                <a:cs typeface="Arial" panose="020B0604020202020204" pitchFamily="34" charset="0"/>
              </a:rPr>
              <a:t>l’accès </a:t>
            </a:r>
            <a:r>
              <a:rPr lang="fr-FR" sz="1400" dirty="0">
                <a:latin typeface="Times New Roman" panose="02020603050405020304" pitchFamily="18" charset="0"/>
                <a:ea typeface="Calibri" panose="020F0502020204030204" pitchFamily="34" charset="0"/>
                <a:cs typeface="Arial" panose="020B0604020202020204" pitchFamily="34" charset="0"/>
              </a:rPr>
              <a:t>aux établissement de santé et les conditions de travail </a:t>
            </a:r>
            <a:r>
              <a:rPr lang="fr-FR" sz="1400" dirty="0" smtClean="0">
                <a:latin typeface="Times New Roman" panose="02020603050405020304" pitchFamily="18" charset="0"/>
                <a:ea typeface="Calibri" panose="020F0502020204030204" pitchFamily="34" charset="0"/>
                <a:cs typeface="Arial" panose="020B0604020202020204" pitchFamily="34" charset="0"/>
              </a:rPr>
              <a:t>pénible</a:t>
            </a:r>
            <a:endParaRPr lang="fr-FR" sz="1400" dirty="0">
              <a:ea typeface="Calibri" panose="020F0502020204030204" pitchFamily="34" charset="0"/>
              <a:cs typeface="Arial" panose="020B0604020202020204" pitchFamily="34" charset="0"/>
            </a:endParaRPr>
          </a:p>
        </p:txBody>
      </p:sp>
      <p:sp>
        <p:nvSpPr>
          <p:cNvPr id="18" name="Ellipse 17"/>
          <p:cNvSpPr/>
          <p:nvPr/>
        </p:nvSpPr>
        <p:spPr>
          <a:xfrm>
            <a:off x="3322171" y="5102444"/>
            <a:ext cx="4426166" cy="739338"/>
          </a:xfrm>
          <a:prstGeom prst="ellipse">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400" b="1" dirty="0">
                <a:effectLst/>
                <a:latin typeface="Times New Roman" panose="02020603050405020304" pitchFamily="18" charset="0"/>
                <a:ea typeface="Calibri" panose="020F0502020204030204" pitchFamily="34" charset="0"/>
                <a:cs typeface="Arial" panose="020B0604020202020204" pitchFamily="34" charset="0"/>
              </a:rPr>
              <a:t>Education thérapeutique </a:t>
            </a:r>
            <a:r>
              <a:rPr lang="fr-FR" sz="1400" dirty="0">
                <a:effectLst/>
                <a:latin typeface="Times New Roman" panose="02020603050405020304" pitchFamily="18" charset="0"/>
                <a:ea typeface="Calibri" panose="020F0502020204030204" pitchFamily="34" charset="0"/>
                <a:cs typeface="Arial" panose="020B0604020202020204" pitchFamily="34" charset="0"/>
              </a:rPr>
              <a:t>pour assurer une meilleure observance thérapeutique</a:t>
            </a:r>
            <a:endParaRPr lang="fr-FR" sz="2400" dirty="0">
              <a:effectLst/>
              <a:ea typeface="Calibri" panose="020F0502020204030204" pitchFamily="34" charset="0"/>
              <a:cs typeface="Arial" panose="020B0604020202020204" pitchFamily="34" charset="0"/>
            </a:endParaRPr>
          </a:p>
        </p:txBody>
      </p:sp>
      <p:sp>
        <p:nvSpPr>
          <p:cNvPr id="30" name="Rectangle 29"/>
          <p:cNvSpPr/>
          <p:nvPr/>
        </p:nvSpPr>
        <p:spPr>
          <a:xfrm>
            <a:off x="5773271" y="498397"/>
            <a:ext cx="4876800" cy="790575"/>
          </a:xfrm>
          <a:prstGeom prst="rect">
            <a:avLst/>
          </a:prstGeom>
          <a:solidFill>
            <a:schemeClr val="accent3">
              <a:lumMod val="20000"/>
              <a:lumOff val="80000"/>
            </a:schemeClr>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600" dirty="0">
                <a:effectLst/>
                <a:latin typeface="Times New Roman" panose="02020603050405020304" pitchFamily="18" charset="0"/>
                <a:ea typeface="Calibri" panose="020F0502020204030204" pitchFamily="34" charset="0"/>
                <a:cs typeface="Arial" panose="020B0604020202020204" pitchFamily="34" charset="0"/>
              </a:rPr>
              <a:t>Chez un patient atteint de </a:t>
            </a:r>
            <a:r>
              <a:rPr lang="fr-FR" sz="1600" b="1" dirty="0">
                <a:effectLst/>
                <a:latin typeface="Times New Roman" panose="02020603050405020304" pitchFamily="18" charset="0"/>
                <a:ea typeface="Calibri" panose="020F0502020204030204" pitchFamily="34" charset="0"/>
                <a:cs typeface="Arial" panose="020B0604020202020204" pitchFamily="34" charset="0"/>
              </a:rPr>
              <a:t>Spondylarthrite ankylosante</a:t>
            </a:r>
            <a:endParaRPr lang="fr-FR" sz="2000" dirty="0">
              <a:effectLst/>
              <a:ea typeface="Calibri" panose="020F0502020204030204" pitchFamily="34" charset="0"/>
              <a:cs typeface="Arial" panose="020B0604020202020204" pitchFamily="34" charset="0"/>
            </a:endParaRPr>
          </a:p>
        </p:txBody>
      </p:sp>
      <p:sp>
        <p:nvSpPr>
          <p:cNvPr id="21" name="Ellipse 20"/>
          <p:cNvSpPr/>
          <p:nvPr/>
        </p:nvSpPr>
        <p:spPr>
          <a:xfrm>
            <a:off x="3347680" y="5976102"/>
            <a:ext cx="4421334" cy="775218"/>
          </a:xfrm>
          <a:prstGeom prst="ellipse">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400" b="1" dirty="0">
                <a:latin typeface="Times New Roman" panose="02020603050405020304" pitchFamily="18" charset="0"/>
                <a:ea typeface="Calibri" panose="020F0502020204030204" pitchFamily="34" charset="0"/>
                <a:cs typeface="Arial" panose="020B0604020202020204" pitchFamily="34" charset="0"/>
              </a:rPr>
              <a:t>F</a:t>
            </a:r>
            <a:r>
              <a:rPr lang="fr-FR" sz="1400" b="1" dirty="0" smtClean="0">
                <a:effectLst/>
                <a:latin typeface="Times New Roman" panose="02020603050405020304" pitchFamily="18" charset="0"/>
                <a:ea typeface="Calibri" panose="020F0502020204030204" pitchFamily="34" charset="0"/>
                <a:cs typeface="Arial" panose="020B0604020202020204" pitchFamily="34" charset="0"/>
              </a:rPr>
              <a:t>aciliter </a:t>
            </a:r>
            <a:r>
              <a:rPr lang="fr-FR" sz="1400" b="1" dirty="0">
                <a:effectLst/>
                <a:latin typeface="Times New Roman" panose="02020603050405020304" pitchFamily="18" charset="0"/>
                <a:ea typeface="Calibri" panose="020F0502020204030204" pitchFamily="34" charset="0"/>
                <a:cs typeface="Arial" panose="020B0604020202020204" pitchFamily="34" charset="0"/>
              </a:rPr>
              <a:t>l’accès aux biothérapie</a:t>
            </a:r>
            <a:endParaRPr lang="fr-FR" sz="2400" b="1" dirty="0">
              <a:effectLst/>
              <a:ea typeface="Calibri" panose="020F0502020204030204" pitchFamily="34" charset="0"/>
              <a:cs typeface="Arial" panose="020B0604020202020204" pitchFamily="34" charset="0"/>
            </a:endParaRPr>
          </a:p>
        </p:txBody>
      </p:sp>
      <p:sp>
        <p:nvSpPr>
          <p:cNvPr id="25" name="Ellipse 24"/>
          <p:cNvSpPr/>
          <p:nvPr/>
        </p:nvSpPr>
        <p:spPr>
          <a:xfrm>
            <a:off x="8015835" y="4349810"/>
            <a:ext cx="4043422" cy="1346394"/>
          </a:xfrm>
          <a:prstGeom prst="ellipse">
            <a:avLst/>
          </a:prstGeom>
          <a:solidFill>
            <a:srgbClr val="B4C4B6"/>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400" b="1" dirty="0">
                <a:latin typeface="Times New Roman" panose="02020603050405020304" pitchFamily="18" charset="0"/>
                <a:cs typeface="Times New Roman" panose="02020603050405020304" pitchFamily="18" charset="0"/>
              </a:rPr>
              <a:t>Evaluer par des études cohortes prospectives l’efficacité des biothérapies sur l’évolution de la </a:t>
            </a:r>
            <a:r>
              <a:rPr lang="fr-FR" sz="1400" b="1" dirty="0" err="1">
                <a:latin typeface="Times New Roman" panose="02020603050405020304" pitchFamily="18" charset="0"/>
                <a:cs typeface="Times New Roman" panose="02020603050405020304" pitchFamily="18" charset="0"/>
              </a:rPr>
              <a:t>coxite</a:t>
            </a:r>
            <a:r>
              <a:rPr lang="fr-FR" sz="1400" b="1" dirty="0">
                <a:latin typeface="Times New Roman" panose="02020603050405020304" pitchFamily="18" charset="0"/>
                <a:cs typeface="Times New Roman" panose="02020603050405020304" pitchFamily="18" charset="0"/>
              </a:rPr>
              <a:t> et la prévention du recours à la PTH </a:t>
            </a:r>
            <a:endParaRPr lang="fr-FR" sz="1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Flèche droite 22"/>
          <p:cNvSpPr/>
          <p:nvPr/>
        </p:nvSpPr>
        <p:spPr>
          <a:xfrm>
            <a:off x="4363954" y="2934389"/>
            <a:ext cx="989711" cy="2922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lèche droite 32"/>
          <p:cNvSpPr/>
          <p:nvPr/>
        </p:nvSpPr>
        <p:spPr>
          <a:xfrm>
            <a:off x="2472371" y="5069646"/>
            <a:ext cx="820131" cy="4404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9668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30" grpId="0" animBg="1"/>
      <p:bldP spid="21" grpId="0" animBg="1"/>
      <p:bldP spid="25" grpId="0" animBg="1"/>
      <p:bldP spid="23" grpId="0" animBg="1"/>
      <p:bldP spid="33"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8068" y="544735"/>
            <a:ext cx="8911687" cy="1280890"/>
          </a:xfrm>
        </p:spPr>
        <p:txBody>
          <a:bodyPr>
            <a:normAutofit/>
          </a:bodyPr>
          <a:lstStyle/>
          <a:p>
            <a:pPr algn="ctr"/>
            <a:r>
              <a:rPr lang="fr-FR" sz="6000" b="1" dirty="0" smtClean="0"/>
              <a:t>Merci</a:t>
            </a:r>
            <a:endParaRPr lang="fr-FR" sz="6000" b="1" dirty="0"/>
          </a:p>
        </p:txBody>
      </p:sp>
      <p:pic>
        <p:nvPicPr>
          <p:cNvPr id="9" name="Espace réservé du contenu 8"/>
          <p:cNvPicPr>
            <a:picLocks noGrp="1" noChangeAspect="1"/>
          </p:cNvPicPr>
          <p:nvPr>
            <p:ph idx="1"/>
          </p:nvPr>
        </p:nvPicPr>
        <p:blipFill>
          <a:blip r:embed="rId2"/>
          <a:stretch>
            <a:fillRect/>
          </a:stretch>
        </p:blipFill>
        <p:spPr>
          <a:xfrm>
            <a:off x="1572768" y="1825625"/>
            <a:ext cx="9162288" cy="4351338"/>
          </a:xfrm>
          <a:prstGeom prst="rect">
            <a:avLst/>
          </a:prstGeom>
        </p:spPr>
      </p:pic>
    </p:spTree>
    <p:extLst>
      <p:ext uri="{BB962C8B-B14F-4D97-AF65-F5344CB8AC3E}">
        <p14:creationId xmlns:p14="http://schemas.microsoft.com/office/powerpoint/2010/main" val="2828408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16958</TotalTime>
  <Words>9002</Words>
  <Application>Microsoft Office PowerPoint</Application>
  <PresentationFormat>Grand écran</PresentationFormat>
  <Paragraphs>2343</Paragraphs>
  <Slides>96</Slides>
  <Notes>65</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96</vt:i4>
      </vt:variant>
    </vt:vector>
  </HeadingPairs>
  <TitlesOfParts>
    <vt:vector size="104" baseType="lpstr">
      <vt:lpstr>Arial</vt:lpstr>
      <vt:lpstr>Calibri</vt:lpstr>
      <vt:lpstr>Century Gothic</vt:lpstr>
      <vt:lpstr>Symbol</vt:lpstr>
      <vt:lpstr>Times New Roman</vt:lpstr>
      <vt:lpstr>Wingdings</vt:lpstr>
      <vt:lpstr>Wingdings 3</vt:lpstr>
      <vt:lpstr>Brin</vt:lpstr>
      <vt:lpstr>Particularité de la Spondylarthrite ankylosante associée au coxite</vt:lpstr>
      <vt:lpstr>Plan</vt:lpstr>
      <vt:lpstr>Introduction</vt:lpstr>
      <vt:lpstr>Introduction</vt:lpstr>
      <vt:lpstr>Introduction</vt:lpstr>
      <vt:lpstr>Introduction</vt:lpstr>
      <vt:lpstr>Problématique</vt:lpstr>
      <vt:lpstr>L’étude</vt:lpstr>
      <vt:lpstr>Objectifs de l’étude</vt:lpstr>
      <vt:lpstr>Présentation PowerPoint</vt:lpstr>
      <vt:lpstr>Type d’étude</vt:lpstr>
      <vt:lpstr>Population de l’étude</vt:lpstr>
      <vt:lpstr>Population de l’étude</vt:lpstr>
      <vt:lpstr>Echantillon de l’étude</vt:lpstr>
      <vt:lpstr>Déroulement de l’étude</vt:lpstr>
      <vt:lpstr>Déroulement de l’étude</vt:lpstr>
      <vt:lpstr>Déroulement de l’étude</vt:lpstr>
      <vt:lpstr>Fiche Technique</vt:lpstr>
      <vt:lpstr>Analyse statistique</vt:lpstr>
      <vt:lpstr>Présentation PowerPoint</vt:lpstr>
      <vt:lpstr>Organisation de la sélection des patients dans l’étude</vt:lpstr>
      <vt:lpstr>Organisation de la sélection des patients dans l’étude</vt:lpstr>
      <vt:lpstr>Organisation de la sélection des patients dans l’étude</vt:lpstr>
      <vt:lpstr>Organisation de la sélection des patients dans l’étude</vt:lpstr>
      <vt:lpstr>Présentation PowerPoint</vt:lpstr>
      <vt:lpstr>Particularité des patients SA dans la wilaya de Tlemcen</vt:lpstr>
      <vt:lpstr>Répartition géographique des patients SA dans la wilaya de Tlemcen</vt:lpstr>
      <vt:lpstr>Particularité des patients SA dans la wilaya de Tlemcen</vt:lpstr>
      <vt:lpstr>Particularité des patients SA dans la wilaya de Tlemcen</vt:lpstr>
      <vt:lpstr>Particularité des patients SA dans la wilaya de Tlemcen</vt:lpstr>
      <vt:lpstr>Particularité des patients SA dans la wilaya de Tlemcen</vt:lpstr>
      <vt:lpstr>Particularité des patients SA dans la wilaya de Tlemcen</vt:lpstr>
      <vt:lpstr>Prévalence des coxites chez les SA dans la wilaya de Tlemcen</vt:lpstr>
      <vt:lpstr>Prévalence des coxites chez les SA dans la wilaya de Tlemcen</vt:lpstr>
      <vt:lpstr>Prévalence des coxites chez les SA dans la wilaya de Tlemcen </vt:lpstr>
      <vt:lpstr>Prévalence des coxites chez les SA dans la wilaya de Tlemcen</vt:lpstr>
      <vt:lpstr>Prévalence des coxites chez les SA dans la wilaya de Tlemcen</vt:lpstr>
      <vt:lpstr>Caractéristiques cliniques et radiologiques de la coxite</vt:lpstr>
      <vt:lpstr>Caractéristiques cliniques et radiologiques de la coxite</vt:lpstr>
      <vt:lpstr>Caractéristiques cliniques et radiologiques de la coxite</vt:lpstr>
      <vt:lpstr>Caractéristiques cliniques et radiologiques de la coxite</vt:lpstr>
      <vt:lpstr>Caractéristiques cliniques et radiologiques de la coxite</vt:lpstr>
      <vt:lpstr>Caractéristiques cliniques et radiologiques de la coxite</vt:lpstr>
      <vt:lpstr>Caractéristiques radiologiques de la coxite</vt:lpstr>
      <vt:lpstr>Caractéristiques radiologiques des coxites</vt:lpstr>
      <vt:lpstr>Caractéristiques radiologiques des coxites</vt:lpstr>
      <vt:lpstr>Caractéristiques radiologiques des coxites</vt:lpstr>
      <vt:lpstr>Présentation PowerPoint</vt:lpstr>
      <vt:lpstr>Caractéristiques générales des patients </vt:lpstr>
      <vt:lpstr>Caractéristiques générales des patients </vt:lpstr>
      <vt:lpstr>Caractéristiques générales des patients</vt:lpstr>
      <vt:lpstr>Analyse Bi variée</vt:lpstr>
      <vt:lpstr>Analyse Bi variée</vt:lpstr>
      <vt:lpstr>Analyse Bi variée</vt:lpstr>
      <vt:lpstr>Les caractéristiques spécifiques de la maladie</vt:lpstr>
      <vt:lpstr>Les caractéristiques spécifiques de la maladie</vt:lpstr>
      <vt:lpstr>Analyse Bi variée</vt:lpstr>
      <vt:lpstr>Analyse Bi variée</vt:lpstr>
      <vt:lpstr>Analyse Bi variée</vt:lpstr>
      <vt:lpstr>Analyse Bi variée</vt:lpstr>
      <vt:lpstr>Analyse Bi variée</vt:lpstr>
      <vt:lpstr>Analyse Bi variée</vt:lpstr>
      <vt:lpstr>En analyse Bi variée</vt:lpstr>
      <vt:lpstr>En analyse Bi variée</vt:lpstr>
      <vt:lpstr>En analyse Bi variée</vt:lpstr>
      <vt:lpstr>Les marqueurs de gravité de la maladie</vt:lpstr>
      <vt:lpstr>Les marqueurs de gravité de la maladie</vt:lpstr>
      <vt:lpstr>Les marqueurs de gravité de la maladie</vt:lpstr>
      <vt:lpstr>Les marqueurs de gravité de la maladie</vt:lpstr>
      <vt:lpstr>Les marqueurs de gravité de la maladie</vt:lpstr>
      <vt:lpstr>Les marqueurs de gravité de la maladie</vt:lpstr>
      <vt:lpstr>Les marqueurs de gravité de la maladie</vt:lpstr>
      <vt:lpstr>Les marqueurs de gravité de la maladie</vt:lpstr>
      <vt:lpstr>Les marqueurs de gravité de la maladie</vt:lpstr>
      <vt:lpstr>Les marqueurs de gravité de la maladie</vt:lpstr>
      <vt:lpstr>Les marqueurs de gravité de la maladie</vt:lpstr>
      <vt:lpstr>Les marqueurs de gravité de la maladie</vt:lpstr>
      <vt:lpstr>Les marqueurs de gravité de la maladie</vt:lpstr>
      <vt:lpstr>Les marqueurs de gravité de la maladie</vt:lpstr>
      <vt:lpstr>Les marqueurs de gravité de la maladie</vt:lpstr>
      <vt:lpstr>Les marqueurs de gravité de la maladie</vt:lpstr>
      <vt:lpstr>Les marqueurs de gravité de la maladie</vt:lpstr>
      <vt:lpstr>Les marqueurs de gravité de la maladie</vt:lpstr>
      <vt:lpstr>Retentissement des coxites sur  l’état fonctionnel et la qualité de vie</vt:lpstr>
      <vt:lpstr>Retentissement des coxites sur  l’état fonctionnel et la qualité de vie</vt:lpstr>
      <vt:lpstr>Retentissement des coxites sur  l’état fonctionnel et la qualité de vie</vt:lpstr>
      <vt:lpstr>Retentissement des coxites sur  l’état fonctionnel et la qualité de vie</vt:lpstr>
      <vt:lpstr>Retentissement des coxites sur  l’état fonctionnel et la qualité de vie</vt:lpstr>
      <vt:lpstr>Evaluation de l’état fonctionnel et la qualité de vie en fonction du degré de l’atteinte de hanche</vt:lpstr>
      <vt:lpstr>Evaluation de l’état fonctionnel et la qualité de vie  en fonction du type de traitement médical</vt:lpstr>
      <vt:lpstr>Retentissement des coxites sur  l’état fonctionnel et la qualité de vie</vt:lpstr>
      <vt:lpstr>Présentation PowerPoint</vt:lpstr>
      <vt:lpstr>La coxite chez les SA dans la wilaya de Tlemcen </vt:lpstr>
      <vt:lpstr>Présentation PowerPoint</vt:lpstr>
      <vt:lpstr>Présentation PowerPoint</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Prévalence des coxites chez les patients atteints de Spondylarthrite ankylosante dans la wilaya de Tlemcen  </dc:title>
  <dc:creator>DELL2</dc:creator>
  <cp:lastModifiedBy>DELL2</cp:lastModifiedBy>
  <cp:revision>282</cp:revision>
  <dcterms:created xsi:type="dcterms:W3CDTF">2023-11-12T09:06:20Z</dcterms:created>
  <dcterms:modified xsi:type="dcterms:W3CDTF">2023-12-07T23:55:03Z</dcterms:modified>
</cp:coreProperties>
</file>