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58" r:id="rId3"/>
    <p:sldId id="259" r:id="rId4"/>
    <p:sldId id="260" r:id="rId5"/>
    <p:sldId id="261" r:id="rId6"/>
    <p:sldId id="262" r:id="rId7"/>
    <p:sldId id="263" r:id="rId8"/>
    <p:sldId id="265" r:id="rId9"/>
    <p:sldId id="272" r:id="rId10"/>
    <p:sldId id="273" r:id="rId11"/>
    <p:sldId id="274" r:id="rId12"/>
    <p:sldId id="275" r:id="rId13"/>
    <p:sldId id="266" r:id="rId14"/>
    <p:sldId id="278" r:id="rId15"/>
    <p:sldId id="268" r:id="rId16"/>
    <p:sldId id="269"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B27"/>
    <a:srgbClr val="0000FF"/>
    <a:srgbClr val="A00F3A"/>
    <a:srgbClr val="FCB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4" autoAdjust="0"/>
    <p:restoredTop sz="67403" autoAdjust="0"/>
  </p:normalViewPr>
  <p:slideViewPr>
    <p:cSldViewPr snapToGrid="0">
      <p:cViewPr varScale="1">
        <p:scale>
          <a:sx n="69" d="100"/>
          <a:sy n="69" d="100"/>
        </p:scale>
        <p:origin x="11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80BB4-E6BB-4350-A142-A3E2A5A9CE38}" type="datetimeFigureOut">
              <a:rPr lang="fr-FR" smtClean="0"/>
              <a:t>08/12/2023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5A18C-932B-48C4-AE5E-499886461806}" type="slidenum">
              <a:rPr lang="fr-FR" smtClean="0"/>
              <a:t>‹#›</a:t>
            </a:fld>
            <a:endParaRPr lang="fr-FR"/>
          </a:p>
        </p:txBody>
      </p:sp>
    </p:spTree>
    <p:extLst>
      <p:ext uri="{BB962C8B-B14F-4D97-AF65-F5344CB8AC3E}">
        <p14:creationId xmlns:p14="http://schemas.microsoft.com/office/powerpoint/2010/main" val="361663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NHS_Scotland" TargetMode="External"/><Relationship Id="rId7" Type="http://schemas.openxmlformats.org/officeDocument/2006/relationships/hyperlink" Target="https://en.wikipedia.org/wiki/Edinburg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West_Lothian" TargetMode="External"/><Relationship Id="rId5" Type="http://schemas.openxmlformats.org/officeDocument/2006/relationships/hyperlink" Target="https://en.wikipedia.org/wiki/Midlothian" TargetMode="External"/><Relationship Id="rId4" Type="http://schemas.openxmlformats.org/officeDocument/2006/relationships/hyperlink" Target="https://en.wikipedia.org/wiki/City_of_Edinburgh_(council_are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D65A18C-932B-48C4-AE5E-499886461806}" type="slidenum">
              <a:rPr lang="fr-FR" smtClean="0"/>
              <a:t>1</a:t>
            </a:fld>
            <a:endParaRPr lang="fr-FR"/>
          </a:p>
        </p:txBody>
      </p:sp>
    </p:spTree>
    <p:extLst>
      <p:ext uri="{BB962C8B-B14F-4D97-AF65-F5344CB8AC3E}">
        <p14:creationId xmlns:p14="http://schemas.microsoft.com/office/powerpoint/2010/main" val="34607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on peut voir les FDR associés aux admission pour ACD</a:t>
            </a:r>
          </a:p>
          <a:p>
            <a:r>
              <a:rPr lang="fr-FR" dirty="0"/>
              <a:t>Comme cela a été déjà démontré, les patients plus jeunes de sexe féminin</a:t>
            </a:r>
            <a:r>
              <a:rPr lang="fr-FR" b="1" dirty="0"/>
              <a:t> étaient plus a risque </a:t>
            </a:r>
            <a:r>
              <a:rPr lang="fr-FR" dirty="0"/>
              <a:t>comparativement au sexe </a:t>
            </a:r>
            <a:r>
              <a:rPr lang="fr-FR" dirty="0" err="1"/>
              <a:t>masculain</a:t>
            </a:r>
            <a:r>
              <a:rPr lang="fr-FR" dirty="0"/>
              <a:t>.</a:t>
            </a:r>
          </a:p>
          <a:p>
            <a:endParaRPr lang="fr-FR" dirty="0"/>
          </a:p>
          <a:p>
            <a:r>
              <a:rPr lang="fr-FR" dirty="0"/>
              <a:t>Par rapport au SIMD, les patients avec des conditions socio économiques faibles </a:t>
            </a:r>
            <a:r>
              <a:rPr lang="fr-FR" b="1" dirty="0"/>
              <a:t>étaient significativement plus susceptibles d'être admis </a:t>
            </a:r>
            <a:r>
              <a:rPr lang="fr-FR" dirty="0"/>
              <a:t>avec une ACD</a:t>
            </a:r>
          </a:p>
          <a:p>
            <a:endParaRPr lang="fr-FR" dirty="0"/>
          </a:p>
          <a:p>
            <a:r>
              <a:rPr lang="fr-FR" dirty="0"/>
              <a:t>Un peptide C indétectable a également montré un rapport de taux </a:t>
            </a:r>
            <a:r>
              <a:rPr lang="fr-FR" dirty="0" err="1"/>
              <a:t>instantanéde</a:t>
            </a:r>
            <a:r>
              <a:rPr lang="fr-FR" dirty="0"/>
              <a:t> 18 par rapport à un niveau plus élevé.</a:t>
            </a:r>
          </a:p>
          <a:p>
            <a:endParaRPr lang="fr-FR" dirty="0"/>
          </a:p>
          <a:p>
            <a:r>
              <a:rPr lang="fr-FR" dirty="0"/>
              <a:t>et il est intéressant de noter que l'utilisation de la CGM était également positivement corrélée à l'admission à l'ACD.</a:t>
            </a:r>
          </a:p>
        </p:txBody>
      </p:sp>
      <p:sp>
        <p:nvSpPr>
          <p:cNvPr id="4" name="Slide Number Placeholder 3"/>
          <p:cNvSpPr>
            <a:spLocks noGrp="1"/>
          </p:cNvSpPr>
          <p:nvPr>
            <p:ph type="sldNum" sz="quarter" idx="5"/>
          </p:nvPr>
        </p:nvSpPr>
        <p:spPr/>
        <p:txBody>
          <a:bodyPr/>
          <a:lstStyle/>
          <a:p>
            <a:fld id="{FD65A18C-932B-48C4-AE5E-499886461806}" type="slidenum">
              <a:rPr lang="fr-FR" smtClean="0"/>
              <a:t>10</a:t>
            </a:fld>
            <a:endParaRPr lang="fr-FR"/>
          </a:p>
        </p:txBody>
      </p:sp>
    </p:spTree>
    <p:extLst>
      <p:ext uri="{BB962C8B-B14F-4D97-AF65-F5344CB8AC3E}">
        <p14:creationId xmlns:p14="http://schemas.microsoft.com/office/powerpoint/2010/main" val="737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IIci</a:t>
            </a:r>
            <a:r>
              <a:rPr lang="fr-FR" dirty="0"/>
              <a:t> on peut voir les FDR associés aux admission pour ACD</a:t>
            </a:r>
          </a:p>
          <a:p>
            <a:r>
              <a:rPr lang="fr-FR" dirty="0"/>
              <a:t>Comme cela a été déjà démontré, les patients plus jeunes de sexe féminin</a:t>
            </a:r>
            <a:r>
              <a:rPr lang="fr-FR" b="1" dirty="0"/>
              <a:t> étaient plus a risque </a:t>
            </a:r>
            <a:r>
              <a:rPr lang="fr-FR" dirty="0"/>
              <a:t>comparativement au sexe </a:t>
            </a:r>
            <a:r>
              <a:rPr lang="fr-FR" dirty="0" err="1"/>
              <a:t>masculain</a:t>
            </a:r>
            <a:r>
              <a:rPr lang="fr-FR" dirty="0"/>
              <a:t>.</a:t>
            </a:r>
          </a:p>
          <a:p>
            <a:endParaRPr lang="fr-FR" dirty="0"/>
          </a:p>
          <a:p>
            <a:r>
              <a:rPr lang="fr-FR" dirty="0"/>
              <a:t>Par rapport au SIMD, les patients avec des conditions socio économiques faibles </a:t>
            </a:r>
            <a:r>
              <a:rPr lang="fr-FR" b="1" dirty="0"/>
              <a:t>étaient significativement plus susceptibles d'être admis </a:t>
            </a:r>
            <a:r>
              <a:rPr lang="fr-FR" dirty="0"/>
              <a:t>avec une ACD</a:t>
            </a:r>
          </a:p>
          <a:p>
            <a:endParaRPr lang="fr-FR" dirty="0"/>
          </a:p>
          <a:p>
            <a:r>
              <a:rPr lang="fr-FR" dirty="0"/>
              <a:t>Un peptide C indétectable a également montré un rapport de taux </a:t>
            </a:r>
            <a:r>
              <a:rPr lang="fr-FR" dirty="0" err="1"/>
              <a:t>instantanéde</a:t>
            </a:r>
            <a:r>
              <a:rPr lang="fr-FR" dirty="0"/>
              <a:t> 18 par rapport à un niveau plus élevé.</a:t>
            </a:r>
          </a:p>
          <a:p>
            <a:endParaRPr lang="fr-FR" dirty="0"/>
          </a:p>
          <a:p>
            <a:r>
              <a:rPr lang="fr-FR" dirty="0"/>
              <a:t>et il est intéressant de noter que l'utilisation de la CGM était également positivement corrélée à l'admission à l'ACD.</a:t>
            </a:r>
          </a:p>
        </p:txBody>
      </p:sp>
      <p:sp>
        <p:nvSpPr>
          <p:cNvPr id="4" name="Slide Number Placeholder 3"/>
          <p:cNvSpPr>
            <a:spLocks noGrp="1"/>
          </p:cNvSpPr>
          <p:nvPr>
            <p:ph type="sldNum" sz="quarter" idx="5"/>
          </p:nvPr>
        </p:nvSpPr>
        <p:spPr/>
        <p:txBody>
          <a:bodyPr/>
          <a:lstStyle/>
          <a:p>
            <a:fld id="{FD65A18C-932B-48C4-AE5E-499886461806}" type="slidenum">
              <a:rPr lang="fr-FR" smtClean="0"/>
              <a:t>11</a:t>
            </a:fld>
            <a:endParaRPr lang="fr-FR"/>
          </a:p>
        </p:txBody>
      </p:sp>
    </p:spTree>
    <p:extLst>
      <p:ext uri="{BB962C8B-B14F-4D97-AF65-F5344CB8AC3E}">
        <p14:creationId xmlns:p14="http://schemas.microsoft.com/office/powerpoint/2010/main" val="211951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on peut voir les FDR associés aux admission pour ACD</a:t>
            </a:r>
          </a:p>
          <a:p>
            <a:r>
              <a:rPr lang="fr-FR" dirty="0"/>
              <a:t>Comme cela a été déjà démontré, les patients plus jeunes de sexe féminin</a:t>
            </a:r>
            <a:r>
              <a:rPr lang="fr-FR" b="1" dirty="0"/>
              <a:t> étaient plus a risque </a:t>
            </a:r>
            <a:r>
              <a:rPr lang="fr-FR" dirty="0"/>
              <a:t>comparativement au sexe </a:t>
            </a:r>
            <a:r>
              <a:rPr lang="fr-FR" dirty="0" err="1"/>
              <a:t>masculain</a:t>
            </a:r>
            <a:r>
              <a:rPr lang="fr-FR" dirty="0"/>
              <a:t>.</a:t>
            </a:r>
          </a:p>
          <a:p>
            <a:endParaRPr lang="fr-FR" dirty="0"/>
          </a:p>
          <a:p>
            <a:r>
              <a:rPr lang="fr-FR" dirty="0"/>
              <a:t>Par rapport au SIMD, les patients avec des conditions socio économiques faibles </a:t>
            </a:r>
            <a:r>
              <a:rPr lang="fr-FR" b="1" dirty="0"/>
              <a:t>étaient significativement plus susceptibles d'être admis </a:t>
            </a:r>
            <a:r>
              <a:rPr lang="fr-FR" dirty="0"/>
              <a:t>avec une ACD</a:t>
            </a:r>
          </a:p>
          <a:p>
            <a:endParaRPr lang="fr-FR" dirty="0"/>
          </a:p>
          <a:p>
            <a:r>
              <a:rPr lang="fr-FR" dirty="0"/>
              <a:t>Un peptide C indétectable a également montré un rapport de taux </a:t>
            </a:r>
            <a:r>
              <a:rPr lang="fr-FR" dirty="0" err="1"/>
              <a:t>instantanéde</a:t>
            </a:r>
            <a:r>
              <a:rPr lang="fr-FR" dirty="0"/>
              <a:t> 18 par rapport à un niveau plus élevé.</a:t>
            </a:r>
          </a:p>
          <a:p>
            <a:endParaRPr lang="fr-FR" dirty="0"/>
          </a:p>
          <a:p>
            <a:r>
              <a:rPr lang="fr-FR" dirty="0"/>
              <a:t>et il est intéressant de noter que l'utilisation de la CGM était également positivement corrélée à l'admission à l'ACD.</a:t>
            </a:r>
          </a:p>
        </p:txBody>
      </p:sp>
      <p:sp>
        <p:nvSpPr>
          <p:cNvPr id="4" name="Slide Number Placeholder 3"/>
          <p:cNvSpPr>
            <a:spLocks noGrp="1"/>
          </p:cNvSpPr>
          <p:nvPr>
            <p:ph type="sldNum" sz="quarter" idx="5"/>
          </p:nvPr>
        </p:nvSpPr>
        <p:spPr/>
        <p:txBody>
          <a:bodyPr/>
          <a:lstStyle/>
          <a:p>
            <a:fld id="{FD65A18C-932B-48C4-AE5E-499886461806}" type="slidenum">
              <a:rPr lang="fr-FR" smtClean="0"/>
              <a:t>12</a:t>
            </a:fld>
            <a:endParaRPr lang="fr-FR"/>
          </a:p>
        </p:txBody>
      </p:sp>
    </p:spTree>
    <p:extLst>
      <p:ext uri="{BB962C8B-B14F-4D97-AF65-F5344CB8AC3E}">
        <p14:creationId xmlns:p14="http://schemas.microsoft.com/office/powerpoint/2010/main" val="281627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vous pouvez voir la courbe de Kaplan Meier qui reflète le taux de mortalité</a:t>
            </a:r>
          </a:p>
          <a:p>
            <a:endParaRPr lang="fr-FR" dirty="0"/>
          </a:p>
          <a:p>
            <a:r>
              <a:rPr lang="fr-FR" b="1" dirty="0"/>
              <a:t>La durée moyenne de suivi est de 15 ans</a:t>
            </a:r>
          </a:p>
          <a:p>
            <a:endParaRPr lang="fr-FR" dirty="0"/>
          </a:p>
          <a:p>
            <a:r>
              <a:rPr lang="fr-FR" dirty="0"/>
              <a:t>Il y a </a:t>
            </a:r>
            <a:r>
              <a:rPr lang="fr-FR" b="1" dirty="0"/>
              <a:t>une augmentation significative du taux de mortalité </a:t>
            </a:r>
            <a:r>
              <a:rPr lang="fr-FR" dirty="0"/>
              <a:t>dans les groupes à taux moyen et élevé par rapport au groupe à taux faible, </a:t>
            </a:r>
          </a:p>
          <a:p>
            <a:endParaRPr lang="fr-FR" dirty="0"/>
          </a:p>
          <a:p>
            <a:r>
              <a:rPr lang="fr-FR" dirty="0"/>
              <a:t>Malheureusement, vous pouvez voir ici, </a:t>
            </a:r>
            <a:r>
              <a:rPr lang="fr-FR" b="1" dirty="0"/>
              <a:t>à la fin de la d'observation, 23 </a:t>
            </a:r>
            <a:r>
              <a:rPr lang="fr-FR" dirty="0"/>
              <a:t>% des patients du groupe d'admission à taux moyen sont malheureusement décédés et un tiers des patients du groupe d'admission à taux élevé sont décédés.</a:t>
            </a:r>
          </a:p>
        </p:txBody>
      </p:sp>
      <p:sp>
        <p:nvSpPr>
          <p:cNvPr id="4" name="Slide Number Placeholder 3"/>
          <p:cNvSpPr>
            <a:spLocks noGrp="1"/>
          </p:cNvSpPr>
          <p:nvPr>
            <p:ph type="sldNum" sz="quarter" idx="5"/>
          </p:nvPr>
        </p:nvSpPr>
        <p:spPr/>
        <p:txBody>
          <a:bodyPr/>
          <a:lstStyle/>
          <a:p>
            <a:fld id="{FD65A18C-932B-48C4-AE5E-499886461806}" type="slidenum">
              <a:rPr lang="fr-FR" smtClean="0"/>
              <a:t>13</a:t>
            </a:fld>
            <a:endParaRPr lang="fr-FR"/>
          </a:p>
        </p:txBody>
      </p:sp>
    </p:spTree>
    <p:extLst>
      <p:ext uri="{BB962C8B-B14F-4D97-AF65-F5344CB8AC3E}">
        <p14:creationId xmlns:p14="http://schemas.microsoft.com/office/powerpoint/2010/main" val="407713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vous pouvez voir des associés indépendants de </a:t>
            </a:r>
            <a:r>
              <a:rPr lang="fr-FR" dirty="0" err="1"/>
              <a:t>mortilatie</a:t>
            </a:r>
            <a:r>
              <a:rPr lang="fr-FR" dirty="0"/>
              <a:t> dans ce modèle multivarié de risque proportionné de Cox,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333333"/>
                </a:solidFill>
                <a:effectLst/>
                <a:latin typeface="Helvetica Neue"/>
              </a:rPr>
              <a:t>Le </a:t>
            </a:r>
            <a:r>
              <a:rPr lang="fr-FR" b="1" i="0" u="none" strike="noStrike" dirty="0">
                <a:solidFill>
                  <a:srgbClr val="3374E9"/>
                </a:solidFill>
                <a:effectLst/>
                <a:latin typeface="Helvetica Neue"/>
              </a:rPr>
              <a:t>modèle de régression de Cox</a:t>
            </a:r>
            <a:r>
              <a:rPr lang="fr-FR" b="0" i="0" dirty="0">
                <a:solidFill>
                  <a:srgbClr val="333333"/>
                </a:solidFill>
                <a:effectLst/>
                <a:latin typeface="Helvetica Neue"/>
              </a:rPr>
              <a:t>, qui exprime le risque </a:t>
            </a:r>
            <a:r>
              <a:rPr lang="fr-FR" b="1" i="0" dirty="0">
                <a:solidFill>
                  <a:srgbClr val="333333"/>
                </a:solidFill>
                <a:effectLst/>
                <a:latin typeface="Helvetica Neue"/>
              </a:rPr>
              <a:t>relatif du </a:t>
            </a:r>
            <a:r>
              <a:rPr lang="fr-FR" b="1" i="0" dirty="0" err="1">
                <a:solidFill>
                  <a:srgbClr val="333333"/>
                </a:solidFill>
                <a:effectLst/>
                <a:latin typeface="Helvetica Neue"/>
              </a:rPr>
              <a:t>décés</a:t>
            </a:r>
            <a:r>
              <a:rPr lang="fr-FR" b="1" i="0" dirty="0">
                <a:solidFill>
                  <a:srgbClr val="333333"/>
                </a:solidFill>
                <a:effectLst/>
                <a:latin typeface="Helvetica Neue"/>
              </a:rPr>
              <a:t>, estimé sur toute la durée </a:t>
            </a:r>
            <a:r>
              <a:rPr lang="fr-FR" b="0" i="0" dirty="0">
                <a:solidFill>
                  <a:srgbClr val="333333"/>
                </a:solidFill>
                <a:effectLst/>
                <a:latin typeface="Helvetica Neue"/>
              </a:rPr>
              <a:t>de l’étude et qui tient compte de ces facteurs de confusion</a:t>
            </a:r>
            <a:endParaRPr lang="fr-FR" dirty="0"/>
          </a:p>
          <a:p>
            <a:endParaRPr lang="fr-FR" dirty="0"/>
          </a:p>
          <a:p>
            <a:r>
              <a:rPr lang="fr-FR" dirty="0"/>
              <a:t>On peut remarquer qu’il y a des associations positives de la mortalité avec des complications microvasculaires;  la maladie du pied, de la rétinopathie et de la néphropathie, des niveaux plus élevés de privation socio économique ainsi qu’un un faible IMC.</a:t>
            </a:r>
          </a:p>
          <a:p>
            <a:endParaRPr lang="fr-FR" dirty="0"/>
          </a:p>
          <a:p>
            <a:r>
              <a:rPr lang="fr-FR" dirty="0"/>
              <a:t>Par ailleurs, le sexe féminin était associé positivement à l'admission d'ACD, le sexe masculin était associé à la mortalité.</a:t>
            </a:r>
          </a:p>
          <a:p>
            <a:r>
              <a:rPr lang="fr-FR" b="1" i="0" dirty="0">
                <a:solidFill>
                  <a:srgbClr val="1F1F1F"/>
                </a:solidFill>
                <a:effectLst/>
                <a:latin typeface="ElsevierGulliver"/>
              </a:rPr>
              <a:t>Un tel excès de morbidité masculine a été constatée dans plusieurs études réalisées sur des populations africaines</a:t>
            </a:r>
          </a:p>
          <a:p>
            <a:r>
              <a:rPr lang="fr-FR" b="0" i="0" dirty="0">
                <a:solidFill>
                  <a:srgbClr val="1F1F1F"/>
                </a:solidFill>
                <a:effectLst/>
                <a:latin typeface="ElsevierGulliver"/>
              </a:rPr>
              <a:t>Cette prédominance masculine pourrait s’expliquer par une plus faible observance des sujets de sexe masculin au suivi et au traitement. En effet, les hommes viennent moins aux consultations et aux séances d’éducation</a:t>
            </a:r>
          </a:p>
          <a:p>
            <a:endParaRPr lang="fr-FR" dirty="0"/>
          </a:p>
          <a:p>
            <a:r>
              <a:rPr lang="fr-FR" dirty="0"/>
              <a:t>et comme vous pouvez le voir en haut ici, lorsque tous ces facteurs sont pris en </a:t>
            </a:r>
            <a:r>
              <a:rPr lang="fr-FR" dirty="0" err="1"/>
              <a:t>compte,</a:t>
            </a:r>
            <a:r>
              <a:rPr lang="fr-FR" b="1" dirty="0" err="1"/>
              <a:t>la</a:t>
            </a:r>
            <a:r>
              <a:rPr lang="fr-FR" b="1" dirty="0"/>
              <a:t> récidive de l'ACD est associée à la mortalité,</a:t>
            </a:r>
            <a:r>
              <a:rPr lang="fr-FR" dirty="0"/>
              <a:t> avec 2 à 4 admissions montrant un </a:t>
            </a:r>
            <a:r>
              <a:rPr lang="fr-FR" dirty="0" err="1"/>
              <a:t>hazard</a:t>
            </a:r>
            <a:r>
              <a:rPr lang="fr-FR" dirty="0"/>
              <a:t> ratio de 2,32 et plus de 5 admissions ont atteint 4,48</a:t>
            </a:r>
          </a:p>
          <a:p>
            <a:endParaRPr lang="fr-FR" dirty="0"/>
          </a:p>
          <a:p>
            <a:endParaRPr lang="fr-FR" dirty="0"/>
          </a:p>
        </p:txBody>
      </p:sp>
      <p:sp>
        <p:nvSpPr>
          <p:cNvPr id="4" name="Slide Number Placeholder 3"/>
          <p:cNvSpPr>
            <a:spLocks noGrp="1"/>
          </p:cNvSpPr>
          <p:nvPr>
            <p:ph type="sldNum" sz="quarter" idx="5"/>
          </p:nvPr>
        </p:nvSpPr>
        <p:spPr/>
        <p:txBody>
          <a:bodyPr/>
          <a:lstStyle/>
          <a:p>
            <a:fld id="{FD65A18C-932B-48C4-AE5E-499886461806}" type="slidenum">
              <a:rPr lang="fr-FR" smtClean="0"/>
              <a:t>14</a:t>
            </a:fld>
            <a:endParaRPr lang="fr-FR"/>
          </a:p>
        </p:txBody>
      </p:sp>
    </p:spTree>
    <p:extLst>
      <p:ext uri="{BB962C8B-B14F-4D97-AF65-F5344CB8AC3E}">
        <p14:creationId xmlns:p14="http://schemas.microsoft.com/office/powerpoint/2010/main" val="261797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et c'est encore une diapositive pour souligner tristement le jeune âge de décès de ces patients </a:t>
            </a:r>
          </a:p>
          <a:p>
            <a:endParaRPr lang="fr-FR" dirty="0"/>
          </a:p>
          <a:p>
            <a:r>
              <a:rPr lang="fr-FR" dirty="0"/>
              <a:t>Les études restent toujours en cours pour examiner la cause du décès des patients du groupe d'admission à taux moyen et élevé. Mais jusqu’à présent les caractéristiques dominantes des décédés incluent les infections, surtout chez des jeunes fragiles, des morts subites cardiaques et des urgences liées au diabète à domicile </a:t>
            </a:r>
          </a:p>
          <a:p>
            <a:endParaRPr lang="fr-FR" dirty="0"/>
          </a:p>
          <a:p>
            <a:r>
              <a:rPr lang="fr-FR" dirty="0"/>
              <a:t>et encore une fois parmi les patients décédés dans le groupe à taux d'admission moyen et élevé, comme cela a été déjà démontré, 28 % avaient des antécédents d'abus d'alcool et 30 % avaient un trouble de santé mentale inconnu.</a:t>
            </a:r>
          </a:p>
        </p:txBody>
      </p:sp>
      <p:sp>
        <p:nvSpPr>
          <p:cNvPr id="4" name="Slide Number Placeholder 3"/>
          <p:cNvSpPr>
            <a:spLocks noGrp="1"/>
          </p:cNvSpPr>
          <p:nvPr>
            <p:ph type="sldNum" sz="quarter" idx="5"/>
          </p:nvPr>
        </p:nvSpPr>
        <p:spPr/>
        <p:txBody>
          <a:bodyPr/>
          <a:lstStyle/>
          <a:p>
            <a:fld id="{FD65A18C-932B-48C4-AE5E-499886461806}" type="slidenum">
              <a:rPr lang="fr-FR" smtClean="0"/>
              <a:t>15</a:t>
            </a:fld>
            <a:endParaRPr lang="fr-FR"/>
          </a:p>
        </p:txBody>
      </p:sp>
    </p:spTree>
    <p:extLst>
      <p:ext uri="{BB962C8B-B14F-4D97-AF65-F5344CB8AC3E}">
        <p14:creationId xmlns:p14="http://schemas.microsoft.com/office/powerpoint/2010/main" val="1655798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à mesure que le traitement du diabète s'améliore, nous nous attendons à ce que la vie de nos patients s'améliore également **</a:t>
            </a:r>
          </a:p>
          <a:p>
            <a:endParaRPr lang="fr-FR" dirty="0"/>
          </a:p>
          <a:p>
            <a:r>
              <a:rPr lang="fr-FR" dirty="0"/>
              <a:t>Statistiques de mortalité rares</a:t>
            </a:r>
          </a:p>
          <a:p>
            <a:r>
              <a:rPr lang="fr-FR" dirty="0"/>
              <a:t>Pas de suivi au long cours</a:t>
            </a:r>
          </a:p>
          <a:p>
            <a:r>
              <a:rPr lang="fr-FR" b="0" i="0" dirty="0">
                <a:solidFill>
                  <a:srgbClr val="1F1F1F"/>
                </a:solidFill>
                <a:effectLst/>
                <a:latin typeface="ElsevierGulliver"/>
              </a:rPr>
              <a:t> </a:t>
            </a:r>
          </a:p>
          <a:p>
            <a:r>
              <a:rPr lang="fr-FR" b="0" i="0" dirty="0">
                <a:solidFill>
                  <a:srgbClr val="212121"/>
                </a:solidFill>
                <a:effectLst/>
                <a:latin typeface="BlinkMacSystemFont"/>
              </a:rPr>
              <a:t>Cela nécessite de sensibiliser les parents, le public et les médecins par l’éducation à la santé afin d’identifier les symptômes de la ACD, afin de réduire la mortalité de l’acidocétose diabétique.</a:t>
            </a:r>
            <a:endParaRPr lang="fr-FR" dirty="0"/>
          </a:p>
        </p:txBody>
      </p:sp>
      <p:sp>
        <p:nvSpPr>
          <p:cNvPr id="4" name="Slide Number Placeholder 3"/>
          <p:cNvSpPr>
            <a:spLocks noGrp="1"/>
          </p:cNvSpPr>
          <p:nvPr>
            <p:ph type="sldNum" sz="quarter" idx="5"/>
          </p:nvPr>
        </p:nvSpPr>
        <p:spPr/>
        <p:txBody>
          <a:bodyPr/>
          <a:lstStyle/>
          <a:p>
            <a:fld id="{FD65A18C-932B-48C4-AE5E-499886461806}" type="slidenum">
              <a:rPr lang="fr-FR" smtClean="0"/>
              <a:t>16</a:t>
            </a:fld>
            <a:endParaRPr lang="fr-FR"/>
          </a:p>
        </p:txBody>
      </p:sp>
    </p:spTree>
    <p:extLst>
      <p:ext uri="{BB962C8B-B14F-4D97-AF65-F5344CB8AC3E}">
        <p14:creationId xmlns:p14="http://schemas.microsoft.com/office/powerpoint/2010/main" val="164565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l'ACD est l'une de nos urgences diabétiques, une complication potentiellement mortelle du diabète de type 1 dans la pratique, dans les pays en développement, la mortalité des patients hospitalisés est faible.</a:t>
            </a:r>
          </a:p>
          <a:p>
            <a:endParaRPr lang="fr-FR" dirty="0"/>
          </a:p>
          <a:p>
            <a:r>
              <a:rPr lang="fr-FR" dirty="0"/>
              <a:t>Pourquoi les patients viennent avec ACD:</a:t>
            </a:r>
          </a:p>
          <a:p>
            <a:r>
              <a:rPr lang="fr-FR" dirty="0"/>
              <a:t>Difficulté avec les règles relatives aux jours de maladie, ou le manque d'éducation, des circonstances sociales difficiles ou le fait d'être d'un phénotype clinique sensible.</a:t>
            </a:r>
          </a:p>
          <a:p>
            <a:endParaRPr lang="fr-FR" dirty="0"/>
          </a:p>
          <a:p>
            <a:r>
              <a:rPr lang="fr-FR" dirty="0"/>
              <a:t>Augmentation incidence DT1 dans le monde</a:t>
            </a:r>
          </a:p>
        </p:txBody>
      </p:sp>
      <p:sp>
        <p:nvSpPr>
          <p:cNvPr id="4" name="Slide Number Placeholder 3"/>
          <p:cNvSpPr>
            <a:spLocks noGrp="1"/>
          </p:cNvSpPr>
          <p:nvPr>
            <p:ph type="sldNum" sz="quarter" idx="5"/>
          </p:nvPr>
        </p:nvSpPr>
        <p:spPr/>
        <p:txBody>
          <a:bodyPr/>
          <a:lstStyle/>
          <a:p>
            <a:fld id="{FD65A18C-932B-48C4-AE5E-499886461806}" type="slidenum">
              <a:rPr lang="fr-FR" smtClean="0"/>
              <a:t>2</a:t>
            </a:fld>
            <a:endParaRPr lang="fr-FR"/>
          </a:p>
        </p:txBody>
      </p:sp>
    </p:spTree>
    <p:extLst>
      <p:ext uri="{BB962C8B-B14F-4D97-AF65-F5344CB8AC3E}">
        <p14:creationId xmlns:p14="http://schemas.microsoft.com/office/powerpoint/2010/main" val="27774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Des travaux antérieurs ont été effectués sur l'ACD récurrente,  </a:t>
            </a:r>
          </a:p>
          <a:p>
            <a:endParaRPr lang="fr-FR" dirty="0"/>
          </a:p>
          <a:p>
            <a:r>
              <a:rPr lang="fr-FR" dirty="0"/>
              <a:t>Dans le passé, ils ont examiné les facteurs de risque pour les patients arrivant avec une ACD récurrente, avec des facteurs augmentant le risque, notamment le sexe féminin, des niveaux élevés de défavorisation socio-économique, de mauvais contrôles représentés par une HbA1c plus élevée, des soins de santé fragmentés et un âge plus jeune.</a:t>
            </a:r>
          </a:p>
          <a:p>
            <a:endParaRPr lang="fr-FR" dirty="0"/>
          </a:p>
          <a:p>
            <a:r>
              <a:rPr lang="fr-FR" dirty="0"/>
              <a:t>Il y a eu également des études de cohorte antérieures portant sur la mortalité suite à une ACD, y compris des travaux antérieurs à </a:t>
            </a:r>
            <a:r>
              <a:rPr lang="fr-FR" dirty="0" err="1"/>
              <a:t>Edenburg</a:t>
            </a:r>
            <a:r>
              <a:rPr lang="fr-FR" dirty="0"/>
              <a:t> qui s'appuyaient sur des facteurs de risque, notamment des problèmes psychiatriques, la consommation de substances et des complications microvasculaires.</a:t>
            </a:r>
          </a:p>
        </p:txBody>
      </p:sp>
      <p:sp>
        <p:nvSpPr>
          <p:cNvPr id="4" name="Slide Number Placeholder 3"/>
          <p:cNvSpPr>
            <a:spLocks noGrp="1"/>
          </p:cNvSpPr>
          <p:nvPr>
            <p:ph type="sldNum" sz="quarter" idx="5"/>
          </p:nvPr>
        </p:nvSpPr>
        <p:spPr/>
        <p:txBody>
          <a:bodyPr/>
          <a:lstStyle/>
          <a:p>
            <a:fld id="{FD65A18C-932B-48C4-AE5E-499886461806}" type="slidenum">
              <a:rPr lang="fr-FR" smtClean="0"/>
              <a:t>3</a:t>
            </a:fld>
            <a:endParaRPr lang="fr-FR"/>
          </a:p>
        </p:txBody>
      </p:sp>
    </p:spTree>
    <p:extLst>
      <p:ext uri="{BB962C8B-B14F-4D97-AF65-F5344CB8AC3E}">
        <p14:creationId xmlns:p14="http://schemas.microsoft.com/office/powerpoint/2010/main" val="194897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solidFill>
                  <a:srgbClr val="3C4043"/>
                </a:solidFill>
                <a:effectLst/>
              </a:rPr>
              <a:t>Cependant, ce qui a motivé cette  rechercher comparativement aux études précédentes, c'est que ces dernières portaient souvent sur des cohortes de petit nombre et concernaient moins de 300 patients et environ 600 épisodes d’ACD enregistrés; </a:t>
            </a:r>
          </a:p>
          <a:p>
            <a:pPr rtl="0"/>
            <a:r>
              <a:rPr lang="fr-FR" dirty="0">
                <a:solidFill>
                  <a:srgbClr val="3C4043"/>
                </a:solidFill>
                <a:effectLst/>
              </a:rPr>
              <a:t>Un suivi relativement court, alors qu’il faut une cohorte de patients assez jeunes, avec un suivi long qui est nécessaire pour capturer la mortalité </a:t>
            </a:r>
          </a:p>
          <a:p>
            <a:pPr rtl="0"/>
            <a:r>
              <a:rPr lang="fr-FR" dirty="0">
                <a:solidFill>
                  <a:srgbClr val="3C4043"/>
                </a:solidFill>
                <a:effectLst/>
              </a:rPr>
              <a:t>Aucun groupe témoin de patients qui sont bien contrôlés et ne viennent pas avec une ACD</a:t>
            </a:r>
          </a:p>
          <a:p>
            <a:pPr rtl="0"/>
            <a:r>
              <a:rPr lang="fr-FR" dirty="0">
                <a:solidFill>
                  <a:srgbClr val="3C4043"/>
                </a:solidFill>
                <a:effectLst/>
              </a:rPr>
              <a:t>Etudes monocentriques et certaines études plus vastes avec absence de certaines comorbidités et manque de données d'approbation </a:t>
            </a:r>
          </a:p>
          <a:p>
            <a:pPr rtl="0"/>
            <a:endParaRPr lang="fr-FR" dirty="0">
              <a:solidFill>
                <a:srgbClr val="3C4043"/>
              </a:solidFill>
              <a:effectLst/>
            </a:endParaRPr>
          </a:p>
          <a:p>
            <a:pPr rtl="0"/>
            <a:endParaRPr lang="fr-FR" dirty="0"/>
          </a:p>
        </p:txBody>
      </p:sp>
      <p:sp>
        <p:nvSpPr>
          <p:cNvPr id="4" name="Slide Number Placeholder 3"/>
          <p:cNvSpPr>
            <a:spLocks noGrp="1"/>
          </p:cNvSpPr>
          <p:nvPr>
            <p:ph type="sldNum" sz="quarter" idx="5"/>
          </p:nvPr>
        </p:nvSpPr>
        <p:spPr/>
        <p:txBody>
          <a:bodyPr/>
          <a:lstStyle/>
          <a:p>
            <a:fld id="{FD65A18C-932B-48C4-AE5E-499886461806}" type="slidenum">
              <a:rPr lang="fr-FR" smtClean="0"/>
              <a:t>4</a:t>
            </a:fld>
            <a:endParaRPr lang="fr-FR"/>
          </a:p>
        </p:txBody>
      </p:sp>
    </p:spTree>
    <p:extLst>
      <p:ext uri="{BB962C8B-B14F-4D97-AF65-F5344CB8AC3E}">
        <p14:creationId xmlns:p14="http://schemas.microsoft.com/office/powerpoint/2010/main" val="307661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s'agit d'une étude de cohorte observationnelle rétrospective portant sur des adultes ayant reçu un diagnostic de diabète sucré de type 1 et suivis dans le NHS Lothian de 2008 à 2023.</a:t>
            </a:r>
          </a:p>
          <a:p>
            <a:endParaRPr lang="fr-FR" dirty="0"/>
          </a:p>
          <a:p>
            <a:r>
              <a:rPr lang="fr-FR" dirty="0"/>
              <a:t>Les admissions DKA ont été identifiées à partir du codage des sorties dans les notes électroniques des patients sur 3 sites d'admission médicale du NHS Lothian qui comprend un grand hôpital universitaire de 900 lits, un autre hôpital dans la ville d'environ 570 lits et un district général en dehors de la ville de 540 lits.   </a:t>
            </a:r>
          </a:p>
          <a:p>
            <a:endParaRPr lang="fr-FR" dirty="0"/>
          </a:p>
          <a:p>
            <a:r>
              <a:rPr lang="fr-FR" dirty="0"/>
              <a:t>Pour la période d'observation, ils ont utilisé une surveillance continue des tests sanguins de routine pour confirmer la période d'observation au sein de la population, qui commençait le 1er janvier 2008 ou le jour du diagnostic jusqu'à la date du décès ou de la dernière HbA1c. </a:t>
            </a:r>
          </a:p>
          <a:p>
            <a:endParaRPr lang="fr-FR" dirty="0"/>
          </a:p>
          <a:p>
            <a:r>
              <a:rPr lang="fr-FR" b="0" i="0" dirty="0">
                <a:solidFill>
                  <a:srgbClr val="202122"/>
                </a:solidFill>
                <a:effectLst/>
                <a:latin typeface="Arial" panose="020B0604020202020204" pitchFamily="34" charset="0"/>
              </a:rPr>
              <a:t>NHS </a:t>
            </a:r>
            <a:r>
              <a:rPr lang="fr-FR" b="1" i="0" dirty="0">
                <a:solidFill>
                  <a:srgbClr val="202122"/>
                </a:solidFill>
                <a:effectLst/>
                <a:latin typeface="Arial" panose="020B0604020202020204" pitchFamily="34" charset="0"/>
              </a:rPr>
              <a:t>Lothian</a:t>
            </a:r>
            <a:r>
              <a:rPr lang="fr-FR" b="0" i="0" dirty="0">
                <a:solidFill>
                  <a:srgbClr val="202122"/>
                </a:solidFill>
                <a:effectLst/>
                <a:latin typeface="Arial" panose="020B0604020202020204" pitchFamily="34" charset="0"/>
              </a:rPr>
              <a:t> est l’une des 14 régions du </a:t>
            </a:r>
            <a:r>
              <a:rPr lang="fr-FR" b="0" i="0" u="none" strike="noStrike" dirty="0">
                <a:solidFill>
                  <a:srgbClr val="3366CC"/>
                </a:solidFill>
                <a:effectLst/>
                <a:latin typeface="Arial" panose="020B0604020202020204" pitchFamily="34" charset="0"/>
                <a:hlinkClick r:id="rId3" tooltip="NHS Scotland"/>
              </a:rPr>
              <a:t>NHS Scotland</a:t>
            </a:r>
            <a:r>
              <a:rPr lang="fr-FR" b="0" i="0" dirty="0">
                <a:solidFill>
                  <a:srgbClr val="202122"/>
                </a:solidFill>
                <a:effectLst/>
                <a:latin typeface="Arial" panose="020B0604020202020204" pitchFamily="34" charset="0"/>
              </a:rPr>
              <a:t>. Il fournit des services de santé dans les zones de conseil </a:t>
            </a:r>
            <a:r>
              <a:rPr lang="fr-FR" b="0" i="0" u="none" strike="noStrike" dirty="0">
                <a:solidFill>
                  <a:srgbClr val="3366CC"/>
                </a:solidFill>
                <a:effectLst/>
                <a:latin typeface="Arial" panose="020B0604020202020204" pitchFamily="34" charset="0"/>
                <a:hlinkClick r:id="rId4" tooltip="City of Edinburgh (council area)"/>
              </a:rPr>
              <a:t>de la ville d’Édimbourg, de l’East</a:t>
            </a:r>
            <a:r>
              <a:rPr lang="fr-FR" b="0" i="0" dirty="0">
                <a:solidFill>
                  <a:srgbClr val="202122"/>
                </a:solidFill>
                <a:effectLst/>
                <a:latin typeface="Arial" panose="020B0604020202020204" pitchFamily="34" charset="0"/>
              </a:rPr>
              <a:t> Lothian, du </a:t>
            </a:r>
            <a:r>
              <a:rPr lang="fr-FR" b="0" i="0" u="none" strike="noStrike" dirty="0">
                <a:solidFill>
                  <a:srgbClr val="3366CC"/>
                </a:solidFill>
                <a:effectLst/>
                <a:latin typeface="Arial" panose="020B0604020202020204" pitchFamily="34" charset="0"/>
                <a:hlinkClick r:id="rId5" tooltip="Midlothian"/>
              </a:rPr>
              <a:t>Midlothian</a:t>
            </a:r>
            <a:r>
              <a:rPr lang="fr-FR" b="0" i="0" dirty="0">
                <a:solidFill>
                  <a:srgbClr val="202122"/>
                </a:solidFill>
                <a:effectLst/>
                <a:latin typeface="Arial" panose="020B0604020202020204" pitchFamily="34" charset="0"/>
              </a:rPr>
              <a:t> et du </a:t>
            </a:r>
            <a:r>
              <a:rPr lang="fr-FR" b="0" i="0" u="none" strike="noStrike" dirty="0">
                <a:solidFill>
                  <a:srgbClr val="3366CC"/>
                </a:solidFill>
                <a:effectLst/>
                <a:latin typeface="Arial" panose="020B0604020202020204" pitchFamily="34" charset="0"/>
                <a:hlinkClick r:id="rId6" tooltip="West Lothian"/>
              </a:rPr>
              <a:t>West Lothian</a:t>
            </a:r>
            <a:r>
              <a:rPr lang="fr-FR" b="0" i="0" dirty="0">
                <a:solidFill>
                  <a:srgbClr val="202122"/>
                </a:solidFill>
                <a:effectLst/>
                <a:latin typeface="Arial" panose="020B0604020202020204" pitchFamily="34" charset="0"/>
              </a:rPr>
              <a:t>. Son siège social se trouve à </a:t>
            </a:r>
            <a:r>
              <a:rPr lang="fr-FR" b="0" i="0" dirty="0" err="1">
                <a:solidFill>
                  <a:srgbClr val="202122"/>
                </a:solidFill>
                <a:effectLst/>
                <a:latin typeface="Arial" panose="020B0604020202020204" pitchFamily="34" charset="0"/>
              </a:rPr>
              <a:t>Waverley</a:t>
            </a:r>
            <a:r>
              <a:rPr lang="fr-FR" b="0" i="0" dirty="0">
                <a:solidFill>
                  <a:srgbClr val="202122"/>
                </a:solidFill>
                <a:effectLst/>
                <a:latin typeface="Arial" panose="020B0604020202020204" pitchFamily="34" charset="0"/>
              </a:rPr>
              <a:t> </a:t>
            </a:r>
            <a:r>
              <a:rPr lang="fr-FR" b="0" i="0" dirty="0" err="1">
                <a:solidFill>
                  <a:srgbClr val="202122"/>
                </a:solidFill>
                <a:effectLst/>
                <a:latin typeface="Arial" panose="020B0604020202020204" pitchFamily="34" charset="0"/>
              </a:rPr>
              <a:t>Gate</a:t>
            </a:r>
            <a:r>
              <a:rPr lang="fr-FR" b="0" i="0" dirty="0">
                <a:solidFill>
                  <a:srgbClr val="202122"/>
                </a:solidFill>
                <a:effectLst/>
                <a:latin typeface="Arial" panose="020B0604020202020204" pitchFamily="34" charset="0"/>
              </a:rPr>
              <a:t>, </a:t>
            </a:r>
            <a:r>
              <a:rPr lang="fr-FR" b="0" i="0" u="none" strike="noStrike" dirty="0">
                <a:solidFill>
                  <a:srgbClr val="3366CC"/>
                </a:solidFill>
                <a:effectLst/>
                <a:latin typeface="Arial" panose="020B0604020202020204" pitchFamily="34" charset="0"/>
                <a:hlinkClick r:id="rId7" tooltip="Edinburgh"/>
              </a:rPr>
              <a:t>Édimbourg</a:t>
            </a:r>
            <a:endParaRPr lang="fr-FR" dirty="0"/>
          </a:p>
        </p:txBody>
      </p:sp>
      <p:sp>
        <p:nvSpPr>
          <p:cNvPr id="4" name="Slide Number Placeholder 3"/>
          <p:cNvSpPr>
            <a:spLocks noGrp="1"/>
          </p:cNvSpPr>
          <p:nvPr>
            <p:ph type="sldNum" sz="quarter" idx="5"/>
          </p:nvPr>
        </p:nvSpPr>
        <p:spPr/>
        <p:txBody>
          <a:bodyPr/>
          <a:lstStyle/>
          <a:p>
            <a:fld id="{FD65A18C-932B-48C4-AE5E-499886461806}" type="slidenum">
              <a:rPr lang="fr-FR" smtClean="0"/>
              <a:t>5</a:t>
            </a:fld>
            <a:endParaRPr lang="fr-FR"/>
          </a:p>
        </p:txBody>
      </p:sp>
    </p:spTree>
    <p:extLst>
      <p:ext uri="{BB962C8B-B14F-4D97-AF65-F5344CB8AC3E}">
        <p14:creationId xmlns:p14="http://schemas.microsoft.com/office/powerpoint/2010/main" val="346828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collecte des data le jour de l’admission,  </a:t>
            </a:r>
          </a:p>
          <a:p>
            <a:endParaRPr lang="fr-FR" dirty="0"/>
          </a:p>
          <a:p>
            <a:r>
              <a:rPr lang="fr-FR" dirty="0"/>
              <a:t>l'indice écossais de privation multiple SIMD, en Écosse est une </a:t>
            </a:r>
            <a:r>
              <a:rPr lang="fr-FR" sz="1800" b="1" u="sng" dirty="0">
                <a:solidFill>
                  <a:srgbClr val="A00F3A"/>
                </a:solidFill>
              </a:rPr>
              <a:t>mesure de base de la privation relative </a:t>
            </a:r>
            <a:r>
              <a:rPr lang="fr-FR" sz="1800" b="1" u="sng" dirty="0"/>
              <a:t>qui prend en compte divers facteurs</a:t>
            </a:r>
            <a:r>
              <a:rPr lang="fr-FR" dirty="0"/>
              <a:t>, notamment l'éducation, l'emploi, la criminalité, l'accès au sucre, puis donne un niveau de privation réparti en </a:t>
            </a:r>
            <a:r>
              <a:rPr lang="fr-FR" dirty="0" err="1"/>
              <a:t>quintales</a:t>
            </a:r>
            <a:r>
              <a:rPr lang="fr-FR" dirty="0"/>
              <a:t> pour notre évaluation</a:t>
            </a:r>
          </a:p>
          <a:p>
            <a:endParaRPr lang="fr-FR" dirty="0"/>
          </a:p>
          <a:p>
            <a:r>
              <a:rPr lang="fr-FR" dirty="0"/>
              <a:t>Le registre national des décès écossais pour déterminer la date du décès  et SCI diabète qui est un système d'informations cliniques dynamiques contenant 99,99 % des cas de diabète, ils utilisent en Ecosse pour collecter toutes les informations sur les soins sur le diabète </a:t>
            </a:r>
          </a:p>
          <a:p>
            <a:endParaRPr lang="fr-FR" dirty="0"/>
          </a:p>
          <a:p>
            <a:r>
              <a:rPr lang="fr-FR" dirty="0"/>
              <a:t>Cela a laissé une cohorte </a:t>
            </a:r>
            <a:r>
              <a:rPr lang="fr-FR" b="1" dirty="0"/>
              <a:t>d'étude de 4894 patients dont ils disposaient des données sur la démographie, la privation, l'Hba1c, les complications, les décès et le taux du peptide C.</a:t>
            </a:r>
          </a:p>
          <a:p>
            <a:endParaRPr lang="fr-FR" dirty="0"/>
          </a:p>
          <a:p>
            <a:r>
              <a:rPr lang="fr-FR" dirty="0"/>
              <a:t>Pour l’analyse des ACD, ils avaient retiré l'ACD au moment du diagnostic, </a:t>
            </a:r>
          </a:p>
          <a:p>
            <a:endParaRPr lang="fr-FR" dirty="0"/>
          </a:p>
          <a:p>
            <a:r>
              <a:rPr lang="fr-FR" dirty="0"/>
              <a:t>Cela a laissé 14 07 admissions par ACD pour 523 patients. </a:t>
            </a:r>
          </a:p>
          <a:p>
            <a:endParaRPr lang="fr-FR" dirty="0"/>
          </a:p>
          <a:p>
            <a:r>
              <a:rPr lang="fr-FR" dirty="0"/>
              <a:t>Pour</a:t>
            </a:r>
            <a:r>
              <a:rPr lang="fr-FR" b="1" dirty="0"/>
              <a:t> l'analyse </a:t>
            </a:r>
            <a:r>
              <a:rPr lang="fr-FR" dirty="0"/>
              <a:t>de la mortalité, cela a ensuite été divisé en taux d'admission faible, moyen et élevé, un faible taux d'admission étant de 0 à 1 admis pour 4694 patients, un taux moyen de 2 à 4 admis chez 142 patients et des taux plus élevés sur 5 admissions pour 58 les patients</a:t>
            </a:r>
          </a:p>
        </p:txBody>
      </p:sp>
      <p:sp>
        <p:nvSpPr>
          <p:cNvPr id="4" name="Slide Number Placeholder 3"/>
          <p:cNvSpPr>
            <a:spLocks noGrp="1"/>
          </p:cNvSpPr>
          <p:nvPr>
            <p:ph type="sldNum" sz="quarter" idx="5"/>
          </p:nvPr>
        </p:nvSpPr>
        <p:spPr/>
        <p:txBody>
          <a:bodyPr/>
          <a:lstStyle/>
          <a:p>
            <a:fld id="{FD65A18C-932B-48C4-AE5E-499886461806}" type="slidenum">
              <a:rPr lang="fr-FR" smtClean="0"/>
              <a:t>6</a:t>
            </a:fld>
            <a:endParaRPr lang="fr-FR"/>
          </a:p>
        </p:txBody>
      </p:sp>
    </p:spTree>
    <p:extLst>
      <p:ext uri="{BB962C8B-B14F-4D97-AF65-F5344CB8AC3E}">
        <p14:creationId xmlns:p14="http://schemas.microsoft.com/office/powerpoint/2010/main" val="25197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 ici vous pouvez voir les histogrammes montrant les admissions d’ACD par niveau de privation (1 à 5), sexe et âge, et </a:t>
            </a:r>
            <a:r>
              <a:rPr lang="fr-FR" b="1" dirty="0"/>
              <a:t>comme cela a été le cas dans les études précédentes,</a:t>
            </a:r>
            <a:r>
              <a:rPr lang="fr-FR" dirty="0"/>
              <a:t> il y a une </a:t>
            </a:r>
            <a:r>
              <a:rPr lang="fr-FR" b="1" dirty="0"/>
              <a:t>prédominance</a:t>
            </a:r>
            <a:r>
              <a:rPr lang="fr-FR" dirty="0"/>
              <a:t> de ACD chez les jeunes femmes en privation socio économique élevée, </a:t>
            </a:r>
          </a:p>
          <a:p>
            <a:r>
              <a:rPr lang="fr-FR" dirty="0"/>
              <a:t>Par contre dans les groupes avec des conditions socio économiques meilleurs comme vous pouvez le voir au niveau 5,  il y </a:t>
            </a:r>
            <a:r>
              <a:rPr lang="fr-FR" b="1" dirty="0"/>
              <a:t>avait moins d'association des </a:t>
            </a:r>
            <a:r>
              <a:rPr lang="fr-FR" dirty="0"/>
              <a:t>admission avec l'âge et le sexe et comme prévu dans ce groupe, la mortalité impatiente était faible à 0,44 %</a:t>
            </a:r>
          </a:p>
        </p:txBody>
      </p:sp>
      <p:sp>
        <p:nvSpPr>
          <p:cNvPr id="4" name="Slide Number Placeholder 3"/>
          <p:cNvSpPr>
            <a:spLocks noGrp="1"/>
          </p:cNvSpPr>
          <p:nvPr>
            <p:ph type="sldNum" sz="quarter" idx="5"/>
          </p:nvPr>
        </p:nvSpPr>
        <p:spPr/>
        <p:txBody>
          <a:bodyPr/>
          <a:lstStyle/>
          <a:p>
            <a:fld id="{FD65A18C-932B-48C4-AE5E-499886461806}" type="slidenum">
              <a:rPr lang="fr-FR" smtClean="0"/>
              <a:t>7</a:t>
            </a:fld>
            <a:endParaRPr lang="fr-FR"/>
          </a:p>
        </p:txBody>
      </p:sp>
    </p:spTree>
    <p:extLst>
      <p:ext uri="{BB962C8B-B14F-4D97-AF65-F5344CB8AC3E}">
        <p14:creationId xmlns:p14="http://schemas.microsoft.com/office/powerpoint/2010/main" val="287412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on peut voir les FDR associés aux admission pour ACD</a:t>
            </a:r>
          </a:p>
          <a:p>
            <a:r>
              <a:rPr lang="fr-FR" dirty="0"/>
              <a:t>Comme cela a été déjà démontré, les patients plus jeunes de sexe féminin</a:t>
            </a:r>
            <a:r>
              <a:rPr lang="fr-FR" b="1" dirty="0"/>
              <a:t> étaient plus a risque </a:t>
            </a:r>
            <a:r>
              <a:rPr lang="fr-FR" dirty="0"/>
              <a:t>comparativement au sexe </a:t>
            </a:r>
            <a:r>
              <a:rPr lang="fr-FR" dirty="0" err="1"/>
              <a:t>masculain</a:t>
            </a:r>
            <a:r>
              <a:rPr lang="fr-FR" dirty="0"/>
              <a:t>.</a:t>
            </a:r>
          </a:p>
          <a:p>
            <a:endParaRPr lang="fr-FR" dirty="0"/>
          </a:p>
          <a:p>
            <a:r>
              <a:rPr lang="fr-FR" dirty="0"/>
              <a:t>Par rapport au SIMD, les patients avec des conditions socio économiques faibles </a:t>
            </a:r>
            <a:r>
              <a:rPr lang="fr-FR" b="1" dirty="0"/>
              <a:t>étaient significativement plus susceptibles d'être admis </a:t>
            </a:r>
            <a:r>
              <a:rPr lang="fr-FR" dirty="0"/>
              <a:t>avec une ACD</a:t>
            </a:r>
          </a:p>
          <a:p>
            <a:endParaRPr lang="fr-FR" dirty="0"/>
          </a:p>
          <a:p>
            <a:r>
              <a:rPr lang="fr-FR" dirty="0"/>
              <a:t>Un peptide C indétectable a également montré un rapport de taux </a:t>
            </a:r>
            <a:r>
              <a:rPr lang="fr-FR" dirty="0" err="1"/>
              <a:t>instantanéde</a:t>
            </a:r>
            <a:r>
              <a:rPr lang="fr-FR" dirty="0"/>
              <a:t> 18 par rapport à un niveau plus élevé.</a:t>
            </a:r>
          </a:p>
          <a:p>
            <a:endParaRPr lang="fr-FR" dirty="0"/>
          </a:p>
          <a:p>
            <a:r>
              <a:rPr lang="fr-FR" dirty="0"/>
              <a:t>et il est intéressant de noter que l'utilisation de la CGM était également positivement corrélée à l'admission à l'ACD.</a:t>
            </a:r>
          </a:p>
        </p:txBody>
      </p:sp>
      <p:sp>
        <p:nvSpPr>
          <p:cNvPr id="4" name="Slide Number Placeholder 3"/>
          <p:cNvSpPr>
            <a:spLocks noGrp="1"/>
          </p:cNvSpPr>
          <p:nvPr>
            <p:ph type="sldNum" sz="quarter" idx="5"/>
          </p:nvPr>
        </p:nvSpPr>
        <p:spPr/>
        <p:txBody>
          <a:bodyPr/>
          <a:lstStyle/>
          <a:p>
            <a:fld id="{FD65A18C-932B-48C4-AE5E-499886461806}" type="slidenum">
              <a:rPr lang="fr-FR" smtClean="0"/>
              <a:t>8</a:t>
            </a:fld>
            <a:endParaRPr lang="fr-FR"/>
          </a:p>
        </p:txBody>
      </p:sp>
    </p:spTree>
    <p:extLst>
      <p:ext uri="{BB962C8B-B14F-4D97-AF65-F5344CB8AC3E}">
        <p14:creationId xmlns:p14="http://schemas.microsoft.com/office/powerpoint/2010/main" val="154493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on peut voir les FDR associés aux admission pour ACD</a:t>
            </a:r>
          </a:p>
          <a:p>
            <a:r>
              <a:rPr lang="fr-FR" dirty="0"/>
              <a:t>Comme cela a été déjà démontré, les patients plus jeunes de sexe féminin</a:t>
            </a:r>
            <a:r>
              <a:rPr lang="fr-FR" b="1" dirty="0"/>
              <a:t> étaient plus a risque </a:t>
            </a:r>
            <a:r>
              <a:rPr lang="fr-FR" dirty="0"/>
              <a:t>comparativement au sexe </a:t>
            </a:r>
            <a:r>
              <a:rPr lang="fr-FR" dirty="0" err="1"/>
              <a:t>masculain</a:t>
            </a:r>
            <a:r>
              <a:rPr lang="fr-FR" dirty="0"/>
              <a:t>.</a:t>
            </a:r>
          </a:p>
          <a:p>
            <a:endParaRPr lang="fr-FR" dirty="0"/>
          </a:p>
          <a:p>
            <a:r>
              <a:rPr lang="fr-FR" dirty="0"/>
              <a:t>Par rapport au SIMD, les patients avec des conditions socio économiques faibles </a:t>
            </a:r>
            <a:r>
              <a:rPr lang="fr-FR" b="1" dirty="0"/>
              <a:t>étaient significativement plus susceptibles d'être admis </a:t>
            </a:r>
            <a:r>
              <a:rPr lang="fr-FR" dirty="0"/>
              <a:t>avec une ACD</a:t>
            </a:r>
          </a:p>
          <a:p>
            <a:endParaRPr lang="fr-FR" dirty="0"/>
          </a:p>
          <a:p>
            <a:r>
              <a:rPr lang="fr-FR" dirty="0"/>
              <a:t>Un peptide C indétectable a également montré un rapport de taux </a:t>
            </a:r>
            <a:r>
              <a:rPr lang="fr-FR" dirty="0" err="1"/>
              <a:t>instantanéde</a:t>
            </a:r>
            <a:r>
              <a:rPr lang="fr-FR" dirty="0"/>
              <a:t> 18 par rapport à un niveau plus élevé.</a:t>
            </a:r>
          </a:p>
          <a:p>
            <a:endParaRPr lang="fr-FR" dirty="0"/>
          </a:p>
          <a:p>
            <a:r>
              <a:rPr lang="fr-FR" dirty="0"/>
              <a:t>et il est intéressant de noter que l'utilisation de la CGM était également positivement corrélée à l'admission à l'ACD.</a:t>
            </a:r>
          </a:p>
        </p:txBody>
      </p:sp>
      <p:sp>
        <p:nvSpPr>
          <p:cNvPr id="4" name="Slide Number Placeholder 3"/>
          <p:cNvSpPr>
            <a:spLocks noGrp="1"/>
          </p:cNvSpPr>
          <p:nvPr>
            <p:ph type="sldNum" sz="quarter" idx="5"/>
          </p:nvPr>
        </p:nvSpPr>
        <p:spPr/>
        <p:txBody>
          <a:bodyPr/>
          <a:lstStyle/>
          <a:p>
            <a:fld id="{FD65A18C-932B-48C4-AE5E-499886461806}" type="slidenum">
              <a:rPr lang="fr-FR" smtClean="0"/>
              <a:t>9</a:t>
            </a:fld>
            <a:endParaRPr lang="fr-FR"/>
          </a:p>
        </p:txBody>
      </p:sp>
    </p:spTree>
    <p:extLst>
      <p:ext uri="{BB962C8B-B14F-4D97-AF65-F5344CB8AC3E}">
        <p14:creationId xmlns:p14="http://schemas.microsoft.com/office/powerpoint/2010/main" val="409702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870C-AAA0-3269-F3D2-67A490E052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60F52898-B1B8-F5ED-BEEF-CBE07C7B2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9E1D975-2996-AABC-B738-9D18DADD92B9}"/>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5" name="Footer Placeholder 4">
            <a:extLst>
              <a:ext uri="{FF2B5EF4-FFF2-40B4-BE49-F238E27FC236}">
                <a16:creationId xmlns:a16="http://schemas.microsoft.com/office/drawing/2014/main" id="{AD35BAA6-1418-1CB6-3500-FD628AAB9B9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801A57B-41E6-C788-8AD1-C1D8079C1BA1}"/>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270666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D22D-AD5E-6375-CD0B-6D5022CF44A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D6A5EFF0-D921-2953-2C8D-8E6485E4E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9FF72AA-137B-7EA0-36CE-BC9017EDE765}"/>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5" name="Footer Placeholder 4">
            <a:extLst>
              <a:ext uri="{FF2B5EF4-FFF2-40B4-BE49-F238E27FC236}">
                <a16:creationId xmlns:a16="http://schemas.microsoft.com/office/drawing/2014/main" id="{C6AFB44F-6078-C8B3-6A76-08DD7A0700C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C83E247-C6C8-E88D-BDA2-7E4E56780FD4}"/>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5548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E47CC-CF60-917F-83EC-E585DD0E17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97D5F323-6D7C-8570-9BAB-9D07A109E4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5258084-B747-4E67-C88E-29E200210338}"/>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5" name="Footer Placeholder 4">
            <a:extLst>
              <a:ext uri="{FF2B5EF4-FFF2-40B4-BE49-F238E27FC236}">
                <a16:creationId xmlns:a16="http://schemas.microsoft.com/office/drawing/2014/main" id="{CC19A457-8F48-4DB8-69FD-2B793643B35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69AE6EC-6125-53C6-06E2-5B4555ECBAB0}"/>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80348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6576-6FB3-109B-98D8-11D27DB1D03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D21F796-A69E-054B-DC29-D976354CF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2CE2518-B855-1AB0-E2AA-570F9E32AD29}"/>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5" name="Footer Placeholder 4">
            <a:extLst>
              <a:ext uri="{FF2B5EF4-FFF2-40B4-BE49-F238E27FC236}">
                <a16:creationId xmlns:a16="http://schemas.microsoft.com/office/drawing/2014/main" id="{51D2A352-CF55-2A64-5E1A-D12E90A4046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70A4429-1A7B-0566-5EFA-711898750EE0}"/>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313236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9C68-6D85-566B-34BF-4374CF0F99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DC110980-24ED-C747-C665-6DB9D522F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DC080F-8B02-AE50-A2C6-DDCD60B6F904}"/>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5" name="Footer Placeholder 4">
            <a:extLst>
              <a:ext uri="{FF2B5EF4-FFF2-40B4-BE49-F238E27FC236}">
                <a16:creationId xmlns:a16="http://schemas.microsoft.com/office/drawing/2014/main" id="{EB3486B6-2C6C-6D6A-E4C9-C4E381B6B7E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185C7C8-36E2-192F-3671-49A3A9F3CD44}"/>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138583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B6374-8A50-D268-F64B-E4690530F5B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365555A-2291-19DD-F2B9-7FCBCA8994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C2DB6B2E-D515-93A8-8DE3-037B1E6E59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3FC95BDE-0C3D-EB1A-19A3-BBE4C213008B}"/>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6" name="Footer Placeholder 5">
            <a:extLst>
              <a:ext uri="{FF2B5EF4-FFF2-40B4-BE49-F238E27FC236}">
                <a16:creationId xmlns:a16="http://schemas.microsoft.com/office/drawing/2014/main" id="{8E46F49B-41CD-D778-75D9-B96F94EBABD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FA14C20-748C-A828-A352-ACDF6BE3661E}"/>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251174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3FB9-88A1-CBCF-50ED-33CF65E88E2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BD5D7379-7B24-809D-1EB6-81E8E4542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C923D5-5058-7900-CF83-C70BA0721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F9B8CAFE-EF39-B195-26F1-63D1EE5EA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ECDE0-AE8C-5E58-8A2B-1FD266EE6B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76A25C4B-5103-C36B-F7D4-4F5911B3B44D}"/>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8" name="Footer Placeholder 7">
            <a:extLst>
              <a:ext uri="{FF2B5EF4-FFF2-40B4-BE49-F238E27FC236}">
                <a16:creationId xmlns:a16="http://schemas.microsoft.com/office/drawing/2014/main" id="{181579DE-E22D-33AD-D1A7-A07D2863D97B}"/>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AC841C97-C521-C07A-14C9-6C3B997FAA5E}"/>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188942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18C4-2D36-9ACC-FCC8-CA1EF0378AD2}"/>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D35C8DFA-9E4F-4727-6B8B-AF5380869292}"/>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4" name="Footer Placeholder 3">
            <a:extLst>
              <a:ext uri="{FF2B5EF4-FFF2-40B4-BE49-F238E27FC236}">
                <a16:creationId xmlns:a16="http://schemas.microsoft.com/office/drawing/2014/main" id="{1F9BA63C-A079-B14C-4FCF-E805D498D4ED}"/>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B69FCEF0-FA50-42BC-F335-A22E8AE46C1D}"/>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168758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C22EC-EAEA-CE40-7B11-4CD5955BB74A}"/>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3" name="Footer Placeholder 2">
            <a:extLst>
              <a:ext uri="{FF2B5EF4-FFF2-40B4-BE49-F238E27FC236}">
                <a16:creationId xmlns:a16="http://schemas.microsoft.com/office/drawing/2014/main" id="{708D07C6-B289-4464-8567-1898FE6871FE}"/>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86EB0CC6-C478-EEF0-8B28-B2FCA8E5E9EA}"/>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241995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49FB-A175-9EFD-088A-65B6F09AF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6D9BFC39-12CF-74A2-E33F-4A81F2172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2F4E0D2F-936A-1B20-DBD9-394F0DEAD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057F5-15E4-3763-18A9-13AE9E30E04C}"/>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6" name="Footer Placeholder 5">
            <a:extLst>
              <a:ext uri="{FF2B5EF4-FFF2-40B4-BE49-F238E27FC236}">
                <a16:creationId xmlns:a16="http://schemas.microsoft.com/office/drawing/2014/main" id="{C932BF36-C0C5-C126-4E4C-E5D2FBB4D7B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310DC23-ED8A-A480-BCFB-BA75243671BE}"/>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219361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CB25-9314-622A-B659-BE5D65C821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0744A90-3549-34E1-5061-F9881E094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85433AD0-914A-4F84-304B-94154FA95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33082-2A7B-24BE-7EB5-B2D2C60D3938}"/>
              </a:ext>
            </a:extLst>
          </p:cNvPr>
          <p:cNvSpPr>
            <a:spLocks noGrp="1"/>
          </p:cNvSpPr>
          <p:nvPr>
            <p:ph type="dt" sz="half" idx="10"/>
          </p:nvPr>
        </p:nvSpPr>
        <p:spPr/>
        <p:txBody>
          <a:bodyPr/>
          <a:lstStyle/>
          <a:p>
            <a:fld id="{38C1B7BA-4307-4B5F-8EF1-BA6BD117EE4A}" type="datetimeFigureOut">
              <a:rPr lang="fr-FR" smtClean="0"/>
              <a:t>08/12/2023</a:t>
            </a:fld>
            <a:endParaRPr lang="fr-FR"/>
          </a:p>
        </p:txBody>
      </p:sp>
      <p:sp>
        <p:nvSpPr>
          <p:cNvPr id="6" name="Footer Placeholder 5">
            <a:extLst>
              <a:ext uri="{FF2B5EF4-FFF2-40B4-BE49-F238E27FC236}">
                <a16:creationId xmlns:a16="http://schemas.microsoft.com/office/drawing/2014/main" id="{D01B2F3E-DDCF-EB04-49C4-80E49AE1372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6823546-1B24-6862-A7B7-87DEA03D78B9}"/>
              </a:ext>
            </a:extLst>
          </p:cNvPr>
          <p:cNvSpPr>
            <a:spLocks noGrp="1"/>
          </p:cNvSpPr>
          <p:nvPr>
            <p:ph type="sldNum" sz="quarter" idx="12"/>
          </p:nvPr>
        </p:nvSpPr>
        <p:spPr/>
        <p:txBody>
          <a:bodyPr/>
          <a:lstStyle/>
          <a:p>
            <a:fld id="{C9514F2C-A340-4F2D-9B9E-592D66E40928}" type="slidenum">
              <a:rPr lang="fr-FR" smtClean="0"/>
              <a:t>‹#›</a:t>
            </a:fld>
            <a:endParaRPr lang="fr-FR"/>
          </a:p>
        </p:txBody>
      </p:sp>
    </p:spTree>
    <p:extLst>
      <p:ext uri="{BB962C8B-B14F-4D97-AF65-F5344CB8AC3E}">
        <p14:creationId xmlns:p14="http://schemas.microsoft.com/office/powerpoint/2010/main" val="301471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53437-D4E6-6572-225B-47866E256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CED8E8E-187D-B016-7B76-192491199E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B83C94C-EFBA-E68D-934B-5095BEADD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1B7BA-4307-4B5F-8EF1-BA6BD117EE4A}" type="datetimeFigureOut">
              <a:rPr lang="fr-FR" smtClean="0"/>
              <a:t>08/12/2023</a:t>
            </a:fld>
            <a:endParaRPr lang="fr-FR"/>
          </a:p>
        </p:txBody>
      </p:sp>
      <p:sp>
        <p:nvSpPr>
          <p:cNvPr id="5" name="Footer Placeholder 4">
            <a:extLst>
              <a:ext uri="{FF2B5EF4-FFF2-40B4-BE49-F238E27FC236}">
                <a16:creationId xmlns:a16="http://schemas.microsoft.com/office/drawing/2014/main" id="{5070D674-8FF8-2EFB-7992-AE3099012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8FF2794-208C-59EC-A9E1-38E69F892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14F2C-A340-4F2D-9B9E-592D66E40928}" type="slidenum">
              <a:rPr lang="fr-FR" smtClean="0"/>
              <a:t>‹#›</a:t>
            </a:fld>
            <a:endParaRPr lang="fr-FR"/>
          </a:p>
        </p:txBody>
      </p:sp>
    </p:spTree>
    <p:extLst>
      <p:ext uri="{BB962C8B-B14F-4D97-AF65-F5344CB8AC3E}">
        <p14:creationId xmlns:p14="http://schemas.microsoft.com/office/powerpoint/2010/main" val="113838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larediab.univ-tlemcen.dz/"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EF325D7-D106-71EE-D9D8-35FDCD3602A9}"/>
              </a:ext>
            </a:extLst>
          </p:cNvPr>
          <p:cNvSpPr>
            <a:spLocks noGrp="1"/>
          </p:cNvSpPr>
          <p:nvPr>
            <p:ph idx="1"/>
          </p:nvPr>
        </p:nvSpPr>
        <p:spPr>
          <a:xfrm>
            <a:off x="110836" y="2348461"/>
            <a:ext cx="11970328" cy="4351338"/>
          </a:xfrm>
        </p:spPr>
        <p:txBody>
          <a:bodyPr>
            <a:normAutofit/>
          </a:bodyPr>
          <a:lstStyle/>
          <a:p>
            <a:pPr marL="0" indent="0" algn="ctr">
              <a:buNone/>
            </a:pPr>
            <a:endParaRPr lang="fr-FR" sz="3300" b="1" dirty="0">
              <a:solidFill>
                <a:srgbClr val="A00F3A"/>
              </a:solidFill>
              <a:latin typeface="Arial" panose="020B0604020202020204" pitchFamily="34" charset="0"/>
              <a:cs typeface="Arial" panose="020B0604020202020204" pitchFamily="34" charset="0"/>
            </a:endParaRPr>
          </a:p>
          <a:p>
            <a:pPr marL="0" indent="0" algn="ctr">
              <a:buNone/>
            </a:pPr>
            <a:r>
              <a:rPr lang="fr-FR" sz="3600" dirty="0">
                <a:solidFill>
                  <a:srgbClr val="C00000"/>
                </a:solidFill>
                <a:latin typeface="Arial" panose="020B0604020202020204" pitchFamily="34" charset="0"/>
                <a:cs typeface="Arial" panose="020B0604020202020204" pitchFamily="34" charset="0"/>
              </a:rPr>
              <a:t>Risque de Mortalité à Long Terme Associé aux Admissions Récurrentes pour Acidocétose Diabétique</a:t>
            </a:r>
          </a:p>
          <a:p>
            <a:pPr marL="0" indent="0" algn="ctr">
              <a:buNone/>
            </a:pPr>
            <a:endParaRPr lang="fr-FR" dirty="0"/>
          </a:p>
          <a:p>
            <a:pPr marL="0" indent="0" algn="r">
              <a:buNone/>
            </a:pPr>
            <a:endParaRPr lang="fr-FR" b="1" dirty="0">
              <a:solidFill>
                <a:srgbClr val="7030A0"/>
              </a:solidFill>
            </a:endParaRPr>
          </a:p>
          <a:p>
            <a:pPr marL="0" indent="0">
              <a:buNone/>
            </a:pPr>
            <a:r>
              <a:rPr lang="fr-FR" sz="2400" b="1" u="sng" dirty="0">
                <a:solidFill>
                  <a:srgbClr val="7030A0"/>
                </a:solidFill>
              </a:rPr>
              <a:t>BEST OF EASD 2023</a:t>
            </a:r>
          </a:p>
          <a:p>
            <a:pPr marL="0" indent="0" algn="r">
              <a:buNone/>
            </a:pPr>
            <a:r>
              <a:rPr lang="fr-FR" b="1" dirty="0">
                <a:solidFill>
                  <a:srgbClr val="7030A0"/>
                </a:solidFill>
              </a:rPr>
              <a:t>                                                                                                                        Pr A. LOUNICI                  Dr F. BAICHE </a:t>
            </a:r>
          </a:p>
          <a:p>
            <a:pPr marL="0" indent="0">
              <a:buNone/>
            </a:pPr>
            <a:endParaRPr lang="fr-FR" dirty="0"/>
          </a:p>
        </p:txBody>
      </p:sp>
      <p:graphicFrame>
        <p:nvGraphicFramePr>
          <p:cNvPr id="9" name="Tableau 5">
            <a:extLst>
              <a:ext uri="{FF2B5EF4-FFF2-40B4-BE49-F238E27FC236}">
                <a16:creationId xmlns:a16="http://schemas.microsoft.com/office/drawing/2014/main" id="{5C92A2E7-FD7C-3F8F-DAB0-D10A54D4ADDA}"/>
              </a:ext>
            </a:extLst>
          </p:cNvPr>
          <p:cNvGraphicFramePr>
            <a:graphicFrameLocks noGrp="1"/>
          </p:cNvGraphicFramePr>
          <p:nvPr>
            <p:extLst>
              <p:ext uri="{D42A27DB-BD31-4B8C-83A1-F6EECF244321}">
                <p14:modId xmlns:p14="http://schemas.microsoft.com/office/powerpoint/2010/main" val="638803379"/>
              </p:ext>
            </p:extLst>
          </p:nvPr>
        </p:nvGraphicFramePr>
        <p:xfrm>
          <a:off x="2287460" y="158201"/>
          <a:ext cx="7646248" cy="1177070"/>
        </p:xfrm>
        <a:graphic>
          <a:graphicData uri="http://schemas.openxmlformats.org/drawingml/2006/table">
            <a:tbl>
              <a:tblPr firstRow="1" bandRow="1">
                <a:tableStyleId>{5C22544A-7EE6-4342-B048-85BDC9FD1C3A}</a:tableStyleId>
              </a:tblPr>
              <a:tblGrid>
                <a:gridCol w="7646248">
                  <a:extLst>
                    <a:ext uri="{9D8B030D-6E8A-4147-A177-3AD203B41FA5}">
                      <a16:colId xmlns:a16="http://schemas.microsoft.com/office/drawing/2014/main" val="4244688060"/>
                    </a:ext>
                  </a:extLst>
                </a:gridCol>
              </a:tblGrid>
              <a:tr h="1177070">
                <a:tc>
                  <a:txBody>
                    <a:bodyPr/>
                    <a:lstStyle/>
                    <a:p>
                      <a:pPr algn="ctr">
                        <a:lnSpc>
                          <a:spcPct val="100000"/>
                        </a:lnSpc>
                        <a:spcAft>
                          <a:spcPts val="1000"/>
                        </a:spcAft>
                      </a:pPr>
                      <a:r>
                        <a:rPr lang="fr-FR" sz="1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LABORATORY OF RESEARCH ON DIABETES</a:t>
                      </a:r>
                    </a:p>
                    <a:p>
                      <a:pPr marL="0" marR="0" lvl="0" indent="0" algn="ctr" defTabSz="674964" rtl="0" eaLnBrk="1" fontAlgn="auto" latinLnBrk="0" hangingPunct="1">
                        <a:lnSpc>
                          <a:spcPct val="100000"/>
                        </a:lnSpc>
                        <a:spcBef>
                          <a:spcPts val="0"/>
                        </a:spcBef>
                        <a:spcAft>
                          <a:spcPts val="1000"/>
                        </a:spcAft>
                        <a:buClrTx/>
                        <a:buSzTx/>
                        <a:buFontTx/>
                        <a:buNone/>
                        <a:tabLst/>
                        <a:defRPr/>
                      </a:pPr>
                      <a:r>
                        <a:rPr lang="fr-FR" sz="1800" b="1" dirty="0">
                          <a:solidFill>
                            <a:srgbClr val="006600"/>
                          </a:solidFill>
                          <a:effectLst/>
                          <a:latin typeface="Algerian" panose="04020705040A02060702" pitchFamily="82" charset="0"/>
                          <a:ea typeface="Calibri" panose="020F0502020204030204" pitchFamily="34" charset="0"/>
                          <a:cs typeface="Calibri Light" panose="020F0302020204030204" pitchFamily="34" charset="0"/>
                        </a:rPr>
                        <a:t>« LAREDIAB » </a:t>
                      </a:r>
                      <a:r>
                        <a:rPr lang="fr-FR" sz="1800" b="1" dirty="0">
                          <a:solidFill>
                            <a:srgbClr val="C00000"/>
                          </a:solidFill>
                          <a:effectLst/>
                          <a:latin typeface="Calibri Light" panose="020F0302020204030204" pitchFamily="34" charset="0"/>
                          <a:ea typeface="Calibri" panose="020F0502020204030204" pitchFamily="34" charset="0"/>
                          <a:cs typeface="Arial" panose="020B0604020202020204" pitchFamily="34" charset="0"/>
                        </a:rPr>
                        <a:t>Code ATRSS/DGRST N° W0417700</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0000"/>
                        </a:lnSpc>
                        <a:spcAft>
                          <a:spcPts val="1000"/>
                        </a:spcAft>
                      </a:pPr>
                      <a:r>
                        <a:rPr lang="fr-FR" sz="1200" b="1" u="sng" dirty="0">
                          <a:solidFill>
                            <a:srgbClr val="C00000"/>
                          </a:solidFill>
                          <a:effectLst/>
                          <a:latin typeface="Calibri Light" panose="020F0302020204030204" pitchFamily="34" charset="0"/>
                          <a:ea typeface="Calibri" panose="020F0502020204030204" pitchFamily="34" charset="0"/>
                          <a:cs typeface="Arial" panose="020B0604020202020204" pitchFamily="34" charset="0"/>
                          <a:hlinkClick r:id="rId3"/>
                        </a:rPr>
                        <a:t>https://larediab.univ-tlemcen.dz</a:t>
                      </a:r>
                      <a:endParaRPr lang="fr-FR" sz="1200" b="1" u="sng" dirty="0">
                        <a:solidFill>
                          <a:srgbClr val="C00000"/>
                        </a:solidFill>
                        <a:effectLst/>
                        <a:latin typeface="Calibri Light" panose="020F0302020204030204" pitchFamily="34" charset="0"/>
                        <a:ea typeface="Calibri" panose="020F0502020204030204" pitchFamily="34" charset="0"/>
                        <a:cs typeface="Arial" panose="020B0604020202020204" pitchFamily="34" charset="0"/>
                      </a:endParaRPr>
                    </a:p>
                  </a:txBody>
                  <a:tcPr marL="89535" marR="89535" marT="0" marB="0">
                    <a:blipFill>
                      <a:blip r:embed="rId4"/>
                      <a:tile tx="0" ty="0" sx="100000" sy="100000" flip="none" algn="tl"/>
                    </a:blipFill>
                  </a:tcPr>
                </a:tc>
                <a:extLst>
                  <a:ext uri="{0D108BD9-81ED-4DB2-BD59-A6C34878D82A}">
                    <a16:rowId xmlns:a16="http://schemas.microsoft.com/office/drawing/2014/main" val="354045403"/>
                  </a:ext>
                </a:extLst>
              </a:tr>
            </a:tbl>
          </a:graphicData>
        </a:graphic>
      </p:graphicFrame>
      <p:pic>
        <p:nvPicPr>
          <p:cNvPr id="10" name="Image 1">
            <a:extLst>
              <a:ext uri="{FF2B5EF4-FFF2-40B4-BE49-F238E27FC236}">
                <a16:creationId xmlns:a16="http://schemas.microsoft.com/office/drawing/2014/main" id="{25DECA8B-3AF9-BA91-44ED-2CCE5C326120}"/>
              </a:ext>
            </a:extLst>
          </p:cNvPr>
          <p:cNvPicPr>
            <a:picLocks noChangeAspect="1"/>
          </p:cNvPicPr>
          <p:nvPr/>
        </p:nvPicPr>
        <p:blipFill>
          <a:blip r:embed="rId5" cstate="print"/>
          <a:srcRect/>
          <a:stretch>
            <a:fillRect/>
          </a:stretch>
        </p:blipFill>
        <p:spPr bwMode="auto">
          <a:xfrm>
            <a:off x="10460570" y="640357"/>
            <a:ext cx="1295377" cy="1059432"/>
          </a:xfrm>
          <a:prstGeom prst="rect">
            <a:avLst/>
          </a:prstGeom>
          <a:noFill/>
          <a:ln w="9525">
            <a:noFill/>
            <a:miter lim="800000"/>
            <a:headEnd/>
            <a:tailEnd/>
          </a:ln>
        </p:spPr>
      </p:pic>
      <p:pic>
        <p:nvPicPr>
          <p:cNvPr id="11" name="Picture 12" descr="Une image contenant texte, clipart&#10;&#10;Description générée automatiquement">
            <a:extLst>
              <a:ext uri="{FF2B5EF4-FFF2-40B4-BE49-F238E27FC236}">
                <a16:creationId xmlns:a16="http://schemas.microsoft.com/office/drawing/2014/main" id="{FE76B60A-8E50-1C5B-0A5E-731E232119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774" y="522720"/>
            <a:ext cx="1157220" cy="11770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8425B33-699F-05D6-EF10-2276F48DDEF9}"/>
              </a:ext>
            </a:extLst>
          </p:cNvPr>
          <p:cNvSpPr/>
          <p:nvPr/>
        </p:nvSpPr>
        <p:spPr>
          <a:xfrm>
            <a:off x="110836" y="53166"/>
            <a:ext cx="2078182" cy="49726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0000FF"/>
                </a:solidFill>
                <a:latin typeface="Bahnschrift SemiBold" panose="020B0502040204020203" pitchFamily="34" charset="0"/>
              </a:rPr>
              <a:t>UNIVERSITY ABOUBEKR BELKAID</a:t>
            </a:r>
          </a:p>
        </p:txBody>
      </p:sp>
      <p:sp>
        <p:nvSpPr>
          <p:cNvPr id="15" name="Rectangle 14">
            <a:extLst>
              <a:ext uri="{FF2B5EF4-FFF2-40B4-BE49-F238E27FC236}">
                <a16:creationId xmlns:a16="http://schemas.microsoft.com/office/drawing/2014/main" id="{C95ACC39-0A3E-4098-1F56-CDE70464E12D}"/>
              </a:ext>
            </a:extLst>
          </p:cNvPr>
          <p:cNvSpPr/>
          <p:nvPr/>
        </p:nvSpPr>
        <p:spPr>
          <a:xfrm>
            <a:off x="110836" y="1706591"/>
            <a:ext cx="2078182" cy="49726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rgbClr val="0000FF"/>
                </a:solidFill>
                <a:latin typeface="Bahnschrift SemiBold" panose="020B0502040204020203" pitchFamily="34" charset="0"/>
              </a:rPr>
              <a:t>FACULTY OF MEDICINE BENAOUDA BENZERDJEB</a:t>
            </a:r>
          </a:p>
        </p:txBody>
      </p:sp>
      <p:sp>
        <p:nvSpPr>
          <p:cNvPr id="16" name="Rectangle 15">
            <a:extLst>
              <a:ext uri="{FF2B5EF4-FFF2-40B4-BE49-F238E27FC236}">
                <a16:creationId xmlns:a16="http://schemas.microsoft.com/office/drawing/2014/main" id="{262BB903-BDEC-597E-F536-0407055F5289}"/>
              </a:ext>
            </a:extLst>
          </p:cNvPr>
          <p:cNvSpPr/>
          <p:nvPr/>
        </p:nvSpPr>
        <p:spPr>
          <a:xfrm>
            <a:off x="10032150" y="1738712"/>
            <a:ext cx="2078182" cy="46514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0000FF"/>
                </a:solidFill>
                <a:latin typeface="Bahnschrift SemiBold" panose="020B0502040204020203" pitchFamily="34" charset="0"/>
              </a:rPr>
              <a:t>DEPARTMENT OF INTERNAL MEDICINE</a:t>
            </a:r>
          </a:p>
        </p:txBody>
      </p:sp>
      <p:sp>
        <p:nvSpPr>
          <p:cNvPr id="17" name="Rectangle 16">
            <a:extLst>
              <a:ext uri="{FF2B5EF4-FFF2-40B4-BE49-F238E27FC236}">
                <a16:creationId xmlns:a16="http://schemas.microsoft.com/office/drawing/2014/main" id="{FEBCDF90-052E-E0D5-ED2A-3309BB86F622}"/>
              </a:ext>
            </a:extLst>
          </p:cNvPr>
          <p:cNvSpPr/>
          <p:nvPr/>
        </p:nvSpPr>
        <p:spPr>
          <a:xfrm>
            <a:off x="10072256" y="53166"/>
            <a:ext cx="2008908" cy="55268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0000FF"/>
                </a:solidFill>
                <a:latin typeface="Bahnschrift SemiBold" panose="020B0502040204020203" pitchFamily="34" charset="0"/>
              </a:rPr>
              <a:t>ACADEMIC HOSPITAL TIDJANI DAMERDJI</a:t>
            </a:r>
          </a:p>
        </p:txBody>
      </p:sp>
      <p:sp>
        <p:nvSpPr>
          <p:cNvPr id="18" name="Rectangle 17">
            <a:extLst>
              <a:ext uri="{FF2B5EF4-FFF2-40B4-BE49-F238E27FC236}">
                <a16:creationId xmlns:a16="http://schemas.microsoft.com/office/drawing/2014/main" id="{E7412791-0349-E739-A780-E57ECA6DD7E3}"/>
              </a:ext>
            </a:extLst>
          </p:cNvPr>
          <p:cNvSpPr/>
          <p:nvPr/>
        </p:nvSpPr>
        <p:spPr>
          <a:xfrm>
            <a:off x="2287460" y="1578609"/>
            <a:ext cx="7646248" cy="697548"/>
          </a:xfrm>
          <a:prstGeom prst="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a:solidFill>
                  <a:srgbClr val="A00F3A"/>
                </a:solidFill>
                <a:effectLst/>
                <a:latin typeface="Algerian" panose="04020705040A02060702" pitchFamily="82" charset="0"/>
                <a:ea typeface="Calibri" panose="020F0502020204030204" pitchFamily="34" charset="0"/>
                <a:cs typeface="Arial" panose="020B0604020202020204" pitchFamily="34" charset="0"/>
              </a:rPr>
              <a:t>7</a:t>
            </a:r>
            <a:r>
              <a:rPr lang="fr-FR" sz="2000" b="1" u="sng" dirty="0">
                <a:solidFill>
                  <a:srgbClr val="A00F3A"/>
                </a:solidFill>
                <a:effectLst/>
                <a:ea typeface="Calibri" panose="020F0502020204030204" pitchFamily="34" charset="0"/>
                <a:cs typeface="Arial" panose="020B0604020202020204" pitchFamily="34" charset="0"/>
              </a:rPr>
              <a:t>th </a:t>
            </a:r>
            <a:r>
              <a:rPr lang="fr-FR" sz="2000" b="1" u="sng" dirty="0">
                <a:solidFill>
                  <a:srgbClr val="A00F3A"/>
                </a:solidFill>
                <a:latin typeface="Algerian" panose="04020705040A02060702" pitchFamily="82" charset="0"/>
                <a:ea typeface="Calibri" panose="020F0502020204030204" pitchFamily="34" charset="0"/>
                <a:cs typeface="Arial" panose="020B0604020202020204" pitchFamily="34" charset="0"/>
              </a:rPr>
              <a:t>SEMINARY</a:t>
            </a:r>
            <a:r>
              <a:rPr lang="fr-FR" sz="2000" b="1" u="sng" dirty="0">
                <a:solidFill>
                  <a:srgbClr val="A00F3A"/>
                </a:solidFill>
                <a:effectLst/>
                <a:latin typeface="Algerian" panose="04020705040A02060702" pitchFamily="82" charset="0"/>
                <a:ea typeface="Calibri" panose="020F0502020204030204" pitchFamily="34" charset="0"/>
                <a:cs typeface="Arial" panose="020B0604020202020204" pitchFamily="34" charset="0"/>
              </a:rPr>
              <a:t> OF LAREDIAB   </a:t>
            </a:r>
            <a:r>
              <a:rPr lang="fr-FR" sz="2000" b="1" u="sng" dirty="0">
                <a:solidFill>
                  <a:srgbClr val="C00000"/>
                </a:solidFill>
                <a:effectLst/>
                <a:latin typeface="Algerian" panose="04020705040A02060702" pitchFamily="82" charset="0"/>
                <a:ea typeface="Calibri" panose="020F0502020204030204" pitchFamily="34" charset="0"/>
                <a:cs typeface="Arial" panose="020B0604020202020204" pitchFamily="34" charset="0"/>
              </a:rPr>
              <a:t>-  </a:t>
            </a:r>
            <a:r>
              <a:rPr lang="fr-FR" sz="2000" u="sng" dirty="0">
                <a:solidFill>
                  <a:schemeClr val="accent6">
                    <a:lumMod val="75000"/>
                  </a:schemeClr>
                </a:solidFill>
                <a:effectLst/>
                <a:latin typeface="Algerian" panose="04020705040A02060702" pitchFamily="82" charset="0"/>
                <a:ea typeface="Calibri" panose="020F0502020204030204" pitchFamily="34" charset="0"/>
                <a:cs typeface="Arial" panose="020B0604020202020204" pitchFamily="34" charset="0"/>
              </a:rPr>
              <a:t>13</a:t>
            </a:r>
            <a:r>
              <a:rPr lang="fr-FR" sz="2000" u="sng" dirty="0">
                <a:solidFill>
                  <a:schemeClr val="accent6">
                    <a:lumMod val="75000"/>
                  </a:schemeClr>
                </a:solidFill>
                <a:effectLst/>
                <a:ea typeface="Calibri" panose="020F0502020204030204" pitchFamily="34" charset="0"/>
                <a:cs typeface="Arial" panose="020B0604020202020204" pitchFamily="34" charset="0"/>
              </a:rPr>
              <a:t>th</a:t>
            </a:r>
            <a:r>
              <a:rPr lang="fr-FR" sz="2000" u="sng" dirty="0">
                <a:solidFill>
                  <a:schemeClr val="accent6">
                    <a:lumMod val="75000"/>
                  </a:schemeClr>
                </a:solidFill>
                <a:effectLst/>
                <a:latin typeface="Algerian" panose="04020705040A02060702" pitchFamily="82" charset="0"/>
                <a:ea typeface="Calibri" panose="020F0502020204030204" pitchFamily="34" charset="0"/>
                <a:cs typeface="Arial" panose="020B0604020202020204" pitchFamily="34" charset="0"/>
              </a:rPr>
              <a:t> CONGRESS OF AMIWIT</a:t>
            </a:r>
          </a:p>
        </p:txBody>
      </p:sp>
      <p:pic>
        <p:nvPicPr>
          <p:cNvPr id="5122" name="Picture 2" descr="EASD Annual Meeting 2023 in Hamburg - Trade Fair / Exhibition Inform">
            <a:extLst>
              <a:ext uri="{FF2B5EF4-FFF2-40B4-BE49-F238E27FC236}">
                <a16:creationId xmlns:a16="http://schemas.microsoft.com/office/drawing/2014/main" id="{72AFE5FF-F344-D36A-771C-7F8DF6E56E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836" y="5414357"/>
            <a:ext cx="2570884" cy="128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40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B264-D04D-3749-5266-D38ECB60F3C8}"/>
              </a:ext>
            </a:extLst>
          </p:cNvPr>
          <p:cNvSpPr>
            <a:spLocks noGrp="1"/>
          </p:cNvSpPr>
          <p:nvPr>
            <p:ph type="title"/>
          </p:nvPr>
        </p:nvSpPr>
        <p:spPr>
          <a:xfrm>
            <a:off x="838200" y="202173"/>
            <a:ext cx="10515600" cy="957727"/>
          </a:xfrm>
        </p:spPr>
        <p:txBody>
          <a:bodyPr>
            <a:normAutofit/>
          </a:bodyPr>
          <a:lstStyle/>
          <a:p>
            <a:pPr algn="ctr"/>
            <a:r>
              <a:rPr lang="fr-FR" sz="3200" b="1" u="sng" dirty="0">
                <a:solidFill>
                  <a:srgbClr val="C00000"/>
                </a:solidFill>
                <a:latin typeface="+mn-lt"/>
              </a:rPr>
              <a:t>Facteurs de risque associés aux admission pour ACD</a:t>
            </a:r>
          </a:p>
        </p:txBody>
      </p:sp>
      <p:sp>
        <p:nvSpPr>
          <p:cNvPr id="3" name="Content Placeholder 2">
            <a:extLst>
              <a:ext uri="{FF2B5EF4-FFF2-40B4-BE49-F238E27FC236}">
                <a16:creationId xmlns:a16="http://schemas.microsoft.com/office/drawing/2014/main" id="{7C73DB06-B734-1383-14A5-951ECB572D3C}"/>
              </a:ext>
            </a:extLst>
          </p:cNvPr>
          <p:cNvSpPr>
            <a:spLocks noGrp="1"/>
          </p:cNvSpPr>
          <p:nvPr>
            <p:ph idx="1"/>
          </p:nvPr>
        </p:nvSpPr>
        <p:spPr/>
        <p:txBody>
          <a:bodyPr/>
          <a:lstStyle/>
          <a:p>
            <a:endParaRPr lang="fr-FR"/>
          </a:p>
        </p:txBody>
      </p:sp>
      <p:pic>
        <p:nvPicPr>
          <p:cNvPr id="10" name="Picture 9">
            <a:extLst>
              <a:ext uri="{FF2B5EF4-FFF2-40B4-BE49-F238E27FC236}">
                <a16:creationId xmlns:a16="http://schemas.microsoft.com/office/drawing/2014/main" id="{A4EB84D5-A8CD-E80F-1A0B-31DA341E47F4}"/>
              </a:ext>
            </a:extLst>
          </p:cNvPr>
          <p:cNvPicPr>
            <a:picLocks noChangeAspect="1"/>
          </p:cNvPicPr>
          <p:nvPr/>
        </p:nvPicPr>
        <p:blipFill>
          <a:blip r:embed="rId3"/>
          <a:stretch>
            <a:fillRect/>
          </a:stretch>
        </p:blipFill>
        <p:spPr>
          <a:xfrm>
            <a:off x="838200" y="930443"/>
            <a:ext cx="10515600" cy="5614356"/>
          </a:xfrm>
          <a:prstGeom prst="rect">
            <a:avLst/>
          </a:prstGeom>
        </p:spPr>
      </p:pic>
      <p:sp>
        <p:nvSpPr>
          <p:cNvPr id="4" name="Rectangle 3">
            <a:extLst>
              <a:ext uri="{FF2B5EF4-FFF2-40B4-BE49-F238E27FC236}">
                <a16:creationId xmlns:a16="http://schemas.microsoft.com/office/drawing/2014/main" id="{59782159-A553-1686-A3E6-6EB76D449AF4}"/>
              </a:ext>
            </a:extLst>
          </p:cNvPr>
          <p:cNvSpPr/>
          <p:nvPr/>
        </p:nvSpPr>
        <p:spPr>
          <a:xfrm>
            <a:off x="838200" y="3158836"/>
            <a:ext cx="10515600" cy="739206"/>
          </a:xfrm>
          <a:prstGeom prst="rect">
            <a:avLst/>
          </a:prstGeom>
          <a:solidFill>
            <a:srgbClr val="E12B27">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10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B264-D04D-3749-5266-D38ECB60F3C8}"/>
              </a:ext>
            </a:extLst>
          </p:cNvPr>
          <p:cNvSpPr>
            <a:spLocks noGrp="1"/>
          </p:cNvSpPr>
          <p:nvPr>
            <p:ph type="title"/>
          </p:nvPr>
        </p:nvSpPr>
        <p:spPr>
          <a:xfrm>
            <a:off x="838200" y="202173"/>
            <a:ext cx="10515600" cy="957727"/>
          </a:xfrm>
        </p:spPr>
        <p:txBody>
          <a:bodyPr>
            <a:normAutofit/>
          </a:bodyPr>
          <a:lstStyle/>
          <a:p>
            <a:pPr algn="ctr"/>
            <a:r>
              <a:rPr lang="fr-FR" sz="3200" b="1" u="sng" dirty="0">
                <a:solidFill>
                  <a:srgbClr val="C00000"/>
                </a:solidFill>
                <a:latin typeface="+mn-lt"/>
              </a:rPr>
              <a:t>Facteurs de risque associés aux admission pour ACD</a:t>
            </a:r>
          </a:p>
        </p:txBody>
      </p:sp>
      <p:sp>
        <p:nvSpPr>
          <p:cNvPr id="3" name="Content Placeholder 2">
            <a:extLst>
              <a:ext uri="{FF2B5EF4-FFF2-40B4-BE49-F238E27FC236}">
                <a16:creationId xmlns:a16="http://schemas.microsoft.com/office/drawing/2014/main" id="{7C73DB06-B734-1383-14A5-951ECB572D3C}"/>
              </a:ext>
            </a:extLst>
          </p:cNvPr>
          <p:cNvSpPr>
            <a:spLocks noGrp="1"/>
          </p:cNvSpPr>
          <p:nvPr>
            <p:ph idx="1"/>
          </p:nvPr>
        </p:nvSpPr>
        <p:spPr/>
        <p:txBody>
          <a:bodyPr/>
          <a:lstStyle/>
          <a:p>
            <a:endParaRPr lang="fr-FR"/>
          </a:p>
        </p:txBody>
      </p:sp>
      <p:pic>
        <p:nvPicPr>
          <p:cNvPr id="10" name="Picture 9">
            <a:extLst>
              <a:ext uri="{FF2B5EF4-FFF2-40B4-BE49-F238E27FC236}">
                <a16:creationId xmlns:a16="http://schemas.microsoft.com/office/drawing/2014/main" id="{A4EB84D5-A8CD-E80F-1A0B-31DA341E47F4}"/>
              </a:ext>
            </a:extLst>
          </p:cNvPr>
          <p:cNvPicPr>
            <a:picLocks noChangeAspect="1"/>
          </p:cNvPicPr>
          <p:nvPr/>
        </p:nvPicPr>
        <p:blipFill>
          <a:blip r:embed="rId3"/>
          <a:stretch>
            <a:fillRect/>
          </a:stretch>
        </p:blipFill>
        <p:spPr>
          <a:xfrm>
            <a:off x="838200" y="930443"/>
            <a:ext cx="10515600" cy="5614356"/>
          </a:xfrm>
          <a:prstGeom prst="rect">
            <a:avLst/>
          </a:prstGeom>
        </p:spPr>
      </p:pic>
      <p:sp>
        <p:nvSpPr>
          <p:cNvPr id="4" name="Rectangle 3">
            <a:extLst>
              <a:ext uri="{FF2B5EF4-FFF2-40B4-BE49-F238E27FC236}">
                <a16:creationId xmlns:a16="http://schemas.microsoft.com/office/drawing/2014/main" id="{FB916976-E1E6-9CA3-50EF-BE20C255172D}"/>
              </a:ext>
            </a:extLst>
          </p:cNvPr>
          <p:cNvSpPr/>
          <p:nvPr/>
        </p:nvSpPr>
        <p:spPr>
          <a:xfrm>
            <a:off x="838200" y="4395537"/>
            <a:ext cx="10515600" cy="433137"/>
          </a:xfrm>
          <a:prstGeom prst="rect">
            <a:avLst/>
          </a:prstGeom>
          <a:solidFill>
            <a:srgbClr val="E12B27">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331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B264-D04D-3749-5266-D38ECB60F3C8}"/>
              </a:ext>
            </a:extLst>
          </p:cNvPr>
          <p:cNvSpPr>
            <a:spLocks noGrp="1"/>
          </p:cNvSpPr>
          <p:nvPr>
            <p:ph type="title"/>
          </p:nvPr>
        </p:nvSpPr>
        <p:spPr>
          <a:xfrm>
            <a:off x="838200" y="202173"/>
            <a:ext cx="10515600" cy="957727"/>
          </a:xfrm>
        </p:spPr>
        <p:txBody>
          <a:bodyPr>
            <a:normAutofit/>
          </a:bodyPr>
          <a:lstStyle/>
          <a:p>
            <a:pPr algn="ctr"/>
            <a:r>
              <a:rPr lang="fr-FR" sz="3200" b="1" u="sng" dirty="0">
                <a:solidFill>
                  <a:srgbClr val="C00000"/>
                </a:solidFill>
                <a:latin typeface="+mn-lt"/>
              </a:rPr>
              <a:t>Facteurs de risque associés aux admission pour ACD</a:t>
            </a:r>
          </a:p>
        </p:txBody>
      </p:sp>
      <p:sp>
        <p:nvSpPr>
          <p:cNvPr id="3" name="Content Placeholder 2">
            <a:extLst>
              <a:ext uri="{FF2B5EF4-FFF2-40B4-BE49-F238E27FC236}">
                <a16:creationId xmlns:a16="http://schemas.microsoft.com/office/drawing/2014/main" id="{7C73DB06-B734-1383-14A5-951ECB572D3C}"/>
              </a:ext>
            </a:extLst>
          </p:cNvPr>
          <p:cNvSpPr>
            <a:spLocks noGrp="1"/>
          </p:cNvSpPr>
          <p:nvPr>
            <p:ph idx="1"/>
          </p:nvPr>
        </p:nvSpPr>
        <p:spPr/>
        <p:txBody>
          <a:bodyPr/>
          <a:lstStyle/>
          <a:p>
            <a:endParaRPr lang="fr-FR"/>
          </a:p>
        </p:txBody>
      </p:sp>
      <p:pic>
        <p:nvPicPr>
          <p:cNvPr id="10" name="Picture 9">
            <a:extLst>
              <a:ext uri="{FF2B5EF4-FFF2-40B4-BE49-F238E27FC236}">
                <a16:creationId xmlns:a16="http://schemas.microsoft.com/office/drawing/2014/main" id="{A4EB84D5-A8CD-E80F-1A0B-31DA341E47F4}"/>
              </a:ext>
            </a:extLst>
          </p:cNvPr>
          <p:cNvPicPr>
            <a:picLocks noChangeAspect="1"/>
          </p:cNvPicPr>
          <p:nvPr/>
        </p:nvPicPr>
        <p:blipFill>
          <a:blip r:embed="rId3"/>
          <a:stretch>
            <a:fillRect/>
          </a:stretch>
        </p:blipFill>
        <p:spPr>
          <a:xfrm>
            <a:off x="838200" y="930443"/>
            <a:ext cx="10515600" cy="5614356"/>
          </a:xfrm>
          <a:prstGeom prst="rect">
            <a:avLst/>
          </a:prstGeom>
        </p:spPr>
      </p:pic>
      <p:sp>
        <p:nvSpPr>
          <p:cNvPr id="4" name="Rectangle 3">
            <a:extLst>
              <a:ext uri="{FF2B5EF4-FFF2-40B4-BE49-F238E27FC236}">
                <a16:creationId xmlns:a16="http://schemas.microsoft.com/office/drawing/2014/main" id="{F92E9258-2349-2512-6DE0-7D5A29FF2888}"/>
              </a:ext>
            </a:extLst>
          </p:cNvPr>
          <p:cNvSpPr/>
          <p:nvPr/>
        </p:nvSpPr>
        <p:spPr>
          <a:xfrm>
            <a:off x="838200" y="4892842"/>
            <a:ext cx="10515600" cy="320842"/>
          </a:xfrm>
          <a:prstGeom prst="rect">
            <a:avLst/>
          </a:prstGeom>
          <a:solidFill>
            <a:srgbClr val="E12B27">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20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D0B2CD9-B85E-D96C-5A55-F9FFA3DEE577}"/>
              </a:ext>
            </a:extLst>
          </p:cNvPr>
          <p:cNvSpPr>
            <a:spLocks noGrp="1"/>
          </p:cNvSpPr>
          <p:nvPr>
            <p:ph idx="1"/>
          </p:nvPr>
        </p:nvSpPr>
        <p:spPr/>
        <p:txBody>
          <a:bodyPr/>
          <a:lstStyle/>
          <a:p>
            <a:endParaRPr lang="fr-FR"/>
          </a:p>
        </p:txBody>
      </p:sp>
      <p:pic>
        <p:nvPicPr>
          <p:cNvPr id="12" name="Picture 11">
            <a:extLst>
              <a:ext uri="{FF2B5EF4-FFF2-40B4-BE49-F238E27FC236}">
                <a16:creationId xmlns:a16="http://schemas.microsoft.com/office/drawing/2014/main" id="{3BD66D81-8391-5B2C-7E72-3A14294AFE2D}"/>
              </a:ext>
            </a:extLst>
          </p:cNvPr>
          <p:cNvPicPr>
            <a:picLocks noChangeAspect="1"/>
          </p:cNvPicPr>
          <p:nvPr/>
        </p:nvPicPr>
        <p:blipFill>
          <a:blip r:embed="rId3"/>
          <a:stretch>
            <a:fillRect/>
          </a:stretch>
        </p:blipFill>
        <p:spPr>
          <a:xfrm>
            <a:off x="587542" y="845878"/>
            <a:ext cx="11016916" cy="5779511"/>
          </a:xfrm>
          <a:prstGeom prst="rect">
            <a:avLst/>
          </a:prstGeom>
        </p:spPr>
      </p:pic>
      <p:sp>
        <p:nvSpPr>
          <p:cNvPr id="13" name="Rectangle 1">
            <a:extLst>
              <a:ext uri="{FF2B5EF4-FFF2-40B4-BE49-F238E27FC236}">
                <a16:creationId xmlns:a16="http://schemas.microsoft.com/office/drawing/2014/main" id="{D8915751-9B5E-79F9-D049-679DD9C1BAB3}"/>
              </a:ext>
            </a:extLst>
          </p:cNvPr>
          <p:cNvSpPr>
            <a:spLocks noGrp="1" noChangeArrowheads="1"/>
          </p:cNvSpPr>
          <p:nvPr>
            <p:ph type="title"/>
          </p:nvPr>
        </p:nvSpPr>
        <p:spPr bwMode="auto">
          <a:xfrm>
            <a:off x="2933498" y="232611"/>
            <a:ext cx="6325001" cy="405247"/>
          </a:xfrm>
          <a:prstGeom prst="rect">
            <a:avLst/>
          </a:prstGeom>
          <a:noFill/>
          <a:ln>
            <a:noFill/>
          </a:ln>
          <a:effec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0" u="sng" strike="noStrike" cap="none" normalizeH="0" baseline="0" dirty="0">
                <a:ln>
                  <a:noFill/>
                </a:ln>
                <a:solidFill>
                  <a:srgbClr val="C00000"/>
                </a:solidFill>
                <a:effectLst/>
                <a:latin typeface="inherit"/>
              </a:rPr>
              <a:t>Courbe de mortalité par sous-groupe ACD</a:t>
            </a:r>
            <a:r>
              <a:rPr kumimoji="0" lang="fr-FR" altLang="fr-FR" sz="1100" b="1" i="0" u="sng" strike="noStrike" cap="none" normalizeH="0" baseline="0" dirty="0">
                <a:ln>
                  <a:noFill/>
                </a:ln>
                <a:solidFill>
                  <a:srgbClr val="C00000"/>
                </a:solidFill>
                <a:effectLst/>
              </a:rPr>
              <a:t> </a:t>
            </a:r>
            <a:endParaRPr kumimoji="0" lang="fr-FR" altLang="fr-FR" sz="2400" b="1" i="0" u="sng" strike="noStrike" cap="none" normalizeH="0" baseline="0" dirty="0">
              <a:ln>
                <a:noFill/>
              </a:ln>
              <a:solidFill>
                <a:srgbClr val="C00000"/>
              </a:solidFill>
              <a:effectLst/>
              <a:latin typeface="Arial" panose="020B0604020202020204" pitchFamily="34" charset="0"/>
            </a:endParaRPr>
          </a:p>
        </p:txBody>
      </p:sp>
      <p:sp>
        <p:nvSpPr>
          <p:cNvPr id="2" name="Oval 1">
            <a:extLst>
              <a:ext uri="{FF2B5EF4-FFF2-40B4-BE49-F238E27FC236}">
                <a16:creationId xmlns:a16="http://schemas.microsoft.com/office/drawing/2014/main" id="{EE4CF2AD-4076-D468-4282-8E9BCC1A69EC}"/>
              </a:ext>
            </a:extLst>
          </p:cNvPr>
          <p:cNvSpPr/>
          <p:nvPr/>
        </p:nvSpPr>
        <p:spPr>
          <a:xfrm>
            <a:off x="9878290" y="2050473"/>
            <a:ext cx="1726167" cy="1066799"/>
          </a:xfrm>
          <a:prstGeom prst="ellipse">
            <a:avLst/>
          </a:prstGeom>
          <a:noFill/>
          <a:ln>
            <a:solidFill>
              <a:srgbClr val="E1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68089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0BC8-44F5-B4B3-7D6E-A0EAE552B375}"/>
              </a:ext>
            </a:extLst>
          </p:cNvPr>
          <p:cNvSpPr>
            <a:spLocks noGrp="1"/>
          </p:cNvSpPr>
          <p:nvPr>
            <p:ph type="title"/>
          </p:nvPr>
        </p:nvSpPr>
        <p:spPr>
          <a:xfrm>
            <a:off x="0" y="0"/>
            <a:ext cx="12052300" cy="1325563"/>
          </a:xfrm>
        </p:spPr>
        <p:txBody>
          <a:bodyPr>
            <a:normAutofit/>
          </a:bodyPr>
          <a:lstStyle/>
          <a:p>
            <a:pPr algn="ctr"/>
            <a:r>
              <a:rPr lang="fr-FR" sz="2800" b="1" u="sng" dirty="0">
                <a:solidFill>
                  <a:srgbClr val="C00000"/>
                </a:solidFill>
              </a:rPr>
              <a:t>La fréquence des acidocétoses diabétiques est indépendamment associée à la mortalité</a:t>
            </a:r>
          </a:p>
        </p:txBody>
      </p:sp>
      <p:pic>
        <p:nvPicPr>
          <p:cNvPr id="7" name="Content Placeholder 6">
            <a:extLst>
              <a:ext uri="{FF2B5EF4-FFF2-40B4-BE49-F238E27FC236}">
                <a16:creationId xmlns:a16="http://schemas.microsoft.com/office/drawing/2014/main" id="{41DFC785-3460-6C88-0923-D6B98F01E3C4}"/>
              </a:ext>
            </a:extLst>
          </p:cNvPr>
          <p:cNvPicPr>
            <a:picLocks noGrp="1" noChangeAspect="1"/>
          </p:cNvPicPr>
          <p:nvPr>
            <p:ph idx="1"/>
          </p:nvPr>
        </p:nvPicPr>
        <p:blipFill>
          <a:blip r:embed="rId3"/>
          <a:stretch>
            <a:fillRect/>
          </a:stretch>
        </p:blipFill>
        <p:spPr>
          <a:xfrm>
            <a:off x="139701" y="1187116"/>
            <a:ext cx="11912600" cy="5548647"/>
          </a:xfrm>
        </p:spPr>
      </p:pic>
      <p:graphicFrame>
        <p:nvGraphicFramePr>
          <p:cNvPr id="4" name="Table 4">
            <a:extLst>
              <a:ext uri="{FF2B5EF4-FFF2-40B4-BE49-F238E27FC236}">
                <a16:creationId xmlns:a16="http://schemas.microsoft.com/office/drawing/2014/main" id="{5BD7B0D1-5872-6A43-2F3D-164DA2C70AAC}"/>
              </a:ext>
            </a:extLst>
          </p:cNvPr>
          <p:cNvGraphicFramePr>
            <a:graphicFrameLocks noGrp="1"/>
          </p:cNvGraphicFramePr>
          <p:nvPr>
            <p:extLst>
              <p:ext uri="{D42A27DB-BD31-4B8C-83A1-F6EECF244321}">
                <p14:modId xmlns:p14="http://schemas.microsoft.com/office/powerpoint/2010/main" val="561864129"/>
              </p:ext>
            </p:extLst>
          </p:nvPr>
        </p:nvGraphicFramePr>
        <p:xfrm>
          <a:off x="452582" y="1703338"/>
          <a:ext cx="11434618" cy="527243"/>
        </p:xfrm>
        <a:graphic>
          <a:graphicData uri="http://schemas.openxmlformats.org/drawingml/2006/table">
            <a:tbl>
              <a:tblPr firstRow="1" bandRow="1">
                <a:tableStyleId>{5DA37D80-6434-44D0-A028-1B22A696006F}</a:tableStyleId>
              </a:tblPr>
              <a:tblGrid>
                <a:gridCol w="11434618">
                  <a:extLst>
                    <a:ext uri="{9D8B030D-6E8A-4147-A177-3AD203B41FA5}">
                      <a16:colId xmlns:a16="http://schemas.microsoft.com/office/drawing/2014/main" val="4271176103"/>
                    </a:ext>
                  </a:extLst>
                </a:gridCol>
              </a:tblGrid>
              <a:tr h="527243">
                <a:tc>
                  <a:txBody>
                    <a:bodyPr/>
                    <a:lstStyle/>
                    <a:p>
                      <a:endParaRPr lang="fr-FR" dirty="0"/>
                    </a:p>
                  </a:txBody>
                  <a:tcPr/>
                </a:tc>
                <a:extLst>
                  <a:ext uri="{0D108BD9-81ED-4DB2-BD59-A6C34878D82A}">
                    <a16:rowId xmlns:a16="http://schemas.microsoft.com/office/drawing/2014/main" val="1123197745"/>
                  </a:ext>
                </a:extLst>
              </a:tr>
            </a:tbl>
          </a:graphicData>
        </a:graphic>
      </p:graphicFrame>
    </p:spTree>
    <p:extLst>
      <p:ext uri="{BB962C8B-B14F-4D97-AF65-F5344CB8AC3E}">
        <p14:creationId xmlns:p14="http://schemas.microsoft.com/office/powerpoint/2010/main" val="374424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36E6-0604-219F-BDC4-7489FD12046A}"/>
              </a:ext>
            </a:extLst>
          </p:cNvPr>
          <p:cNvSpPr>
            <a:spLocks noGrp="1"/>
          </p:cNvSpPr>
          <p:nvPr>
            <p:ph type="title"/>
          </p:nvPr>
        </p:nvSpPr>
        <p:spPr>
          <a:xfrm>
            <a:off x="838200" y="0"/>
            <a:ext cx="10515600" cy="854075"/>
          </a:xfrm>
        </p:spPr>
        <p:txBody>
          <a:bodyPr>
            <a:normAutofit/>
          </a:bodyPr>
          <a:lstStyle/>
          <a:p>
            <a:pPr algn="ctr"/>
            <a:r>
              <a:rPr lang="fr-FR" sz="3200" b="1" u="sng" dirty="0">
                <a:solidFill>
                  <a:srgbClr val="C00000"/>
                </a:solidFill>
                <a:latin typeface="Arial" panose="020B0604020202020204" pitchFamily="34" charset="0"/>
                <a:cs typeface="Arial" panose="020B0604020202020204" pitchFamily="34" charset="0"/>
              </a:rPr>
              <a:t>Age médian du décès</a:t>
            </a:r>
          </a:p>
        </p:txBody>
      </p:sp>
      <p:sp>
        <p:nvSpPr>
          <p:cNvPr id="3" name="Content Placeholder 2">
            <a:extLst>
              <a:ext uri="{FF2B5EF4-FFF2-40B4-BE49-F238E27FC236}">
                <a16:creationId xmlns:a16="http://schemas.microsoft.com/office/drawing/2014/main" id="{98AD8DA3-F40E-A21A-EF94-625C55796E7C}"/>
              </a:ext>
            </a:extLst>
          </p:cNvPr>
          <p:cNvSpPr>
            <a:spLocks noGrp="1"/>
          </p:cNvSpPr>
          <p:nvPr>
            <p:ph idx="1"/>
          </p:nvPr>
        </p:nvSpPr>
        <p:spPr>
          <a:xfrm>
            <a:off x="316832" y="1978176"/>
            <a:ext cx="11036968" cy="4351338"/>
          </a:xfrm>
        </p:spPr>
        <p:txBody>
          <a:bodyPr>
            <a:normAutofit fontScale="85000" lnSpcReduction="20000"/>
          </a:bodyPr>
          <a:lstStyle/>
          <a:p>
            <a:endParaRPr lang="fr-FR" dirty="0"/>
          </a:p>
          <a:p>
            <a:endParaRPr lang="fr-FR" dirty="0"/>
          </a:p>
          <a:p>
            <a:endParaRPr lang="fr-FR" dirty="0"/>
          </a:p>
          <a:p>
            <a:endParaRPr lang="fr-FR" dirty="0"/>
          </a:p>
          <a:p>
            <a:pPr marL="0" indent="0">
              <a:buNone/>
            </a:pPr>
            <a:r>
              <a:rPr lang="fr-FR" sz="2400" b="1" u="sng" dirty="0">
                <a:solidFill>
                  <a:srgbClr val="0000FF"/>
                </a:solidFill>
                <a:latin typeface="Arial" panose="020B0604020202020204" pitchFamily="34" charset="0"/>
                <a:cs typeface="Arial" panose="020B0604020202020204" pitchFamily="34" charset="0"/>
              </a:rPr>
              <a:t>Caractéristiques dominantes communes:</a:t>
            </a:r>
          </a:p>
          <a:p>
            <a:r>
              <a:rPr lang="fr-FR" dirty="0">
                <a:solidFill>
                  <a:srgbClr val="0000FF"/>
                </a:solidFill>
                <a:latin typeface="Arial" panose="020B0604020202020204" pitchFamily="34" charset="0"/>
                <a:cs typeface="Arial" panose="020B0604020202020204" pitchFamily="34" charset="0"/>
              </a:rPr>
              <a:t>Infection chez les jeunes fragiles</a:t>
            </a:r>
          </a:p>
          <a:p>
            <a:r>
              <a:rPr lang="fr-FR" dirty="0">
                <a:solidFill>
                  <a:srgbClr val="0000FF"/>
                </a:solidFill>
                <a:latin typeface="Arial" panose="020B0604020202020204" pitchFamily="34" charset="0"/>
                <a:cs typeface="Arial" panose="020B0604020202020204" pitchFamily="34" charset="0"/>
              </a:rPr>
              <a:t>Mort cardiaque subite</a:t>
            </a:r>
          </a:p>
          <a:p>
            <a:r>
              <a:rPr lang="fr-FR" dirty="0">
                <a:solidFill>
                  <a:srgbClr val="0000FF"/>
                </a:solidFill>
                <a:latin typeface="Arial" panose="020B0604020202020204" pitchFamily="34" charset="0"/>
                <a:cs typeface="Arial" panose="020B0604020202020204" pitchFamily="34" charset="0"/>
              </a:rPr>
              <a:t>Urgences liées au diabète à domicile (ACD, hypoglycémie)</a:t>
            </a:r>
          </a:p>
          <a:p>
            <a:pPr marL="0" indent="0">
              <a:buNone/>
            </a:pPr>
            <a:endParaRPr lang="fr-FR" dirty="0">
              <a:solidFill>
                <a:srgbClr val="0000FF"/>
              </a:solidFill>
              <a:latin typeface="Arial" panose="020B0604020202020204" pitchFamily="34" charset="0"/>
              <a:cs typeface="Arial" panose="020B0604020202020204" pitchFamily="34" charset="0"/>
            </a:endParaRPr>
          </a:p>
          <a:p>
            <a:r>
              <a:rPr lang="fr-FR" dirty="0">
                <a:solidFill>
                  <a:srgbClr val="0000FF"/>
                </a:solidFill>
                <a:latin typeface="Arial" panose="020B0604020202020204" pitchFamily="34" charset="0"/>
                <a:cs typeface="Arial" panose="020B0604020202020204" pitchFamily="34" charset="0"/>
              </a:rPr>
              <a:t>28 % avaient des antécédents d’abus d’alcool</a:t>
            </a:r>
          </a:p>
          <a:p>
            <a:r>
              <a:rPr lang="fr-FR" dirty="0">
                <a:solidFill>
                  <a:srgbClr val="0000FF"/>
                </a:solidFill>
                <a:latin typeface="Arial" panose="020B0604020202020204" pitchFamily="34" charset="0"/>
                <a:cs typeface="Arial" panose="020B0604020202020204" pitchFamily="34" charset="0"/>
              </a:rPr>
              <a:t>30 % souffraient d’un trouble de santé mentale inconnu</a:t>
            </a:r>
          </a:p>
        </p:txBody>
      </p:sp>
      <p:pic>
        <p:nvPicPr>
          <p:cNvPr id="9" name="Picture 8">
            <a:extLst>
              <a:ext uri="{FF2B5EF4-FFF2-40B4-BE49-F238E27FC236}">
                <a16:creationId xmlns:a16="http://schemas.microsoft.com/office/drawing/2014/main" id="{258FBEAB-B8F4-91D7-FEEB-C2A162537A14}"/>
              </a:ext>
            </a:extLst>
          </p:cNvPr>
          <p:cNvPicPr>
            <a:picLocks noChangeAspect="1"/>
          </p:cNvPicPr>
          <p:nvPr/>
        </p:nvPicPr>
        <p:blipFill>
          <a:blip r:embed="rId3"/>
          <a:stretch>
            <a:fillRect/>
          </a:stretch>
        </p:blipFill>
        <p:spPr>
          <a:xfrm>
            <a:off x="2187365" y="834722"/>
            <a:ext cx="7518109" cy="2594278"/>
          </a:xfrm>
          <a:prstGeom prst="rect">
            <a:avLst/>
          </a:prstGeom>
        </p:spPr>
      </p:pic>
      <p:pic>
        <p:nvPicPr>
          <p:cNvPr id="1026" name="Picture 2" descr="Sad Emoji Images | Free Photos, PNG Stickers, Wallpapers &amp; Backgrounds -  rawpixel">
            <a:extLst>
              <a:ext uri="{FF2B5EF4-FFF2-40B4-BE49-F238E27FC236}">
                <a16:creationId xmlns:a16="http://schemas.microsoft.com/office/drawing/2014/main" id="{E0BEE1B9-8775-7E2E-B2C9-2914F8022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4036" y="2834201"/>
            <a:ext cx="1169764" cy="11697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52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B051-C443-6080-5F75-80CEBF9AFA37}"/>
              </a:ext>
            </a:extLst>
          </p:cNvPr>
          <p:cNvSpPr>
            <a:spLocks noGrp="1"/>
          </p:cNvSpPr>
          <p:nvPr>
            <p:ph type="title"/>
          </p:nvPr>
        </p:nvSpPr>
        <p:spPr/>
        <p:txBody>
          <a:bodyPr>
            <a:normAutofit/>
          </a:bodyPr>
          <a:lstStyle/>
          <a:p>
            <a:pPr algn="ctr"/>
            <a:r>
              <a:rPr lang="fr-FR" sz="3600" b="1" u="sng" dirty="0">
                <a:solidFill>
                  <a:srgbClr val="C00000"/>
                </a:solidFill>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9C85F2F1-B58A-EEB0-64EB-F33DB0347877}"/>
              </a:ext>
            </a:extLst>
          </p:cNvPr>
          <p:cNvSpPr>
            <a:spLocks noGrp="1"/>
          </p:cNvSpPr>
          <p:nvPr>
            <p:ph idx="1"/>
          </p:nvPr>
        </p:nvSpPr>
        <p:spPr/>
        <p:txBody>
          <a:bodyPr>
            <a:normAutofit fontScale="92500"/>
          </a:bodyPr>
          <a:lstStyle/>
          <a:p>
            <a:r>
              <a:rPr lang="fr-FR" dirty="0">
                <a:solidFill>
                  <a:srgbClr val="0000FF"/>
                </a:solidFill>
                <a:latin typeface="Arial" panose="020B0604020202020204" pitchFamily="34" charset="0"/>
                <a:cs typeface="Arial" panose="020B0604020202020204" pitchFamily="34" charset="0"/>
              </a:rPr>
              <a:t>Les admissions multiples pour ACD sont indépendamment associées à une mortalité significativement accrue à un jeune âge</a:t>
            </a:r>
          </a:p>
          <a:p>
            <a:endParaRPr lang="fr-FR" dirty="0">
              <a:solidFill>
                <a:srgbClr val="0000FF"/>
              </a:solidFill>
              <a:latin typeface="Arial" panose="020B0604020202020204" pitchFamily="34" charset="0"/>
              <a:cs typeface="Arial" panose="020B0604020202020204" pitchFamily="34" charset="0"/>
            </a:endParaRPr>
          </a:p>
          <a:p>
            <a:r>
              <a:rPr lang="fr-FR" dirty="0">
                <a:solidFill>
                  <a:srgbClr val="0000FF"/>
                </a:solidFill>
                <a:latin typeface="Arial" panose="020B0604020202020204" pitchFamily="34" charset="0"/>
                <a:cs typeface="Arial" panose="020B0604020202020204" pitchFamily="34" charset="0"/>
              </a:rPr>
              <a:t>Alors que le taux d'ACD est plus fréquent chez les jeunes femmes avec conditions socio économiques défavorables, la mortalité prédomine chez les jeunes hommes</a:t>
            </a:r>
          </a:p>
          <a:p>
            <a:endParaRPr lang="fr-FR" dirty="0">
              <a:solidFill>
                <a:srgbClr val="0000FF"/>
              </a:solidFill>
              <a:latin typeface="Arial" panose="020B0604020202020204" pitchFamily="34" charset="0"/>
              <a:cs typeface="Arial" panose="020B0604020202020204" pitchFamily="34" charset="0"/>
            </a:endParaRPr>
          </a:p>
          <a:p>
            <a:r>
              <a:rPr lang="fr-FR" dirty="0">
                <a:solidFill>
                  <a:srgbClr val="0000FF"/>
                </a:solidFill>
                <a:latin typeface="Arial" panose="020B0604020202020204" pitchFamily="34" charset="0"/>
                <a:cs typeface="Arial" panose="020B0604020202020204" pitchFamily="34" charset="0"/>
              </a:rPr>
              <a:t>Des travaux supplémentaires devraient être menés pour identifier et soutenir ce groupe vulnérable en vue de limiter la surmortalité</a:t>
            </a:r>
          </a:p>
        </p:txBody>
      </p:sp>
    </p:spTree>
    <p:extLst>
      <p:ext uri="{BB962C8B-B14F-4D97-AF65-F5344CB8AC3E}">
        <p14:creationId xmlns:p14="http://schemas.microsoft.com/office/powerpoint/2010/main" val="2076389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6D2E8-BA95-5249-5AF4-CFAAF9FFB0FD}"/>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p:txBody>
      </p:sp>
      <p:sp>
        <p:nvSpPr>
          <p:cNvPr id="4" name="Rectangle 3">
            <a:extLst>
              <a:ext uri="{FF2B5EF4-FFF2-40B4-BE49-F238E27FC236}">
                <a16:creationId xmlns:a16="http://schemas.microsoft.com/office/drawing/2014/main" id="{48DC21F6-8063-9C19-D9AC-7B8DE336D3E3}"/>
              </a:ext>
            </a:extLst>
          </p:cNvPr>
          <p:cNvSpPr/>
          <p:nvPr/>
        </p:nvSpPr>
        <p:spPr>
          <a:xfrm>
            <a:off x="2799360" y="2149917"/>
            <a:ext cx="6593280" cy="830997"/>
          </a:xfrm>
          <a:prstGeom prst="rect">
            <a:avLst/>
          </a:prstGeom>
          <a:noFill/>
        </p:spPr>
        <p:txBody>
          <a:bodyPr wrap="none" lIns="91440" tIns="45720" rIns="91440" bIns="45720">
            <a:spAutoFit/>
          </a:bodyPr>
          <a:lstStyle/>
          <a:p>
            <a:pPr algn="r"/>
            <a:r>
              <a:rPr lang="fr-FR" sz="4800" b="1" dirty="0">
                <a:ln w="22225">
                  <a:solidFill>
                    <a:schemeClr val="accent2"/>
                  </a:solidFill>
                  <a:prstDash val="solid"/>
                </a:ln>
                <a:solidFill>
                  <a:schemeClr val="accent2">
                    <a:lumMod val="40000"/>
                    <a:lumOff val="60000"/>
                  </a:schemeClr>
                </a:solidFill>
              </a:rPr>
              <a:t>Merci De Votre Attention</a:t>
            </a:r>
          </a:p>
        </p:txBody>
      </p:sp>
    </p:spTree>
    <p:extLst>
      <p:ext uri="{BB962C8B-B14F-4D97-AF65-F5344CB8AC3E}">
        <p14:creationId xmlns:p14="http://schemas.microsoft.com/office/powerpoint/2010/main" val="2807807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8DCB4B-4447-3123-1247-E94D22F3A580}"/>
              </a:ext>
            </a:extLst>
          </p:cNvPr>
          <p:cNvSpPr>
            <a:spLocks noGrp="1"/>
          </p:cNvSpPr>
          <p:nvPr>
            <p:ph type="subTitle" idx="1"/>
          </p:nvPr>
        </p:nvSpPr>
        <p:spPr>
          <a:xfrm>
            <a:off x="101600" y="86678"/>
            <a:ext cx="11968480" cy="6639242"/>
          </a:xfrm>
        </p:spPr>
        <p:txBody>
          <a:bodyPr/>
          <a:lstStyle/>
          <a:p>
            <a:pPr algn="l"/>
            <a:endParaRPr lang="fr-FR" dirty="0">
              <a:latin typeface="Arial" panose="020B0604020202020204" pitchFamily="34" charset="0"/>
              <a:cs typeface="Arial" panose="020B0604020202020204" pitchFamily="34" charset="0"/>
            </a:endParaRPr>
          </a:p>
          <a:p>
            <a:r>
              <a:rPr lang="fr-FR" sz="2800" b="1" u="sng" dirty="0">
                <a:solidFill>
                  <a:srgbClr val="A00F3A"/>
                </a:solidFill>
                <a:latin typeface="Arial" panose="020B0604020202020204" pitchFamily="34" charset="0"/>
                <a:cs typeface="Arial" panose="020B0604020202020204" pitchFamily="34" charset="0"/>
              </a:rPr>
              <a:t>Introduction</a:t>
            </a:r>
          </a:p>
          <a:p>
            <a:endParaRPr lang="fr-FR" sz="2800" b="1" u="sng" dirty="0">
              <a:solidFill>
                <a:srgbClr val="A00F3A"/>
              </a:solidFill>
              <a:latin typeface="Arial" panose="020B0604020202020204" pitchFamily="34" charset="0"/>
              <a:cs typeface="Arial" panose="020B0604020202020204" pitchFamily="34" charset="0"/>
            </a:endParaRPr>
          </a:p>
          <a:p>
            <a:pPr algn="l"/>
            <a:r>
              <a:rPr lang="fr-FR" sz="2800" dirty="0">
                <a:solidFill>
                  <a:srgbClr val="0000FF"/>
                </a:solidFill>
                <a:latin typeface="Arial" panose="020B0604020202020204" pitchFamily="34" charset="0"/>
                <a:cs typeface="Arial" panose="020B0604020202020204" pitchFamily="34" charset="0"/>
              </a:rPr>
              <a:t>L'acidocétose diabétique est une complication potentiellement mortelle du diabète de type 1.</a:t>
            </a:r>
          </a:p>
          <a:p>
            <a:pPr algn="l"/>
            <a:endParaRPr lang="fr-FR" sz="2800" dirty="0">
              <a:solidFill>
                <a:srgbClr val="0000FF"/>
              </a:solidFill>
              <a:latin typeface="Arial" panose="020B0604020202020204" pitchFamily="34" charset="0"/>
              <a:cs typeface="Arial" panose="020B0604020202020204" pitchFamily="34" charset="0"/>
            </a:endParaRPr>
          </a:p>
          <a:p>
            <a:pPr algn="l"/>
            <a:r>
              <a:rPr lang="fr-FR" b="1" u="sng" dirty="0">
                <a:solidFill>
                  <a:srgbClr val="0000FF"/>
                </a:solidFill>
                <a:latin typeface="Arial" panose="020B0604020202020204" pitchFamily="34" charset="0"/>
                <a:cs typeface="Arial" panose="020B0604020202020204" pitchFamily="34" charset="0"/>
              </a:rPr>
              <a:t>L'admission pour ACD peut refléter:</a:t>
            </a:r>
          </a:p>
          <a:p>
            <a:pPr marL="342900" indent="-342900" algn="l">
              <a:buFontTx/>
              <a:buChar char="-"/>
            </a:pPr>
            <a:r>
              <a:rPr lang="fr-FR" sz="2800" dirty="0">
                <a:solidFill>
                  <a:srgbClr val="0000FF"/>
                </a:solidFill>
                <a:latin typeface="Arial" panose="020B0604020202020204" pitchFamily="34" charset="0"/>
                <a:cs typeface="Arial" panose="020B0604020202020204" pitchFamily="34" charset="0"/>
              </a:rPr>
              <a:t>Autogestion inadéquate</a:t>
            </a:r>
          </a:p>
          <a:p>
            <a:pPr marL="342900" indent="-342900" algn="l">
              <a:buFontTx/>
              <a:buChar char="-"/>
            </a:pPr>
            <a:r>
              <a:rPr lang="fr-FR" sz="2800" dirty="0">
                <a:solidFill>
                  <a:srgbClr val="0000FF"/>
                </a:solidFill>
                <a:latin typeface="Arial" panose="020B0604020202020204" pitchFamily="34" charset="0"/>
                <a:cs typeface="Arial" panose="020B0604020202020204" pitchFamily="34" charset="0"/>
              </a:rPr>
              <a:t>Circonstances sociales vulnérables</a:t>
            </a:r>
          </a:p>
          <a:p>
            <a:pPr marL="342900" indent="-342900" algn="l">
              <a:buFontTx/>
              <a:buChar char="-"/>
            </a:pPr>
            <a:r>
              <a:rPr lang="fr-FR" sz="2800" dirty="0">
                <a:solidFill>
                  <a:srgbClr val="0000FF"/>
                </a:solidFill>
                <a:latin typeface="Arial" panose="020B0604020202020204" pitchFamily="34" charset="0"/>
                <a:cs typeface="Arial" panose="020B0604020202020204" pitchFamily="34" charset="0"/>
              </a:rPr>
              <a:t>Phénotype clinique sensible</a:t>
            </a:r>
          </a:p>
          <a:p>
            <a:pPr marL="342900" indent="-342900" algn="l">
              <a:buFontTx/>
              <a:buChar char="-"/>
            </a:pPr>
            <a:endParaRPr lang="fr-FR" sz="2800" dirty="0">
              <a:solidFill>
                <a:srgbClr val="0000FF"/>
              </a:solidFill>
              <a:latin typeface="Arial" panose="020B0604020202020204" pitchFamily="34" charset="0"/>
              <a:cs typeface="Arial" panose="020B0604020202020204" pitchFamily="34" charset="0"/>
            </a:endParaRPr>
          </a:p>
          <a:p>
            <a:pPr algn="l"/>
            <a:r>
              <a:rPr lang="fr-FR" sz="2800" dirty="0">
                <a:solidFill>
                  <a:srgbClr val="0000FF"/>
                </a:solidFill>
                <a:latin typeface="Arial" panose="020B0604020202020204" pitchFamily="34" charset="0"/>
                <a:cs typeface="Arial" panose="020B0604020202020204" pitchFamily="34" charset="0"/>
              </a:rPr>
              <a:t> </a:t>
            </a:r>
            <a:r>
              <a:rPr lang="fr-FR" sz="2800" dirty="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fr-FR" sz="2800" dirty="0">
                <a:solidFill>
                  <a:srgbClr val="0000FF"/>
                </a:solidFill>
                <a:latin typeface="Arial" panose="020B0604020202020204" pitchFamily="34" charset="0"/>
                <a:cs typeface="Arial" panose="020B0604020202020204" pitchFamily="34" charset="0"/>
              </a:rPr>
              <a:t>L'association entre l'admission récurrente d'ACD et la mortalité à long terme reste floue</a:t>
            </a:r>
          </a:p>
          <a:p>
            <a:pPr marL="342900" indent="-342900" algn="l">
              <a:buFontTx/>
              <a:buChar char="-"/>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677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8DCB4B-4447-3123-1247-E94D22F3A580}"/>
              </a:ext>
            </a:extLst>
          </p:cNvPr>
          <p:cNvSpPr>
            <a:spLocks noGrp="1"/>
          </p:cNvSpPr>
          <p:nvPr>
            <p:ph type="subTitle" idx="1"/>
          </p:nvPr>
        </p:nvSpPr>
        <p:spPr>
          <a:xfrm>
            <a:off x="101600" y="86678"/>
            <a:ext cx="11968480" cy="6639242"/>
          </a:xfrm>
        </p:spPr>
        <p:txBody>
          <a:bodyPr/>
          <a:lstStyle/>
          <a:p>
            <a:r>
              <a:rPr lang="fr-FR" b="1" u="sng" dirty="0">
                <a:solidFill>
                  <a:srgbClr val="C00000"/>
                </a:solidFill>
                <a:latin typeface="Arial" panose="020B0604020202020204" pitchFamily="34" charset="0"/>
                <a:cs typeface="Arial" panose="020B0604020202020204" pitchFamily="34" charset="0"/>
              </a:rPr>
              <a:t>Facteurs de risque antérieurs</a:t>
            </a:r>
          </a:p>
          <a:p>
            <a:pPr algn="l"/>
            <a:r>
              <a:rPr lang="fr-FR" b="1" u="sng" dirty="0">
                <a:solidFill>
                  <a:srgbClr val="0000FF"/>
                </a:solidFill>
                <a:latin typeface="Arial" panose="020B0604020202020204" pitchFamily="34" charset="0"/>
                <a:cs typeface="Arial" panose="020B0604020202020204" pitchFamily="34" charset="0"/>
              </a:rPr>
              <a:t>ACD récurrente:</a:t>
            </a:r>
          </a:p>
          <a:p>
            <a:pPr algn="l"/>
            <a:r>
              <a:rPr lang="fr-FR" dirty="0">
                <a:solidFill>
                  <a:srgbClr val="0000FF"/>
                </a:solidFill>
                <a:latin typeface="Arial" panose="020B0604020202020204" pitchFamily="34" charset="0"/>
                <a:cs typeface="Arial" panose="020B0604020202020204" pitchFamily="34" charset="0"/>
              </a:rPr>
              <a:t>-   Sexe féminin,</a:t>
            </a:r>
            <a:r>
              <a:rPr lang="fr-FR" sz="1600" dirty="0">
                <a:solidFill>
                  <a:srgbClr val="0000FF"/>
                </a:solidFill>
                <a:latin typeface="Arial" panose="020B0604020202020204" pitchFamily="34" charset="0"/>
                <a:cs typeface="Arial" panose="020B0604020202020204" pitchFamily="34" charset="0"/>
              </a:rPr>
              <a:t> </a:t>
            </a:r>
            <a:r>
              <a:rPr lang="fr-FR" sz="1200" dirty="0">
                <a:solidFill>
                  <a:srgbClr val="0000FF"/>
                </a:solidFill>
                <a:latin typeface="Arial" panose="020B0604020202020204" pitchFamily="34" charset="0"/>
                <a:cs typeface="Arial" panose="020B0604020202020204" pitchFamily="34" charset="0"/>
              </a:rPr>
              <a:t>1</a:t>
            </a:r>
          </a:p>
          <a:p>
            <a:pPr marL="342900" indent="-342900" algn="l">
              <a:buFontTx/>
              <a:buChar char="-"/>
            </a:pPr>
            <a:r>
              <a:rPr lang="fr-FR" dirty="0">
                <a:solidFill>
                  <a:srgbClr val="0000FF"/>
                </a:solidFill>
                <a:latin typeface="Arial" panose="020B0604020202020204" pitchFamily="34" charset="0"/>
                <a:cs typeface="Arial" panose="020B0604020202020204" pitchFamily="34" charset="0"/>
              </a:rPr>
              <a:t>Privation socio économique </a:t>
            </a:r>
            <a:r>
              <a:rPr lang="fr-FR" sz="1200" dirty="0">
                <a:solidFill>
                  <a:srgbClr val="0000FF"/>
                </a:solidFill>
                <a:latin typeface="Arial" panose="020B0604020202020204" pitchFamily="34" charset="0"/>
                <a:cs typeface="Arial" panose="020B0604020202020204" pitchFamily="34" charset="0"/>
              </a:rPr>
              <a:t>1, 2, 3</a:t>
            </a:r>
          </a:p>
          <a:p>
            <a:pPr marL="342900" indent="-342900" algn="l">
              <a:buFontTx/>
              <a:buChar char="-"/>
            </a:pPr>
            <a:r>
              <a:rPr lang="fr-FR" dirty="0">
                <a:solidFill>
                  <a:srgbClr val="0000FF"/>
                </a:solidFill>
                <a:latin typeface="Arial" panose="020B0604020202020204" pitchFamily="34" charset="0"/>
                <a:cs typeface="Arial" panose="020B0604020202020204" pitchFamily="34" charset="0"/>
              </a:rPr>
              <a:t>HbA1c plus élevée </a:t>
            </a:r>
            <a:r>
              <a:rPr lang="fr-FR" sz="1200" dirty="0">
                <a:solidFill>
                  <a:srgbClr val="0000FF"/>
                </a:solidFill>
                <a:latin typeface="Arial" panose="020B0604020202020204" pitchFamily="34" charset="0"/>
                <a:cs typeface="Arial" panose="020B0604020202020204" pitchFamily="34" charset="0"/>
              </a:rPr>
              <a:t>2, 3</a:t>
            </a:r>
          </a:p>
          <a:p>
            <a:pPr marL="342900" indent="-342900" algn="l">
              <a:buFontTx/>
              <a:buChar char="-"/>
            </a:pPr>
            <a:r>
              <a:rPr lang="fr-FR" dirty="0">
                <a:solidFill>
                  <a:srgbClr val="0000FF"/>
                </a:solidFill>
                <a:latin typeface="Arial" panose="020B0604020202020204" pitchFamily="34" charset="0"/>
                <a:cs typeface="Arial" panose="020B0604020202020204" pitchFamily="34" charset="0"/>
              </a:rPr>
              <a:t>Fragmentation des soins de santé</a:t>
            </a:r>
            <a:r>
              <a:rPr lang="fr-FR" sz="1600" dirty="0">
                <a:solidFill>
                  <a:srgbClr val="0000FF"/>
                </a:solidFill>
                <a:latin typeface="Arial" panose="020B0604020202020204" pitchFamily="34" charset="0"/>
                <a:cs typeface="Arial" panose="020B0604020202020204" pitchFamily="34" charset="0"/>
              </a:rPr>
              <a:t>4</a:t>
            </a:r>
          </a:p>
          <a:p>
            <a:pPr marL="342900" indent="-342900" algn="l">
              <a:buFontTx/>
              <a:buChar char="-"/>
            </a:pPr>
            <a:r>
              <a:rPr lang="fr-FR" dirty="0">
                <a:solidFill>
                  <a:srgbClr val="0000FF"/>
                </a:solidFill>
                <a:latin typeface="Arial" panose="020B0604020202020204" pitchFamily="34" charset="0"/>
                <a:cs typeface="Arial" panose="020B0604020202020204" pitchFamily="34" charset="0"/>
              </a:rPr>
              <a:t>Âge plus jeune </a:t>
            </a:r>
            <a:r>
              <a:rPr lang="fr-FR" sz="1200" dirty="0">
                <a:solidFill>
                  <a:srgbClr val="0000FF"/>
                </a:solidFill>
                <a:latin typeface="Arial" panose="020B0604020202020204" pitchFamily="34" charset="0"/>
                <a:cs typeface="Arial" panose="020B0604020202020204" pitchFamily="34" charset="0"/>
              </a:rPr>
              <a:t>1</a:t>
            </a:r>
          </a:p>
          <a:p>
            <a:pPr algn="l"/>
            <a:endParaRPr lang="fr-FR" dirty="0">
              <a:solidFill>
                <a:srgbClr val="0000FF"/>
              </a:solidFill>
              <a:latin typeface="Arial" panose="020B0604020202020204" pitchFamily="34" charset="0"/>
              <a:cs typeface="Arial" panose="020B0604020202020204" pitchFamily="34" charset="0"/>
            </a:endParaRPr>
          </a:p>
          <a:p>
            <a:pPr algn="l"/>
            <a:r>
              <a:rPr lang="fr-FR" b="1" u="sng" dirty="0">
                <a:solidFill>
                  <a:srgbClr val="0000FF"/>
                </a:solidFill>
                <a:latin typeface="Arial" panose="020B0604020202020204" pitchFamily="34" charset="0"/>
                <a:cs typeface="Arial" panose="020B0604020202020204" pitchFamily="34" charset="0"/>
              </a:rPr>
              <a:t>La mortalité suite à une ACD</a:t>
            </a:r>
            <a:r>
              <a:rPr lang="fr-FR" u="sng" dirty="0">
                <a:solidFill>
                  <a:srgbClr val="0000FF"/>
                </a:solidFill>
                <a:latin typeface="Arial" panose="020B0604020202020204" pitchFamily="34" charset="0"/>
                <a:cs typeface="Arial" panose="020B0604020202020204" pitchFamily="34" charset="0"/>
              </a:rPr>
              <a:t>: </a:t>
            </a:r>
            <a:r>
              <a:rPr lang="fr-FR" sz="1200" dirty="0">
                <a:solidFill>
                  <a:srgbClr val="0000FF"/>
                </a:solidFill>
                <a:latin typeface="Arial" panose="020B0604020202020204" pitchFamily="34" charset="0"/>
                <a:cs typeface="Arial" panose="020B0604020202020204" pitchFamily="34" charset="0"/>
              </a:rPr>
              <a:t>4</a:t>
            </a:r>
          </a:p>
          <a:p>
            <a:pPr marL="342900" indent="-342900" algn="l">
              <a:buFontTx/>
              <a:buChar char="-"/>
            </a:pPr>
            <a:r>
              <a:rPr lang="fr-FR" dirty="0">
                <a:solidFill>
                  <a:srgbClr val="0000FF"/>
                </a:solidFill>
                <a:latin typeface="Arial" panose="020B0604020202020204" pitchFamily="34" charset="0"/>
                <a:cs typeface="Arial" panose="020B0604020202020204" pitchFamily="34" charset="0"/>
              </a:rPr>
              <a:t>Utilisation d'antidépresseurs </a:t>
            </a:r>
            <a:r>
              <a:rPr lang="fr-FR" sz="1200" dirty="0">
                <a:solidFill>
                  <a:srgbClr val="0000FF"/>
                </a:solidFill>
                <a:latin typeface="Arial" panose="020B0604020202020204" pitchFamily="34" charset="0"/>
                <a:cs typeface="Arial" panose="020B0604020202020204" pitchFamily="34" charset="0"/>
              </a:rPr>
              <a:t>2, 5</a:t>
            </a:r>
          </a:p>
          <a:p>
            <a:pPr marL="342900" indent="-342900" algn="l">
              <a:buFontTx/>
              <a:buChar char="-"/>
            </a:pPr>
            <a:r>
              <a:rPr lang="fr-FR" dirty="0">
                <a:solidFill>
                  <a:srgbClr val="0000FF"/>
                </a:solidFill>
                <a:latin typeface="Arial" panose="020B0604020202020204" pitchFamily="34" charset="0"/>
                <a:cs typeface="Arial" panose="020B0604020202020204" pitchFamily="34" charset="0"/>
              </a:rPr>
              <a:t>Consommation excessive d'alcool</a:t>
            </a:r>
            <a:r>
              <a:rPr lang="fr-FR" sz="1200" dirty="0">
                <a:solidFill>
                  <a:srgbClr val="0000FF"/>
                </a:solidFill>
                <a:latin typeface="Arial" panose="020B0604020202020204" pitchFamily="34" charset="0"/>
                <a:cs typeface="Arial" panose="020B0604020202020204" pitchFamily="34" charset="0"/>
              </a:rPr>
              <a:t> 2</a:t>
            </a:r>
          </a:p>
          <a:p>
            <a:pPr marL="342900" indent="-342900" algn="l">
              <a:buFontTx/>
              <a:buChar char="-"/>
            </a:pPr>
            <a:r>
              <a:rPr lang="fr-FR" dirty="0">
                <a:solidFill>
                  <a:srgbClr val="0000FF"/>
                </a:solidFill>
                <a:latin typeface="Arial" panose="020B0604020202020204" pitchFamily="34" charset="0"/>
                <a:cs typeface="Arial" panose="020B0604020202020204" pitchFamily="34" charset="0"/>
              </a:rPr>
              <a:t>Complications microvasculaires connues </a:t>
            </a:r>
            <a:r>
              <a:rPr lang="fr-FR" sz="1200" dirty="0">
                <a:solidFill>
                  <a:srgbClr val="0000FF"/>
                </a:solidFill>
                <a:latin typeface="Arial" panose="020B0604020202020204" pitchFamily="34" charset="0"/>
                <a:cs typeface="Arial" panose="020B0604020202020204" pitchFamily="34" charset="0"/>
              </a:rPr>
              <a:t>5</a:t>
            </a:r>
          </a:p>
        </p:txBody>
      </p:sp>
      <p:pic>
        <p:nvPicPr>
          <p:cNvPr id="5" name="Picture 4">
            <a:extLst>
              <a:ext uri="{FF2B5EF4-FFF2-40B4-BE49-F238E27FC236}">
                <a16:creationId xmlns:a16="http://schemas.microsoft.com/office/drawing/2014/main" id="{C97F8B16-77D0-30FB-6D60-AA60D931ACD8}"/>
              </a:ext>
            </a:extLst>
          </p:cNvPr>
          <p:cNvPicPr>
            <a:picLocks noChangeAspect="1"/>
          </p:cNvPicPr>
          <p:nvPr/>
        </p:nvPicPr>
        <p:blipFill>
          <a:blip r:embed="rId3"/>
          <a:stretch>
            <a:fillRect/>
          </a:stretch>
        </p:blipFill>
        <p:spPr>
          <a:xfrm>
            <a:off x="0" y="5805055"/>
            <a:ext cx="12192000" cy="1052945"/>
          </a:xfrm>
          <a:prstGeom prst="rect">
            <a:avLst/>
          </a:prstGeom>
        </p:spPr>
      </p:pic>
      <p:pic>
        <p:nvPicPr>
          <p:cNvPr id="6" name="Picture 2" descr="Quelles sont les complications à long terme du diabète de type 2 ?">
            <a:extLst>
              <a:ext uri="{FF2B5EF4-FFF2-40B4-BE49-F238E27FC236}">
                <a16:creationId xmlns:a16="http://schemas.microsoft.com/office/drawing/2014/main" id="{AEDB4810-7F02-985D-D1DB-2EFC2CE201B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533707" y="519544"/>
            <a:ext cx="3231573" cy="21543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5A439804-C7EF-D1F3-4D2A-7071F7DDB2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7309" y="3406299"/>
            <a:ext cx="3246929" cy="219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12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8DCB4B-4447-3123-1247-E94D22F3A580}"/>
              </a:ext>
            </a:extLst>
          </p:cNvPr>
          <p:cNvSpPr>
            <a:spLocks noGrp="1"/>
          </p:cNvSpPr>
          <p:nvPr>
            <p:ph type="subTitle" idx="1"/>
          </p:nvPr>
        </p:nvSpPr>
        <p:spPr>
          <a:xfrm>
            <a:off x="101600" y="86678"/>
            <a:ext cx="11968480" cy="6639242"/>
          </a:xfrm>
        </p:spPr>
        <p:txBody>
          <a:bodyPr/>
          <a:lstStyle/>
          <a:p>
            <a:pPr algn="l"/>
            <a:endParaRPr lang="fr-FR" b="1" u="sng" dirty="0"/>
          </a:p>
          <a:p>
            <a:pPr algn="l"/>
            <a:endParaRPr lang="fr-FR" b="1" u="sng" dirty="0"/>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Petits nombres de cohortes (231-298) </a:t>
            </a:r>
            <a:r>
              <a:rPr lang="fr-FR" sz="1200" dirty="0">
                <a:solidFill>
                  <a:srgbClr val="0000FF"/>
                </a:solidFill>
                <a:latin typeface="Arial" panose="020B0604020202020204" pitchFamily="34" charset="0"/>
                <a:cs typeface="Arial" panose="020B0604020202020204" pitchFamily="34" charset="0"/>
              </a:rPr>
              <a:t>1, 2</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Suivi court (3,4-6 ans) </a:t>
            </a:r>
            <a:r>
              <a:rPr lang="fr-FR" sz="1200" dirty="0">
                <a:solidFill>
                  <a:srgbClr val="0000FF"/>
                </a:solidFill>
                <a:latin typeface="Arial" panose="020B0604020202020204" pitchFamily="34" charset="0"/>
                <a:cs typeface="Arial" panose="020B0604020202020204" pitchFamily="34" charset="0"/>
              </a:rPr>
              <a:t>1,2, 3</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Pas de groupe témoin </a:t>
            </a:r>
            <a:r>
              <a:rPr lang="fr-FR" sz="1200" dirty="0">
                <a:solidFill>
                  <a:srgbClr val="0000FF"/>
                </a:solidFill>
                <a:latin typeface="Arial" panose="020B0604020202020204" pitchFamily="34" charset="0"/>
                <a:cs typeface="Arial" panose="020B0604020202020204" pitchFamily="34" charset="0"/>
              </a:rPr>
              <a:t>1, 2 3</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Centre unique </a:t>
            </a:r>
            <a:r>
              <a:rPr lang="fr-FR" sz="1200" dirty="0">
                <a:solidFill>
                  <a:srgbClr val="0000FF"/>
                </a:solidFill>
                <a:latin typeface="Arial" panose="020B0604020202020204" pitchFamily="34" charset="0"/>
                <a:cs typeface="Arial" panose="020B0604020202020204" pitchFamily="34" charset="0"/>
              </a:rPr>
              <a:t>1, 2</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Des études plus vastes manquant de données sur la comorbidité </a:t>
            </a:r>
            <a:r>
              <a:rPr lang="fr-FR" sz="1200" dirty="0">
                <a:solidFill>
                  <a:srgbClr val="0000FF"/>
                </a:solidFill>
                <a:latin typeface="Arial" panose="020B0604020202020204" pitchFamily="34" charset="0"/>
                <a:cs typeface="Arial" panose="020B0604020202020204" pitchFamily="34" charset="0"/>
              </a:rPr>
              <a:t>3</a:t>
            </a:r>
          </a:p>
          <a:p>
            <a:pPr algn="l"/>
            <a:endParaRPr lang="fr-FR" dirty="0">
              <a:solidFill>
                <a:srgbClr val="0000FF"/>
              </a:solidFill>
              <a:latin typeface="Arial" panose="020B0604020202020204" pitchFamily="34" charset="0"/>
              <a:cs typeface="Arial" panose="020B0604020202020204" pitchFamily="34" charset="0"/>
            </a:endParaRPr>
          </a:p>
          <a:p>
            <a:pPr algn="l"/>
            <a:endParaRPr lang="fr-FR" dirty="0">
              <a:solidFill>
                <a:srgbClr val="0000FF"/>
              </a:solidFill>
              <a:latin typeface="Arial" panose="020B0604020202020204" pitchFamily="34" charset="0"/>
              <a:cs typeface="Arial" panose="020B0604020202020204" pitchFamily="34" charset="0"/>
            </a:endParaRPr>
          </a:p>
          <a:p>
            <a:pPr algn="l"/>
            <a:r>
              <a:rPr lang="fr-FR" b="1" dirty="0">
                <a:solidFill>
                  <a:srgbClr val="0000FF"/>
                </a:solidFill>
                <a:latin typeface="Arial" panose="020B0604020202020204" pitchFamily="34" charset="0"/>
                <a:cs typeface="Arial" panose="020B0604020202020204" pitchFamily="34" charset="0"/>
              </a:rPr>
              <a:t>Par conséquent, des investigations plus approfondies sont nécessaires pour identifier le risque de mortalité et identifier les facteurs de risque potentiellement modifiables.</a:t>
            </a:r>
          </a:p>
        </p:txBody>
      </p:sp>
      <p:pic>
        <p:nvPicPr>
          <p:cNvPr id="4" name="Picture 3">
            <a:extLst>
              <a:ext uri="{FF2B5EF4-FFF2-40B4-BE49-F238E27FC236}">
                <a16:creationId xmlns:a16="http://schemas.microsoft.com/office/drawing/2014/main" id="{D4F9480C-FE96-256F-2421-55694043A0D1}"/>
              </a:ext>
            </a:extLst>
          </p:cNvPr>
          <p:cNvPicPr>
            <a:picLocks noChangeAspect="1"/>
          </p:cNvPicPr>
          <p:nvPr/>
        </p:nvPicPr>
        <p:blipFill>
          <a:blip r:embed="rId3"/>
          <a:stretch>
            <a:fillRect/>
          </a:stretch>
        </p:blipFill>
        <p:spPr>
          <a:xfrm>
            <a:off x="0" y="6057788"/>
            <a:ext cx="12192000" cy="800212"/>
          </a:xfrm>
          <a:prstGeom prst="rect">
            <a:avLst/>
          </a:prstGeom>
        </p:spPr>
      </p:pic>
    </p:spTree>
    <p:extLst>
      <p:ext uri="{BB962C8B-B14F-4D97-AF65-F5344CB8AC3E}">
        <p14:creationId xmlns:p14="http://schemas.microsoft.com/office/powerpoint/2010/main" val="3655967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8DCB4B-4447-3123-1247-E94D22F3A580}"/>
              </a:ext>
            </a:extLst>
          </p:cNvPr>
          <p:cNvSpPr>
            <a:spLocks noGrp="1"/>
          </p:cNvSpPr>
          <p:nvPr>
            <p:ph type="subTitle" idx="1"/>
          </p:nvPr>
        </p:nvSpPr>
        <p:spPr>
          <a:xfrm>
            <a:off x="101600" y="86678"/>
            <a:ext cx="11968480" cy="6639242"/>
          </a:xfrm>
        </p:spPr>
        <p:txBody>
          <a:bodyPr/>
          <a:lstStyle/>
          <a:p>
            <a:endParaRPr lang="fr-FR" sz="2800" b="1" u="sng" dirty="0">
              <a:solidFill>
                <a:srgbClr val="C00000"/>
              </a:solidFill>
              <a:latin typeface="Arial" panose="020B0604020202020204" pitchFamily="34" charset="0"/>
              <a:cs typeface="Arial" panose="020B0604020202020204" pitchFamily="34" charset="0"/>
            </a:endParaRPr>
          </a:p>
          <a:p>
            <a:r>
              <a:rPr lang="fr-FR" sz="2800" b="1" u="sng" dirty="0">
                <a:solidFill>
                  <a:srgbClr val="C00000"/>
                </a:solidFill>
                <a:latin typeface="Arial" panose="020B0604020202020204" pitchFamily="34" charset="0"/>
                <a:cs typeface="Arial" panose="020B0604020202020204" pitchFamily="34" charset="0"/>
              </a:rPr>
              <a:t>Méthodes</a:t>
            </a:r>
            <a:r>
              <a:rPr lang="fr-FR" sz="2800" b="1" u="sng"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p>
          <a:p>
            <a:pPr algn="l"/>
            <a:endParaRPr lang="fr-FR" dirty="0">
              <a:latin typeface="Arial" panose="020B0604020202020204" pitchFamily="34" charset="0"/>
              <a:cs typeface="Arial" panose="020B0604020202020204" pitchFamily="34" charset="0"/>
            </a:endParaRPr>
          </a:p>
          <a:p>
            <a:pPr algn="l"/>
            <a:endParaRPr lang="fr-FR" dirty="0">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Cohorte observationnelle rétrospective </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Adultes diagnostiqué pour un diabète sucré de type 1 </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Suivis dans le NHS Lothian du  2008 à 2023</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Admissions pour ACD identifiées à partir du codage électronique des sorties dans trois sites d’admission médicale aiguë.   </a:t>
            </a:r>
          </a:p>
          <a:p>
            <a:pPr marL="342900" indent="-342900" algn="l">
              <a:buFont typeface="Courier New" panose="02070309020205020404" pitchFamily="49" charset="0"/>
              <a:buChar char="o"/>
            </a:pPr>
            <a:r>
              <a:rPr lang="fr-FR" dirty="0">
                <a:solidFill>
                  <a:srgbClr val="0000FF"/>
                </a:solidFill>
                <a:latin typeface="Arial" panose="020B0604020202020204" pitchFamily="34" charset="0"/>
                <a:cs typeface="Arial" panose="020B0604020202020204" pitchFamily="34" charset="0"/>
              </a:rPr>
              <a:t>Surveillance continue des analyses de sang </a:t>
            </a:r>
          </a:p>
        </p:txBody>
      </p:sp>
      <p:pic>
        <p:nvPicPr>
          <p:cNvPr id="1026" name="Picture 2" descr="NHS Lothian becomes accredited as a Living Wage employer - Living Wage  Scotland">
            <a:extLst>
              <a:ext uri="{FF2B5EF4-FFF2-40B4-BE49-F238E27FC236}">
                <a16:creationId xmlns:a16="http://schemas.microsoft.com/office/drawing/2014/main" id="{54E0E088-D898-88F8-F2E6-CF45E5384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945" y="5288310"/>
            <a:ext cx="2747384" cy="1503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37050F-3829-0E26-F63B-45FBD1D6734A}"/>
              </a:ext>
            </a:extLst>
          </p:cNvPr>
          <p:cNvPicPr>
            <a:picLocks noChangeAspect="1"/>
          </p:cNvPicPr>
          <p:nvPr/>
        </p:nvPicPr>
        <p:blipFill>
          <a:blip r:embed="rId4"/>
          <a:stretch>
            <a:fillRect/>
          </a:stretch>
        </p:blipFill>
        <p:spPr>
          <a:xfrm>
            <a:off x="9961418" y="45402"/>
            <a:ext cx="2230582" cy="2201155"/>
          </a:xfrm>
          <a:prstGeom prst="rect">
            <a:avLst/>
          </a:prstGeom>
        </p:spPr>
      </p:pic>
      <p:pic>
        <p:nvPicPr>
          <p:cNvPr id="7" name="Picture 6">
            <a:extLst>
              <a:ext uri="{FF2B5EF4-FFF2-40B4-BE49-F238E27FC236}">
                <a16:creationId xmlns:a16="http://schemas.microsoft.com/office/drawing/2014/main" id="{859F47C6-5A37-722B-CA6D-3EE2D1992A39}"/>
              </a:ext>
            </a:extLst>
          </p:cNvPr>
          <p:cNvPicPr>
            <a:picLocks noChangeAspect="1"/>
          </p:cNvPicPr>
          <p:nvPr/>
        </p:nvPicPr>
        <p:blipFill>
          <a:blip r:embed="rId5"/>
          <a:stretch>
            <a:fillRect/>
          </a:stretch>
        </p:blipFill>
        <p:spPr>
          <a:xfrm>
            <a:off x="-20320" y="5567520"/>
            <a:ext cx="3096057" cy="1152686"/>
          </a:xfrm>
          <a:prstGeom prst="rect">
            <a:avLst/>
          </a:prstGeom>
        </p:spPr>
      </p:pic>
      <p:pic>
        <p:nvPicPr>
          <p:cNvPr id="1028" name="Picture 4" descr="L'étude de marché : la base de la réussite">
            <a:extLst>
              <a:ext uri="{FF2B5EF4-FFF2-40B4-BE49-F238E27FC236}">
                <a16:creationId xmlns:a16="http://schemas.microsoft.com/office/drawing/2014/main" id="{F570505F-10BE-EFE5-CE33-91768352B52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2358736" cy="15724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9D9D126-E078-FFB6-5262-723F6C282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693" y="5357428"/>
            <a:ext cx="1433560" cy="1433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dinburgh Centre for Endocrinology &amp; Diabetes">
            <a:extLst>
              <a:ext uri="{FF2B5EF4-FFF2-40B4-BE49-F238E27FC236}">
                <a16:creationId xmlns:a16="http://schemas.microsoft.com/office/drawing/2014/main" id="{D80F4D60-C299-5044-ADE5-823C7BFA91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967" y="5308899"/>
            <a:ext cx="2583873" cy="129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8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8DCB4B-4447-3123-1247-E94D22F3A580}"/>
              </a:ext>
            </a:extLst>
          </p:cNvPr>
          <p:cNvSpPr>
            <a:spLocks noGrp="1"/>
          </p:cNvSpPr>
          <p:nvPr>
            <p:ph type="subTitle" idx="1"/>
          </p:nvPr>
        </p:nvSpPr>
        <p:spPr>
          <a:xfrm>
            <a:off x="101600" y="86678"/>
            <a:ext cx="11968480" cy="6639242"/>
          </a:xfrm>
        </p:spPr>
        <p:txBody>
          <a:bodyPr/>
          <a:lstStyle/>
          <a:p>
            <a:endParaRPr lang="fr-FR" dirty="0"/>
          </a:p>
        </p:txBody>
      </p:sp>
      <p:sp>
        <p:nvSpPr>
          <p:cNvPr id="5" name="Rectangle: Rounded Corners 4">
            <a:extLst>
              <a:ext uri="{FF2B5EF4-FFF2-40B4-BE49-F238E27FC236}">
                <a16:creationId xmlns:a16="http://schemas.microsoft.com/office/drawing/2014/main" id="{937C5965-AF45-04F3-B5FA-FA59A34CAFCA}"/>
              </a:ext>
            </a:extLst>
          </p:cNvPr>
          <p:cNvSpPr/>
          <p:nvPr/>
        </p:nvSpPr>
        <p:spPr>
          <a:xfrm>
            <a:off x="4047870" y="1532196"/>
            <a:ext cx="2453531" cy="612725"/>
          </a:xfrm>
          <a:prstGeom prst="roundRect">
            <a:avLst/>
          </a:prstGeom>
          <a:solidFill>
            <a:schemeClr val="accent3">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chemeClr val="tx1"/>
                </a:solidFill>
              </a:rPr>
              <a:t>Cohort</a:t>
            </a:r>
            <a:r>
              <a:rPr lang="fr-FR" sz="2000" b="1" dirty="0">
                <a:solidFill>
                  <a:schemeClr val="tx1"/>
                </a:solidFill>
              </a:rPr>
              <a:t> n= 9097</a:t>
            </a:r>
          </a:p>
        </p:txBody>
      </p:sp>
      <p:sp>
        <p:nvSpPr>
          <p:cNvPr id="8" name="Rectangle: Rounded Corners 7">
            <a:extLst>
              <a:ext uri="{FF2B5EF4-FFF2-40B4-BE49-F238E27FC236}">
                <a16:creationId xmlns:a16="http://schemas.microsoft.com/office/drawing/2014/main" id="{7DE633A7-8C34-DBFB-76C5-91C05FCAFAD5}"/>
              </a:ext>
            </a:extLst>
          </p:cNvPr>
          <p:cNvSpPr/>
          <p:nvPr/>
        </p:nvSpPr>
        <p:spPr>
          <a:xfrm>
            <a:off x="7658377" y="1386411"/>
            <a:ext cx="2453531" cy="522329"/>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SCI </a:t>
            </a:r>
            <a:r>
              <a:rPr lang="fr-FR" b="1" dirty="0" err="1">
                <a:solidFill>
                  <a:schemeClr val="tx1"/>
                </a:solidFill>
              </a:rPr>
              <a:t>Diabetes</a:t>
            </a:r>
            <a:r>
              <a:rPr lang="fr-FR" b="1" dirty="0">
                <a:solidFill>
                  <a:schemeClr val="tx1"/>
                </a:solidFill>
              </a:rPr>
              <a:t> Type 1</a:t>
            </a:r>
          </a:p>
        </p:txBody>
      </p:sp>
      <p:sp>
        <p:nvSpPr>
          <p:cNvPr id="9" name="Rectangle: Rounded Corners 8">
            <a:extLst>
              <a:ext uri="{FF2B5EF4-FFF2-40B4-BE49-F238E27FC236}">
                <a16:creationId xmlns:a16="http://schemas.microsoft.com/office/drawing/2014/main" id="{62483CE1-1C23-89B6-28EB-98DB04E33223}"/>
              </a:ext>
            </a:extLst>
          </p:cNvPr>
          <p:cNvSpPr/>
          <p:nvPr/>
        </p:nvSpPr>
        <p:spPr>
          <a:xfrm>
            <a:off x="7247625" y="2288725"/>
            <a:ext cx="3997891" cy="1122947"/>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&lt;16 at start of observation</a:t>
            </a:r>
          </a:p>
          <a:p>
            <a:pPr algn="ctr"/>
            <a:r>
              <a:rPr lang="fr-FR" sz="1600" dirty="0">
                <a:solidFill>
                  <a:schemeClr val="tx1"/>
                </a:solidFill>
              </a:rPr>
              <a:t>&lt; 24 </a:t>
            </a:r>
            <a:r>
              <a:rPr lang="fr-FR" sz="1600" dirty="0" err="1">
                <a:solidFill>
                  <a:schemeClr val="tx1"/>
                </a:solidFill>
              </a:rPr>
              <a:t>months</a:t>
            </a:r>
            <a:r>
              <a:rPr lang="fr-FR" sz="1600" dirty="0">
                <a:solidFill>
                  <a:schemeClr val="tx1"/>
                </a:solidFill>
              </a:rPr>
              <a:t> total observation</a:t>
            </a:r>
          </a:p>
          <a:p>
            <a:pPr algn="ctr"/>
            <a:r>
              <a:rPr lang="fr-FR" sz="1600" dirty="0" err="1">
                <a:solidFill>
                  <a:schemeClr val="tx1"/>
                </a:solidFill>
              </a:rPr>
              <a:t>Died</a:t>
            </a:r>
            <a:r>
              <a:rPr lang="fr-FR" sz="1600" dirty="0">
                <a:solidFill>
                  <a:schemeClr val="tx1"/>
                </a:solidFill>
              </a:rPr>
              <a:t>/ </a:t>
            </a:r>
            <a:r>
              <a:rPr lang="fr-FR" sz="1600" dirty="0" err="1">
                <a:solidFill>
                  <a:schemeClr val="tx1"/>
                </a:solidFill>
              </a:rPr>
              <a:t>Left</a:t>
            </a:r>
            <a:r>
              <a:rPr lang="fr-FR" sz="1600" dirty="0">
                <a:solidFill>
                  <a:schemeClr val="tx1"/>
                </a:solidFill>
              </a:rPr>
              <a:t> </a:t>
            </a:r>
            <a:r>
              <a:rPr lang="fr-FR" sz="1600" dirty="0" err="1">
                <a:solidFill>
                  <a:schemeClr val="tx1"/>
                </a:solidFill>
              </a:rPr>
              <a:t>region</a:t>
            </a:r>
            <a:r>
              <a:rPr lang="fr-FR" sz="1600" dirty="0">
                <a:solidFill>
                  <a:schemeClr val="tx1"/>
                </a:solidFill>
              </a:rPr>
              <a:t> </a:t>
            </a:r>
            <a:r>
              <a:rPr lang="fr-FR" sz="1600" dirty="0" err="1">
                <a:solidFill>
                  <a:schemeClr val="tx1"/>
                </a:solidFill>
              </a:rPr>
              <a:t>prior</a:t>
            </a:r>
            <a:r>
              <a:rPr lang="fr-FR" sz="1600" dirty="0">
                <a:solidFill>
                  <a:schemeClr val="tx1"/>
                </a:solidFill>
              </a:rPr>
              <a:t> to observation </a:t>
            </a:r>
            <a:r>
              <a:rPr lang="fr-FR" sz="1600" dirty="0" err="1">
                <a:solidFill>
                  <a:schemeClr val="tx1"/>
                </a:solidFill>
              </a:rPr>
              <a:t>period</a:t>
            </a:r>
            <a:endParaRPr lang="fr-FR" sz="1600" dirty="0">
              <a:solidFill>
                <a:schemeClr val="tx1"/>
              </a:solidFill>
            </a:endParaRPr>
          </a:p>
        </p:txBody>
      </p:sp>
      <p:sp>
        <p:nvSpPr>
          <p:cNvPr id="10" name="Rectangle: Rounded Corners 9">
            <a:extLst>
              <a:ext uri="{FF2B5EF4-FFF2-40B4-BE49-F238E27FC236}">
                <a16:creationId xmlns:a16="http://schemas.microsoft.com/office/drawing/2014/main" id="{C6F2770F-9E9B-D9AD-0AA6-560E7DDC9480}"/>
              </a:ext>
            </a:extLst>
          </p:cNvPr>
          <p:cNvSpPr/>
          <p:nvPr/>
        </p:nvSpPr>
        <p:spPr>
          <a:xfrm>
            <a:off x="834190" y="3578740"/>
            <a:ext cx="1944433" cy="573091"/>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DKA at </a:t>
            </a:r>
            <a:r>
              <a:rPr lang="fr-FR" dirty="0" err="1">
                <a:solidFill>
                  <a:schemeClr val="tx1"/>
                </a:solidFill>
              </a:rPr>
              <a:t>diagnosis</a:t>
            </a:r>
            <a:r>
              <a:rPr lang="fr-FR" dirty="0">
                <a:solidFill>
                  <a:schemeClr val="tx1"/>
                </a:solidFill>
              </a:rPr>
              <a:t> </a:t>
            </a:r>
            <a:r>
              <a:rPr lang="fr-FR" dirty="0" err="1">
                <a:solidFill>
                  <a:schemeClr val="tx1"/>
                </a:solidFill>
              </a:rPr>
              <a:t>removed</a:t>
            </a:r>
            <a:endParaRPr lang="fr-FR" dirty="0">
              <a:solidFill>
                <a:schemeClr val="tx1"/>
              </a:solidFill>
            </a:endParaRPr>
          </a:p>
        </p:txBody>
      </p:sp>
      <p:sp>
        <p:nvSpPr>
          <p:cNvPr id="11" name="Rectangle: Rounded Corners 10">
            <a:extLst>
              <a:ext uri="{FF2B5EF4-FFF2-40B4-BE49-F238E27FC236}">
                <a16:creationId xmlns:a16="http://schemas.microsoft.com/office/drawing/2014/main" id="{B6A07C86-697E-2B5C-808E-288C0FA8BB3D}"/>
              </a:ext>
            </a:extLst>
          </p:cNvPr>
          <p:cNvSpPr/>
          <p:nvPr/>
        </p:nvSpPr>
        <p:spPr>
          <a:xfrm>
            <a:off x="4159304" y="2666329"/>
            <a:ext cx="1998053" cy="912411"/>
          </a:xfrm>
          <a:prstGeom prst="roundRect">
            <a:avLst/>
          </a:prstGeom>
          <a:solidFill>
            <a:schemeClr val="accent3">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chemeClr val="tx1"/>
                </a:solidFill>
              </a:rPr>
              <a:t>Study</a:t>
            </a:r>
            <a:r>
              <a:rPr lang="fr-FR" sz="2000" b="1" dirty="0">
                <a:solidFill>
                  <a:schemeClr val="tx1"/>
                </a:solidFill>
              </a:rPr>
              <a:t> </a:t>
            </a:r>
            <a:r>
              <a:rPr lang="fr-FR" sz="2000" b="1" dirty="0" err="1">
                <a:solidFill>
                  <a:schemeClr val="tx1"/>
                </a:solidFill>
              </a:rPr>
              <a:t>Cohort</a:t>
            </a:r>
            <a:r>
              <a:rPr lang="fr-FR" sz="2000" b="1" dirty="0">
                <a:solidFill>
                  <a:schemeClr val="tx1"/>
                </a:solidFill>
              </a:rPr>
              <a:t> </a:t>
            </a:r>
          </a:p>
          <a:p>
            <a:pPr algn="ctr"/>
            <a:r>
              <a:rPr lang="fr-FR" sz="2000" b="1" dirty="0">
                <a:solidFill>
                  <a:schemeClr val="tx1"/>
                </a:solidFill>
              </a:rPr>
              <a:t>n= 4894</a:t>
            </a:r>
          </a:p>
        </p:txBody>
      </p:sp>
      <p:sp>
        <p:nvSpPr>
          <p:cNvPr id="12" name="Rectangle: Rounded Corners 11">
            <a:extLst>
              <a:ext uri="{FF2B5EF4-FFF2-40B4-BE49-F238E27FC236}">
                <a16:creationId xmlns:a16="http://schemas.microsoft.com/office/drawing/2014/main" id="{E7548D65-238A-DD68-9D68-F2EA706F02EB}"/>
              </a:ext>
            </a:extLst>
          </p:cNvPr>
          <p:cNvSpPr/>
          <p:nvPr/>
        </p:nvSpPr>
        <p:spPr>
          <a:xfrm>
            <a:off x="7232806" y="5115842"/>
            <a:ext cx="1652337" cy="1064281"/>
          </a:xfrm>
          <a:prstGeom prst="roundRect">
            <a:avLst/>
          </a:prstGeom>
          <a:solidFill>
            <a:srgbClr val="C000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HIGH &gt;=5</a:t>
            </a:r>
          </a:p>
          <a:p>
            <a:pPr algn="ctr"/>
            <a:r>
              <a:rPr lang="fr-FR" b="1" dirty="0"/>
              <a:t>n=58</a:t>
            </a:r>
          </a:p>
        </p:txBody>
      </p:sp>
      <p:sp>
        <p:nvSpPr>
          <p:cNvPr id="13" name="Rectangle: Rounded Corners 12">
            <a:extLst>
              <a:ext uri="{FF2B5EF4-FFF2-40B4-BE49-F238E27FC236}">
                <a16:creationId xmlns:a16="http://schemas.microsoft.com/office/drawing/2014/main" id="{3CA66952-1A39-7881-8855-4F7E0BA2F685}"/>
              </a:ext>
            </a:extLst>
          </p:cNvPr>
          <p:cNvSpPr/>
          <p:nvPr/>
        </p:nvSpPr>
        <p:spPr>
          <a:xfrm>
            <a:off x="1491270" y="5114139"/>
            <a:ext cx="1652337" cy="1065984"/>
          </a:xfrm>
          <a:prstGeom prst="roundRect">
            <a:avLst/>
          </a:prstGeom>
          <a:solidFill>
            <a:schemeClr val="accent6">
              <a:lumMod val="7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LOW 0-1 admissions </a:t>
            </a:r>
          </a:p>
          <a:p>
            <a:pPr algn="ctr"/>
            <a:r>
              <a:rPr lang="fr-FR" b="1" dirty="0"/>
              <a:t>n= 4694</a:t>
            </a:r>
          </a:p>
        </p:txBody>
      </p:sp>
      <p:sp>
        <p:nvSpPr>
          <p:cNvPr id="14" name="Rectangle: Rounded Corners 13">
            <a:extLst>
              <a:ext uri="{FF2B5EF4-FFF2-40B4-BE49-F238E27FC236}">
                <a16:creationId xmlns:a16="http://schemas.microsoft.com/office/drawing/2014/main" id="{68325F7E-CFBC-DF6F-3E84-A02742CACF77}"/>
              </a:ext>
            </a:extLst>
          </p:cNvPr>
          <p:cNvSpPr/>
          <p:nvPr/>
        </p:nvSpPr>
        <p:spPr>
          <a:xfrm>
            <a:off x="4327748" y="5286964"/>
            <a:ext cx="1652337" cy="912411"/>
          </a:xfrm>
          <a:prstGeom prst="roundRect">
            <a:avLst/>
          </a:prstGeom>
          <a:solidFill>
            <a:schemeClr val="accent4">
              <a:lumMod val="7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MEDIUM 2-4</a:t>
            </a:r>
          </a:p>
          <a:p>
            <a:pPr algn="ctr"/>
            <a:r>
              <a:rPr lang="fr-FR" b="1" dirty="0"/>
              <a:t>n= 142</a:t>
            </a:r>
          </a:p>
        </p:txBody>
      </p:sp>
      <p:sp>
        <p:nvSpPr>
          <p:cNvPr id="16" name="Rectangle: Rounded Corners 15">
            <a:extLst>
              <a:ext uri="{FF2B5EF4-FFF2-40B4-BE49-F238E27FC236}">
                <a16:creationId xmlns:a16="http://schemas.microsoft.com/office/drawing/2014/main" id="{484843F8-6202-AD05-0F51-95869B143BCA}"/>
              </a:ext>
            </a:extLst>
          </p:cNvPr>
          <p:cNvSpPr/>
          <p:nvPr/>
        </p:nvSpPr>
        <p:spPr>
          <a:xfrm>
            <a:off x="7060473" y="542704"/>
            <a:ext cx="3380378" cy="522330"/>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Scottish National </a:t>
            </a:r>
            <a:r>
              <a:rPr lang="fr-FR" b="1" dirty="0" err="1">
                <a:solidFill>
                  <a:schemeClr val="tx1"/>
                </a:solidFill>
              </a:rPr>
              <a:t>Death</a:t>
            </a:r>
            <a:r>
              <a:rPr lang="fr-FR" b="1" dirty="0">
                <a:solidFill>
                  <a:schemeClr val="tx1"/>
                </a:solidFill>
              </a:rPr>
              <a:t> </a:t>
            </a:r>
            <a:r>
              <a:rPr lang="fr-FR" b="1" dirty="0" err="1">
                <a:solidFill>
                  <a:schemeClr val="tx1"/>
                </a:solidFill>
              </a:rPr>
              <a:t>Registry</a:t>
            </a:r>
            <a:endParaRPr lang="fr-FR" b="1" dirty="0">
              <a:solidFill>
                <a:schemeClr val="tx1"/>
              </a:solidFill>
            </a:endParaRPr>
          </a:p>
        </p:txBody>
      </p:sp>
      <p:sp>
        <p:nvSpPr>
          <p:cNvPr id="21" name="Rectangle: Rounded Corners 20">
            <a:extLst>
              <a:ext uri="{FF2B5EF4-FFF2-40B4-BE49-F238E27FC236}">
                <a16:creationId xmlns:a16="http://schemas.microsoft.com/office/drawing/2014/main" id="{CE8399E3-48E6-F7B5-0B87-6839FBFB724D}"/>
              </a:ext>
            </a:extLst>
          </p:cNvPr>
          <p:cNvSpPr/>
          <p:nvPr/>
        </p:nvSpPr>
        <p:spPr>
          <a:xfrm>
            <a:off x="1043149" y="569407"/>
            <a:ext cx="1894262" cy="454934"/>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chemeClr val="tx1"/>
                </a:solidFill>
              </a:rPr>
              <a:t>Laboratory</a:t>
            </a:r>
            <a:r>
              <a:rPr lang="fr-FR" b="1" dirty="0">
                <a:solidFill>
                  <a:schemeClr val="tx1"/>
                </a:solidFill>
              </a:rPr>
              <a:t> Data </a:t>
            </a:r>
          </a:p>
        </p:txBody>
      </p:sp>
      <p:sp>
        <p:nvSpPr>
          <p:cNvPr id="23" name="Rectangle: Rounded Corners 22">
            <a:extLst>
              <a:ext uri="{FF2B5EF4-FFF2-40B4-BE49-F238E27FC236}">
                <a16:creationId xmlns:a16="http://schemas.microsoft.com/office/drawing/2014/main" id="{4498404A-FE87-8B1D-63FA-9C1A670BC7AD}"/>
              </a:ext>
            </a:extLst>
          </p:cNvPr>
          <p:cNvSpPr/>
          <p:nvPr/>
        </p:nvSpPr>
        <p:spPr>
          <a:xfrm>
            <a:off x="258771" y="1386411"/>
            <a:ext cx="2678640" cy="665570"/>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chemeClr val="tx1"/>
                </a:solidFill>
              </a:rPr>
              <a:t>TrakCare</a:t>
            </a:r>
            <a:r>
              <a:rPr lang="fr-FR" b="1" dirty="0">
                <a:solidFill>
                  <a:schemeClr val="tx1"/>
                </a:solidFill>
              </a:rPr>
              <a:t>; </a:t>
            </a:r>
            <a:r>
              <a:rPr lang="fr-FR" b="1" dirty="0" err="1">
                <a:solidFill>
                  <a:schemeClr val="tx1"/>
                </a:solidFill>
              </a:rPr>
              <a:t>electronic</a:t>
            </a:r>
            <a:r>
              <a:rPr lang="fr-FR" b="1" dirty="0">
                <a:solidFill>
                  <a:schemeClr val="tx1"/>
                </a:solidFill>
              </a:rPr>
              <a:t> </a:t>
            </a:r>
            <a:r>
              <a:rPr lang="fr-FR" b="1" dirty="0" err="1">
                <a:solidFill>
                  <a:schemeClr val="tx1"/>
                </a:solidFill>
              </a:rPr>
              <a:t>hospital</a:t>
            </a:r>
            <a:r>
              <a:rPr lang="fr-FR" b="1" dirty="0">
                <a:solidFill>
                  <a:schemeClr val="tx1"/>
                </a:solidFill>
              </a:rPr>
              <a:t> patient records</a:t>
            </a:r>
          </a:p>
        </p:txBody>
      </p:sp>
      <p:sp>
        <p:nvSpPr>
          <p:cNvPr id="24" name="Rectangle: Rounded Corners 23">
            <a:extLst>
              <a:ext uri="{FF2B5EF4-FFF2-40B4-BE49-F238E27FC236}">
                <a16:creationId xmlns:a16="http://schemas.microsoft.com/office/drawing/2014/main" id="{B930846F-699E-7C3C-1BFE-EDF6987DEBEA}"/>
              </a:ext>
            </a:extLst>
          </p:cNvPr>
          <p:cNvSpPr/>
          <p:nvPr/>
        </p:nvSpPr>
        <p:spPr>
          <a:xfrm>
            <a:off x="3567361" y="284041"/>
            <a:ext cx="2865524" cy="854242"/>
          </a:xfrm>
          <a:prstGeom prst="roundRect">
            <a:avLst/>
          </a:prstGeom>
          <a:solidFill>
            <a:schemeClr val="accent2">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Scottish index of multiple </a:t>
            </a:r>
            <a:r>
              <a:rPr lang="fr-FR" b="1" dirty="0" err="1">
                <a:solidFill>
                  <a:schemeClr val="tx1"/>
                </a:solidFill>
              </a:rPr>
              <a:t>deprivation</a:t>
            </a:r>
            <a:endParaRPr lang="fr-FR" b="1" dirty="0">
              <a:solidFill>
                <a:schemeClr val="tx1"/>
              </a:solidFill>
            </a:endParaRPr>
          </a:p>
          <a:p>
            <a:pPr algn="ctr"/>
            <a:r>
              <a:rPr lang="fr-FR" b="1" dirty="0">
                <a:solidFill>
                  <a:srgbClr val="C00000"/>
                </a:solidFill>
              </a:rPr>
              <a:t>SIMD</a:t>
            </a:r>
          </a:p>
        </p:txBody>
      </p:sp>
      <p:sp>
        <p:nvSpPr>
          <p:cNvPr id="25" name="Rectangle: Rounded Corners 24">
            <a:extLst>
              <a:ext uri="{FF2B5EF4-FFF2-40B4-BE49-F238E27FC236}">
                <a16:creationId xmlns:a16="http://schemas.microsoft.com/office/drawing/2014/main" id="{505BD339-8337-35CE-4D3B-50D58823022A}"/>
              </a:ext>
            </a:extLst>
          </p:cNvPr>
          <p:cNvSpPr/>
          <p:nvPr/>
        </p:nvSpPr>
        <p:spPr>
          <a:xfrm>
            <a:off x="4047870" y="3912819"/>
            <a:ext cx="2453531" cy="912411"/>
          </a:xfrm>
          <a:prstGeom prst="roundRect">
            <a:avLst/>
          </a:prstGeom>
          <a:solidFill>
            <a:schemeClr val="accent3">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1437 DKA admissions by 523 patients</a:t>
            </a:r>
          </a:p>
        </p:txBody>
      </p:sp>
      <p:cxnSp>
        <p:nvCxnSpPr>
          <p:cNvPr id="27" name="Straight Arrow Connector 26">
            <a:extLst>
              <a:ext uri="{FF2B5EF4-FFF2-40B4-BE49-F238E27FC236}">
                <a16:creationId xmlns:a16="http://schemas.microsoft.com/office/drawing/2014/main" id="{38809E00-0E27-73A0-BB30-D7DDF94D85C7}"/>
              </a:ext>
            </a:extLst>
          </p:cNvPr>
          <p:cNvCxnSpPr/>
          <p:nvPr/>
        </p:nvCxnSpPr>
        <p:spPr>
          <a:xfrm>
            <a:off x="2937411" y="1921713"/>
            <a:ext cx="11104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C47CEE-2307-FCDC-7A85-669E9D1DE0FA}"/>
              </a:ext>
            </a:extLst>
          </p:cNvPr>
          <p:cNvCxnSpPr>
            <a:cxnSpLocks/>
            <a:stCxn id="21" idx="3"/>
          </p:cNvCxnSpPr>
          <p:nvPr/>
        </p:nvCxnSpPr>
        <p:spPr>
          <a:xfrm>
            <a:off x="2937411" y="796874"/>
            <a:ext cx="1066800" cy="727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C33BFB2-1B43-8684-833D-EBE6F353684D}"/>
              </a:ext>
            </a:extLst>
          </p:cNvPr>
          <p:cNvCxnSpPr>
            <a:cxnSpLocks/>
          </p:cNvCxnSpPr>
          <p:nvPr/>
        </p:nvCxnSpPr>
        <p:spPr>
          <a:xfrm>
            <a:off x="5103887" y="1160774"/>
            <a:ext cx="0" cy="36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8472EC-C068-FFA9-1375-03A47123978A}"/>
              </a:ext>
            </a:extLst>
          </p:cNvPr>
          <p:cNvCxnSpPr>
            <a:cxnSpLocks/>
          </p:cNvCxnSpPr>
          <p:nvPr/>
        </p:nvCxnSpPr>
        <p:spPr>
          <a:xfrm flipH="1">
            <a:off x="6432885" y="1006426"/>
            <a:ext cx="557402" cy="52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3DDE56-6439-AC89-670F-F0D941B91678}"/>
              </a:ext>
            </a:extLst>
          </p:cNvPr>
          <p:cNvCxnSpPr>
            <a:cxnSpLocks/>
          </p:cNvCxnSpPr>
          <p:nvPr/>
        </p:nvCxnSpPr>
        <p:spPr>
          <a:xfrm flipH="1">
            <a:off x="6501401" y="1838558"/>
            <a:ext cx="1156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8982B4E-543F-E506-EE73-0A4F5B14E990}"/>
              </a:ext>
            </a:extLst>
          </p:cNvPr>
          <p:cNvCxnSpPr>
            <a:cxnSpLocks/>
          </p:cNvCxnSpPr>
          <p:nvPr/>
        </p:nvCxnSpPr>
        <p:spPr>
          <a:xfrm>
            <a:off x="5274635" y="4875395"/>
            <a:ext cx="0" cy="425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CB5B9F4-A1A8-C5DA-20B7-CB90296A0D7C}"/>
              </a:ext>
            </a:extLst>
          </p:cNvPr>
          <p:cNvCxnSpPr>
            <a:cxnSpLocks/>
          </p:cNvCxnSpPr>
          <p:nvPr/>
        </p:nvCxnSpPr>
        <p:spPr>
          <a:xfrm>
            <a:off x="5093104" y="3486170"/>
            <a:ext cx="10783" cy="479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91231E2-05E9-4AA2-A4C8-2EE373BEE316}"/>
              </a:ext>
            </a:extLst>
          </p:cNvPr>
          <p:cNvCxnSpPr>
            <a:cxnSpLocks/>
          </p:cNvCxnSpPr>
          <p:nvPr/>
        </p:nvCxnSpPr>
        <p:spPr>
          <a:xfrm>
            <a:off x="5103887" y="2144921"/>
            <a:ext cx="0" cy="521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8460CC2-FE20-4361-6D8D-F02133B175F6}"/>
              </a:ext>
            </a:extLst>
          </p:cNvPr>
          <p:cNvCxnSpPr>
            <a:cxnSpLocks/>
          </p:cNvCxnSpPr>
          <p:nvPr/>
        </p:nvCxnSpPr>
        <p:spPr>
          <a:xfrm>
            <a:off x="5153917" y="2405625"/>
            <a:ext cx="20937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7625214-EEC5-0E04-A6E1-3CC71F516DC2}"/>
              </a:ext>
            </a:extLst>
          </p:cNvPr>
          <p:cNvCxnSpPr>
            <a:cxnSpLocks/>
          </p:cNvCxnSpPr>
          <p:nvPr/>
        </p:nvCxnSpPr>
        <p:spPr>
          <a:xfrm>
            <a:off x="6603001" y="4614066"/>
            <a:ext cx="845287" cy="422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AF69496-9578-AF10-FB4B-FAF420F35061}"/>
              </a:ext>
            </a:extLst>
          </p:cNvPr>
          <p:cNvCxnSpPr>
            <a:cxnSpLocks/>
          </p:cNvCxnSpPr>
          <p:nvPr/>
        </p:nvCxnSpPr>
        <p:spPr>
          <a:xfrm flipH="1">
            <a:off x="2996486" y="4623929"/>
            <a:ext cx="976803" cy="464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4D1BAFA-1749-A4A6-3527-1EBEFBEE4659}"/>
              </a:ext>
            </a:extLst>
          </p:cNvPr>
          <p:cNvCxnSpPr>
            <a:cxnSpLocks/>
          </p:cNvCxnSpPr>
          <p:nvPr/>
        </p:nvCxnSpPr>
        <p:spPr>
          <a:xfrm flipH="1">
            <a:off x="2866848" y="3662972"/>
            <a:ext cx="2212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2781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ppt_x"/>
                                          </p:val>
                                        </p:tav>
                                        <p:tav tm="100000">
                                          <p:val>
                                            <p:strVal val="#ppt_x"/>
                                          </p:val>
                                        </p:tav>
                                      </p:tavLst>
                                    </p:anim>
                                    <p:anim calcmode="lin" valueType="num">
                                      <p:cBhvr additive="base">
                                        <p:cTn id="3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8DCB4B-4447-3123-1247-E94D22F3A580}"/>
              </a:ext>
            </a:extLst>
          </p:cNvPr>
          <p:cNvSpPr>
            <a:spLocks noGrp="1"/>
          </p:cNvSpPr>
          <p:nvPr>
            <p:ph type="subTitle" idx="1"/>
          </p:nvPr>
        </p:nvSpPr>
        <p:spPr>
          <a:xfrm>
            <a:off x="101600" y="86678"/>
            <a:ext cx="11968480" cy="6639242"/>
          </a:xfrm>
        </p:spPr>
        <p:txBody>
          <a:bodyPr>
            <a:normAutofit/>
          </a:bodyPr>
          <a:lstStyle/>
          <a:p>
            <a:r>
              <a:rPr lang="fr-FR" u="sng" dirty="0">
                <a:solidFill>
                  <a:srgbClr val="C00000"/>
                </a:solidFill>
                <a:latin typeface="Arial" panose="020B0604020202020204" pitchFamily="34" charset="0"/>
                <a:cs typeface="Arial" panose="020B0604020202020204" pitchFamily="34" charset="0"/>
              </a:rPr>
              <a:t>La fréquence d'admission des ACD prédomine chez les jeunes femmes présentant des niveaux de privation socio économique élevés</a:t>
            </a:r>
          </a:p>
        </p:txBody>
      </p:sp>
      <p:pic>
        <p:nvPicPr>
          <p:cNvPr id="6" name="Picture 5">
            <a:extLst>
              <a:ext uri="{FF2B5EF4-FFF2-40B4-BE49-F238E27FC236}">
                <a16:creationId xmlns:a16="http://schemas.microsoft.com/office/drawing/2014/main" id="{4F1CF5FA-EAFB-8DAF-BDFA-2C1D0BD3C951}"/>
              </a:ext>
            </a:extLst>
          </p:cNvPr>
          <p:cNvPicPr>
            <a:picLocks noChangeAspect="1"/>
          </p:cNvPicPr>
          <p:nvPr/>
        </p:nvPicPr>
        <p:blipFill>
          <a:blip r:embed="rId3"/>
          <a:stretch>
            <a:fillRect/>
          </a:stretch>
        </p:blipFill>
        <p:spPr>
          <a:xfrm>
            <a:off x="931511" y="1048506"/>
            <a:ext cx="10328977" cy="5518549"/>
          </a:xfrm>
          <a:prstGeom prst="rect">
            <a:avLst/>
          </a:prstGeom>
        </p:spPr>
      </p:pic>
    </p:spTree>
    <p:extLst>
      <p:ext uri="{BB962C8B-B14F-4D97-AF65-F5344CB8AC3E}">
        <p14:creationId xmlns:p14="http://schemas.microsoft.com/office/powerpoint/2010/main" val="38396813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B264-D04D-3749-5266-D38ECB60F3C8}"/>
              </a:ext>
            </a:extLst>
          </p:cNvPr>
          <p:cNvSpPr>
            <a:spLocks noGrp="1"/>
          </p:cNvSpPr>
          <p:nvPr>
            <p:ph type="title"/>
          </p:nvPr>
        </p:nvSpPr>
        <p:spPr>
          <a:xfrm>
            <a:off x="838200" y="202173"/>
            <a:ext cx="10515600" cy="957727"/>
          </a:xfrm>
        </p:spPr>
        <p:txBody>
          <a:bodyPr>
            <a:normAutofit/>
          </a:bodyPr>
          <a:lstStyle/>
          <a:p>
            <a:pPr algn="ctr"/>
            <a:r>
              <a:rPr lang="fr-FR" sz="3200" b="1" u="sng" dirty="0">
                <a:solidFill>
                  <a:srgbClr val="C00000"/>
                </a:solidFill>
                <a:latin typeface="+mn-lt"/>
              </a:rPr>
              <a:t>Facteurs de risque associés aux admission pour ACD</a:t>
            </a:r>
          </a:p>
        </p:txBody>
      </p:sp>
      <p:sp>
        <p:nvSpPr>
          <p:cNvPr id="3" name="Content Placeholder 2">
            <a:extLst>
              <a:ext uri="{FF2B5EF4-FFF2-40B4-BE49-F238E27FC236}">
                <a16:creationId xmlns:a16="http://schemas.microsoft.com/office/drawing/2014/main" id="{7C73DB06-B734-1383-14A5-951ECB572D3C}"/>
              </a:ext>
            </a:extLst>
          </p:cNvPr>
          <p:cNvSpPr>
            <a:spLocks noGrp="1"/>
          </p:cNvSpPr>
          <p:nvPr>
            <p:ph idx="1"/>
          </p:nvPr>
        </p:nvSpPr>
        <p:spPr/>
        <p:txBody>
          <a:bodyPr/>
          <a:lstStyle/>
          <a:p>
            <a:endParaRPr lang="fr-FR"/>
          </a:p>
        </p:txBody>
      </p:sp>
      <p:pic>
        <p:nvPicPr>
          <p:cNvPr id="10" name="Picture 9">
            <a:extLst>
              <a:ext uri="{FF2B5EF4-FFF2-40B4-BE49-F238E27FC236}">
                <a16:creationId xmlns:a16="http://schemas.microsoft.com/office/drawing/2014/main" id="{A4EB84D5-A8CD-E80F-1A0B-31DA341E47F4}"/>
              </a:ext>
            </a:extLst>
          </p:cNvPr>
          <p:cNvPicPr>
            <a:picLocks noChangeAspect="1"/>
          </p:cNvPicPr>
          <p:nvPr/>
        </p:nvPicPr>
        <p:blipFill>
          <a:blip r:embed="rId3"/>
          <a:stretch>
            <a:fillRect/>
          </a:stretch>
        </p:blipFill>
        <p:spPr>
          <a:xfrm>
            <a:off x="838200" y="930443"/>
            <a:ext cx="10515600" cy="5614356"/>
          </a:xfrm>
          <a:prstGeom prst="rect">
            <a:avLst/>
          </a:prstGeom>
        </p:spPr>
      </p:pic>
    </p:spTree>
    <p:extLst>
      <p:ext uri="{BB962C8B-B14F-4D97-AF65-F5344CB8AC3E}">
        <p14:creationId xmlns:p14="http://schemas.microsoft.com/office/powerpoint/2010/main" val="3176509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B264-D04D-3749-5266-D38ECB60F3C8}"/>
              </a:ext>
            </a:extLst>
          </p:cNvPr>
          <p:cNvSpPr>
            <a:spLocks noGrp="1"/>
          </p:cNvSpPr>
          <p:nvPr>
            <p:ph type="title"/>
          </p:nvPr>
        </p:nvSpPr>
        <p:spPr>
          <a:xfrm>
            <a:off x="838200" y="202173"/>
            <a:ext cx="10515600" cy="957727"/>
          </a:xfrm>
        </p:spPr>
        <p:txBody>
          <a:bodyPr>
            <a:normAutofit/>
          </a:bodyPr>
          <a:lstStyle/>
          <a:p>
            <a:pPr algn="ctr"/>
            <a:r>
              <a:rPr lang="fr-FR" sz="3200" b="1" u="sng" dirty="0">
                <a:solidFill>
                  <a:srgbClr val="C00000"/>
                </a:solidFill>
                <a:latin typeface="+mn-lt"/>
              </a:rPr>
              <a:t>Facteurs de risque associés aux admission pour ACD</a:t>
            </a:r>
          </a:p>
        </p:txBody>
      </p:sp>
      <p:sp>
        <p:nvSpPr>
          <p:cNvPr id="3" name="Content Placeholder 2">
            <a:extLst>
              <a:ext uri="{FF2B5EF4-FFF2-40B4-BE49-F238E27FC236}">
                <a16:creationId xmlns:a16="http://schemas.microsoft.com/office/drawing/2014/main" id="{7C73DB06-B734-1383-14A5-951ECB572D3C}"/>
              </a:ext>
            </a:extLst>
          </p:cNvPr>
          <p:cNvSpPr>
            <a:spLocks noGrp="1"/>
          </p:cNvSpPr>
          <p:nvPr>
            <p:ph idx="1"/>
          </p:nvPr>
        </p:nvSpPr>
        <p:spPr/>
        <p:txBody>
          <a:bodyPr/>
          <a:lstStyle/>
          <a:p>
            <a:endParaRPr lang="fr-FR"/>
          </a:p>
        </p:txBody>
      </p:sp>
      <p:pic>
        <p:nvPicPr>
          <p:cNvPr id="10" name="Picture 9">
            <a:extLst>
              <a:ext uri="{FF2B5EF4-FFF2-40B4-BE49-F238E27FC236}">
                <a16:creationId xmlns:a16="http://schemas.microsoft.com/office/drawing/2014/main" id="{A4EB84D5-A8CD-E80F-1A0B-31DA341E47F4}"/>
              </a:ext>
            </a:extLst>
          </p:cNvPr>
          <p:cNvPicPr>
            <a:picLocks noChangeAspect="1"/>
          </p:cNvPicPr>
          <p:nvPr/>
        </p:nvPicPr>
        <p:blipFill>
          <a:blip r:embed="rId3"/>
          <a:stretch>
            <a:fillRect/>
          </a:stretch>
        </p:blipFill>
        <p:spPr>
          <a:xfrm>
            <a:off x="838200" y="930443"/>
            <a:ext cx="10515600" cy="5614356"/>
          </a:xfrm>
          <a:prstGeom prst="rect">
            <a:avLst/>
          </a:prstGeom>
        </p:spPr>
      </p:pic>
      <p:sp>
        <p:nvSpPr>
          <p:cNvPr id="4" name="Rectangle 3">
            <a:extLst>
              <a:ext uri="{FF2B5EF4-FFF2-40B4-BE49-F238E27FC236}">
                <a16:creationId xmlns:a16="http://schemas.microsoft.com/office/drawing/2014/main" id="{4D0A0A05-FDE9-9A40-D6DA-6B6DF035C54D}"/>
              </a:ext>
            </a:extLst>
          </p:cNvPr>
          <p:cNvSpPr/>
          <p:nvPr/>
        </p:nvSpPr>
        <p:spPr>
          <a:xfrm>
            <a:off x="838200" y="1457789"/>
            <a:ext cx="10515600" cy="820190"/>
          </a:xfrm>
          <a:prstGeom prst="rect">
            <a:avLst/>
          </a:prstGeom>
          <a:solidFill>
            <a:srgbClr val="E12B27">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16880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28448</TotalTime>
  <Words>2335</Words>
  <Application>Microsoft Office PowerPoint</Application>
  <PresentationFormat>Widescreen</PresentationFormat>
  <Paragraphs>225</Paragraphs>
  <Slides>17</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Algerian</vt:lpstr>
      <vt:lpstr>Arial</vt:lpstr>
      <vt:lpstr>Bahnschrift SemiBold</vt:lpstr>
      <vt:lpstr>BlinkMacSystemFont</vt:lpstr>
      <vt:lpstr>Calibri</vt:lpstr>
      <vt:lpstr>Calibri Light</vt:lpstr>
      <vt:lpstr>Courier New</vt:lpstr>
      <vt:lpstr>ElsevierGulliver</vt:lpstr>
      <vt:lpstr>Helvetica Neue</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Facteurs de risque associés aux admission pour ACD</vt:lpstr>
      <vt:lpstr>Facteurs de risque associés aux admission pour ACD</vt:lpstr>
      <vt:lpstr>Facteurs de risque associés aux admission pour ACD</vt:lpstr>
      <vt:lpstr>Facteurs de risque associés aux admission pour ACD</vt:lpstr>
      <vt:lpstr>Facteurs de risque associés aux admission pour ACD</vt:lpstr>
      <vt:lpstr>Courbe de mortalité par sous-groupe ACD </vt:lpstr>
      <vt:lpstr>La fréquence des acidocétoses diabétiques est indépendamment associée à la mortalité</vt:lpstr>
      <vt:lpstr>Age médian du décès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Farah BAICHE</dc:creator>
  <cp:lastModifiedBy>Farah BAICHE</cp:lastModifiedBy>
  <cp:revision>143</cp:revision>
  <dcterms:created xsi:type="dcterms:W3CDTF">2023-11-17T10:03:01Z</dcterms:created>
  <dcterms:modified xsi:type="dcterms:W3CDTF">2023-12-08T12:57:24Z</dcterms:modified>
</cp:coreProperties>
</file>