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12" r:id="rId2"/>
    <p:sldId id="258" r:id="rId3"/>
    <p:sldId id="261" r:id="rId4"/>
    <p:sldId id="264" r:id="rId5"/>
    <p:sldId id="267" r:id="rId6"/>
    <p:sldId id="270" r:id="rId7"/>
    <p:sldId id="273" r:id="rId8"/>
    <p:sldId id="275" r:id="rId9"/>
    <p:sldId id="278" r:id="rId10"/>
    <p:sldId id="281" r:id="rId11"/>
    <p:sldId id="285" r:id="rId12"/>
    <p:sldId id="288" r:id="rId13"/>
    <p:sldId id="291" r:id="rId14"/>
    <p:sldId id="297" r:id="rId15"/>
    <p:sldId id="300" r:id="rId16"/>
    <p:sldId id="307"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296" autoAdjust="0"/>
  </p:normalViewPr>
  <p:slideViewPr>
    <p:cSldViewPr snapToGrid="0">
      <p:cViewPr varScale="1">
        <p:scale>
          <a:sx n="41" d="100"/>
          <a:sy n="41" d="100"/>
        </p:scale>
        <p:origin x="18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1pPr>
          </a:lstStyle>
          <a:p>
            <a:pPr lvl="0"/>
            <a:endParaRPr lang="fr-FR"/>
          </a:p>
        </p:txBody>
      </p:sp>
      <p:sp>
        <p:nvSpPr>
          <p:cNvPr id="3" name="Espace réservé de la date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1pPr>
          </a:lstStyle>
          <a:p>
            <a:pPr lvl="0"/>
            <a:fld id="{4DE064F0-89D3-44EC-A978-44324CE5F826}" type="datetime1">
              <a:rPr lang="fr-FR"/>
              <a:pPr lvl="0"/>
              <a:t>07/12/2023</a:t>
            </a:fld>
            <a:endParaRPr lang="fr-FR"/>
          </a:p>
        </p:txBody>
      </p:sp>
      <p:sp>
        <p:nvSpPr>
          <p:cNvPr id="4" name="Espace réservé de l'image des diapositives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Espace réservé des commentaires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1pPr>
          </a:lstStyle>
          <a:p>
            <a:pPr lvl="0"/>
            <a:endParaRPr lang="fr-FR"/>
          </a:p>
        </p:txBody>
      </p:sp>
      <p:sp>
        <p:nvSpPr>
          <p:cNvPr id="7" name="Espace réservé du numéro de diapositive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1pPr>
          </a:lstStyle>
          <a:p>
            <a:pPr lvl="0"/>
            <a:fld id="{15BCFF1E-5CAF-45CA-A156-B4CA59203A83}" type="slidenum">
              <a:t>‹N°›</a:t>
            </a:fld>
            <a:endParaRPr lang="fr-FR"/>
          </a:p>
        </p:txBody>
      </p:sp>
    </p:spTree>
    <p:extLst>
      <p:ext uri="{BB962C8B-B14F-4D97-AF65-F5344CB8AC3E}">
        <p14:creationId xmlns:p14="http://schemas.microsoft.com/office/powerpoint/2010/main" val="3540177191"/>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txBox="1">
            <a:spLocks noGrp="1"/>
          </p:cNvSpPr>
          <p:nvPr>
            <p:ph type="body" sz="quarter" idx="1"/>
          </p:nvPr>
        </p:nvSpPr>
        <p:spPr/>
        <p:txBody>
          <a:bodyPr/>
          <a:lstStyle/>
          <a:p>
            <a:pPr lvl="0"/>
            <a:r>
              <a:rPr lang="fr-FR"/>
              <a:t>Cher maitres</a:t>
            </a:r>
          </a:p>
          <a:p>
            <a:pPr lvl="0"/>
            <a:r>
              <a:rPr lang="fr-FR"/>
              <a:t>Honorable assistance</a:t>
            </a:r>
          </a:p>
          <a:p>
            <a:pPr lvl="0"/>
            <a:r>
              <a:rPr lang="fr-FR"/>
              <a:t>J’ai le plaisir de vous présenter l’une des meilleures présentations de L’EASD 2023 intitulée ,,,,,,,,,,,</a:t>
            </a:r>
          </a:p>
        </p:txBody>
      </p:sp>
      <p:sp>
        <p:nvSpPr>
          <p:cNvPr id="4" name="Espace réservé du numéro de diapositive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F6CE314-8BDE-4DBF-B96A-92CD6A1D643E}" type="slidenum">
              <a:t>1</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2484645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txBox="1">
            <a:spLocks noGrp="1"/>
          </p:cNvSpPr>
          <p:nvPr>
            <p:ph type="body" sz="quarter" idx="1"/>
          </p:nvPr>
        </p:nvSpPr>
        <p:spPr/>
        <p:txBody>
          <a:bodyPr/>
          <a:lstStyle/>
          <a:p>
            <a:pPr lvl="0">
              <a:lnSpc>
                <a:spcPct val="70000"/>
              </a:lnSpc>
            </a:pPr>
            <a:r>
              <a:rPr lang="fr-FR" b="1" dirty="0"/>
              <a:t>Examinons d'abord le diabète de type 1</a:t>
            </a:r>
          </a:p>
          <a:p>
            <a:pPr lvl="0">
              <a:lnSpc>
                <a:spcPct val="70000"/>
              </a:lnSpc>
            </a:pPr>
            <a:r>
              <a:rPr lang="fr-FR" dirty="0" smtClean="0"/>
              <a:t>Si </a:t>
            </a:r>
            <a:r>
              <a:rPr lang="fr-FR" dirty="0"/>
              <a:t>l'on regarde le score d'hypoglycémie antérieurs, c'est la troisième colonne, vous pouvez voir que le ratio de risque pour un événement de niveau 3 est d'environ 2.</a:t>
            </a:r>
          </a:p>
          <a:p>
            <a:pPr lvl="0">
              <a:lnSpc>
                <a:spcPct val="70000"/>
              </a:lnSpc>
            </a:pPr>
            <a:r>
              <a:rPr lang="fr-FR" dirty="0"/>
              <a:t>et pour les autres niveaux, c'est inferieur, mais toujours très significative. ce score est supposé être un bon prédicteur des événements ultérieurs.</a:t>
            </a:r>
          </a:p>
          <a:p>
            <a:pPr lvl="0">
              <a:lnSpc>
                <a:spcPct val="70000"/>
              </a:lnSpc>
            </a:pPr>
            <a:r>
              <a:rPr lang="fr-FR" dirty="0" smtClean="0"/>
              <a:t>Concluant </a:t>
            </a:r>
            <a:r>
              <a:rPr lang="fr-FR" dirty="0"/>
              <a:t>qu’Il existe un lien évident entre le nombre d'événements hypoglycémiques au cours des 6 semaines précédentes et l'apparition de hypoglycémie au cours des 6 semaines suivantes.</a:t>
            </a:r>
          </a:p>
          <a:p>
            <a:pPr lvl="0">
              <a:lnSpc>
                <a:spcPct val="70000"/>
              </a:lnSpc>
            </a:pPr>
            <a:r>
              <a:rPr lang="fr-FR" dirty="0" smtClean="0"/>
              <a:t>Le </a:t>
            </a:r>
            <a:r>
              <a:rPr lang="fr-FR" dirty="0"/>
              <a:t>sexe féminin est associé à plus d'hypoglycémie de même que pour un DFG réduit.</a:t>
            </a:r>
          </a:p>
          <a:p>
            <a:pPr lvl="0"/>
            <a:endParaRPr lang="fr-FR" dirty="0"/>
          </a:p>
        </p:txBody>
      </p:sp>
      <p:sp>
        <p:nvSpPr>
          <p:cNvPr id="4" name="Espace réservé du numéro de diapositive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C620826-22C7-4B71-AB24-D43B27DC9BD6}" type="slidenum">
              <a:t>11</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582238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txBox="1">
            <a:spLocks noGrp="1"/>
          </p:cNvSpPr>
          <p:nvPr>
            <p:ph type="body" sz="quarter" idx="1"/>
          </p:nvPr>
        </p:nvSpPr>
        <p:spPr/>
        <p:txBody>
          <a:bodyPr/>
          <a:lstStyle/>
          <a:p>
            <a:pPr lvl="0">
              <a:lnSpc>
                <a:spcPct val="70000"/>
              </a:lnSpc>
              <a:spcBef>
                <a:spcPts val="1000"/>
              </a:spcBef>
            </a:pPr>
            <a:r>
              <a:rPr lang="fr-FR" b="1" dirty="0"/>
              <a:t>Concernant le diabète de type 2</a:t>
            </a:r>
          </a:p>
          <a:p>
            <a:pPr lvl="0">
              <a:lnSpc>
                <a:spcPct val="70000"/>
              </a:lnSpc>
              <a:spcBef>
                <a:spcPts val="1000"/>
              </a:spcBef>
            </a:pPr>
            <a:r>
              <a:rPr lang="fr-FR" dirty="0" smtClean="0"/>
              <a:t>il  </a:t>
            </a:r>
            <a:r>
              <a:rPr lang="fr-FR" dirty="0"/>
              <a:t>y a une association claire entre le nombre  d'événements hypoglycémiques au cours des 6 semaines précédentes et l'apparition d’hypoglycémie au cours des 6 semaines suivantes,</a:t>
            </a:r>
          </a:p>
          <a:p>
            <a:pPr lvl="0">
              <a:lnSpc>
                <a:spcPct val="70000"/>
              </a:lnSpc>
              <a:spcBef>
                <a:spcPts val="1000"/>
              </a:spcBef>
            </a:pPr>
            <a:r>
              <a:rPr lang="fr-FR" dirty="0"/>
              <a:t>le rapport de risque est très similaire pour les 3 niveaux.</a:t>
            </a:r>
          </a:p>
          <a:p>
            <a:pPr lvl="0">
              <a:lnSpc>
                <a:spcPct val="70000"/>
              </a:lnSpc>
              <a:spcBef>
                <a:spcPts val="1000"/>
              </a:spcBef>
            </a:pPr>
            <a:r>
              <a:rPr lang="fr-FR" dirty="0" smtClean="0"/>
              <a:t>La </a:t>
            </a:r>
            <a:r>
              <a:rPr lang="fr-FR" dirty="0"/>
              <a:t>durée du diabète est positive.</a:t>
            </a:r>
          </a:p>
          <a:p>
            <a:pPr lvl="0">
              <a:lnSpc>
                <a:spcPct val="70000"/>
              </a:lnSpc>
              <a:spcBef>
                <a:spcPts val="1000"/>
              </a:spcBef>
            </a:pPr>
            <a:r>
              <a:rPr lang="fr-FR" dirty="0" smtClean="0"/>
              <a:t>les </a:t>
            </a:r>
            <a:r>
              <a:rPr lang="fr-FR" dirty="0"/>
              <a:t>médicaments concomitants sont associés a un risque élevé d’hypoglycémie ( effet réel ). </a:t>
            </a:r>
          </a:p>
          <a:p>
            <a:pPr lvl="0"/>
            <a:endParaRPr lang="fr-FR" dirty="0"/>
          </a:p>
        </p:txBody>
      </p:sp>
      <p:sp>
        <p:nvSpPr>
          <p:cNvPr id="4" name="Espace réservé du numéro de diapositive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69E554F-7938-441E-831C-86BB37903BB1}" type="slidenum">
              <a:t>12</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1563167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txBox="1">
            <a:spLocks noGrp="1"/>
          </p:cNvSpPr>
          <p:nvPr>
            <p:ph type="body" sz="quarter" idx="1"/>
          </p:nvPr>
        </p:nvSpPr>
        <p:spPr/>
        <p:txBody>
          <a:bodyPr/>
          <a:lstStyle/>
          <a:p>
            <a:pPr lvl="0">
              <a:lnSpc>
                <a:spcPct val="90000"/>
              </a:lnSpc>
              <a:spcBef>
                <a:spcPts val="1000"/>
              </a:spcBef>
            </a:pPr>
            <a:r>
              <a:rPr lang="fr-FR"/>
              <a:t>voici d'autres associations.</a:t>
            </a:r>
          </a:p>
          <a:p>
            <a:pPr lvl="0">
              <a:lnSpc>
                <a:spcPct val="90000"/>
              </a:lnSpc>
              <a:spcBef>
                <a:spcPts val="1000"/>
              </a:spcBef>
            </a:pPr>
            <a:r>
              <a:rPr lang="fr-FR"/>
              <a:t>Les maladies cardiovasculaires ont un rapport de risque de 2 pour un niveau 3.</a:t>
            </a:r>
          </a:p>
          <a:p>
            <a:pPr lvl="0">
              <a:lnSpc>
                <a:spcPct val="90000"/>
              </a:lnSpc>
              <a:spcBef>
                <a:spcPts val="1000"/>
              </a:spcBef>
            </a:pPr>
            <a:r>
              <a:rPr lang="fr-FR"/>
              <a:t>là encore, Le sexe féminin semble associé à plus d'hypoglycémie</a:t>
            </a:r>
          </a:p>
          <a:p>
            <a:pPr lvl="0"/>
            <a:endParaRPr lang="fr-FR"/>
          </a:p>
        </p:txBody>
      </p:sp>
      <p:sp>
        <p:nvSpPr>
          <p:cNvPr id="4" name="Espace réservé du numéro de diapositive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B03F0CC-23AA-49E9-AFF9-556EA648A158}" type="slidenum">
              <a:t>13</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1642709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txBox="1">
            <a:spLocks noGrp="1"/>
          </p:cNvSpPr>
          <p:nvPr>
            <p:ph type="body" sz="quarter" idx="1"/>
          </p:nvPr>
        </p:nvSpPr>
        <p:spPr/>
        <p:txBody>
          <a:bodyPr/>
          <a:lstStyle/>
          <a:p>
            <a:pPr lvl="0">
              <a:spcBef>
                <a:spcPts val="1000"/>
              </a:spcBef>
            </a:pPr>
            <a:r>
              <a:rPr lang="fr-FR" dirty="0"/>
              <a:t>Cette diapo examine la relation entre l'évolution de la glycémie pendant l'hypoglycémie et l’apparition d’un événement indésirable.</a:t>
            </a:r>
          </a:p>
          <a:p>
            <a:pPr lvl="0">
              <a:spcBef>
                <a:spcPts val="1000"/>
              </a:spcBef>
            </a:pPr>
            <a:r>
              <a:rPr lang="fr-FR" dirty="0" smtClean="0"/>
              <a:t>Pour </a:t>
            </a:r>
            <a:r>
              <a:rPr lang="fr-FR" dirty="0"/>
              <a:t>le </a:t>
            </a:r>
            <a:r>
              <a:rPr lang="fr-FR" b="1" dirty="0"/>
              <a:t>diabète de type 1</a:t>
            </a:r>
            <a:r>
              <a:rPr lang="fr-FR" dirty="0"/>
              <a:t>, il y a un risque évident d'événement indésirable Lorsque la glycémie est abaissée de 4 à 2mmol/L, ce n'est pas continue. Ce n'est pas nécessairement linéaire. </a:t>
            </a:r>
          </a:p>
          <a:p>
            <a:pPr lvl="0">
              <a:spcBef>
                <a:spcPts val="1000"/>
              </a:spcBef>
            </a:pPr>
            <a:r>
              <a:rPr lang="fr-FR" dirty="0"/>
              <a:t>Pour les troubles rétiniens le rapport de risque, commence à augmenter à mesure que le niveau de glucose diminue, puis atteint un plateau aux alentours de 3mmol/L,</a:t>
            </a:r>
          </a:p>
          <a:p>
            <a:pPr lvl="0">
              <a:spcBef>
                <a:spcPts val="1000"/>
              </a:spcBef>
            </a:pPr>
            <a:r>
              <a:rPr lang="fr-FR" dirty="0"/>
              <a:t>Et pour les maladies cardio-vasculaires, encore une fois ce rapport augmente de manière presque linéaire, et de même pour la mortalité.</a:t>
            </a:r>
          </a:p>
          <a:p>
            <a:pPr lvl="0"/>
            <a:endParaRPr lang="fr-FR" dirty="0"/>
          </a:p>
        </p:txBody>
      </p:sp>
      <p:sp>
        <p:nvSpPr>
          <p:cNvPr id="4" name="Espace réservé du numéro de diapositive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21A42F5-B7D7-4C96-8EA5-829F98926E4D}" type="slidenum">
              <a:t>14</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958032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txBox="1">
            <a:spLocks noGrp="1"/>
          </p:cNvSpPr>
          <p:nvPr>
            <p:ph type="body" sz="quarter" idx="1"/>
          </p:nvPr>
        </p:nvSpPr>
        <p:spPr/>
        <p:txBody>
          <a:bodyPr/>
          <a:lstStyle/>
          <a:p>
            <a:pPr lvl="0"/>
            <a:r>
              <a:rPr lang="fr-FR" dirty="0"/>
              <a:t>Pour le </a:t>
            </a:r>
            <a:r>
              <a:rPr lang="fr-FR" b="1" dirty="0"/>
              <a:t>diabète de type 2</a:t>
            </a:r>
            <a:r>
              <a:rPr lang="fr-FR" dirty="0"/>
              <a:t>, ce rapport de risque est significativement plus </a:t>
            </a:r>
            <a:r>
              <a:rPr lang="fr-FR" dirty="0" smtClean="0"/>
              <a:t>important</a:t>
            </a:r>
            <a:endParaRPr lang="fr-FR" dirty="0"/>
          </a:p>
          <a:p>
            <a:pPr lvl="0"/>
            <a:endParaRPr lang="fr-FR" dirty="0"/>
          </a:p>
        </p:txBody>
      </p:sp>
      <p:sp>
        <p:nvSpPr>
          <p:cNvPr id="4" name="Espace réservé du numéro de diapositive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DAFB520-0C92-46CD-8888-20ABEACE0351}" type="slidenum">
              <a:t>15</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205085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txBox="1">
            <a:spLocks noGrp="1"/>
          </p:cNvSpPr>
          <p:nvPr>
            <p:ph type="body" sz="quarter" idx="1"/>
          </p:nvPr>
        </p:nvSpPr>
        <p:spPr/>
        <p:txBody>
          <a:bodyPr/>
          <a:lstStyle/>
          <a:p>
            <a:pPr lvl="0"/>
            <a:r>
              <a:rPr lang="fr-FR"/>
              <a:t>Pour conclure, on peut dire que……..</a:t>
            </a:r>
          </a:p>
        </p:txBody>
      </p:sp>
      <p:sp>
        <p:nvSpPr>
          <p:cNvPr id="4" name="Espace réservé du numéro de diapositive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4551564-0900-4003-9545-F4FE4A862931}" type="slidenum">
              <a:t>16</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3006832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txBox="1">
            <a:spLocks noGrp="1"/>
          </p:cNvSpPr>
          <p:nvPr>
            <p:ph type="body" sz="quarter" idx="1"/>
          </p:nvPr>
        </p:nvSpPr>
        <p:spPr/>
        <p:txBody>
          <a:bodyPr/>
          <a:lstStyle/>
          <a:p>
            <a:pPr lvl="0"/>
            <a:r>
              <a:rPr lang="fr-FR" dirty="0"/>
              <a:t>Auparavant, la classification </a:t>
            </a:r>
            <a:r>
              <a:rPr lang="fr-FR" b="1" dirty="0"/>
              <a:t>ADA</a:t>
            </a:r>
            <a:r>
              <a:rPr lang="fr-FR" dirty="0"/>
              <a:t> de l’hypoglycémie était limitée à 2 niveaux : </a:t>
            </a:r>
            <a:endParaRPr lang="fr-FR" dirty="0" smtClean="0"/>
          </a:p>
          <a:p>
            <a:pPr marL="171450" lvl="0" indent="-171450">
              <a:buFontTx/>
              <a:buChar char="-"/>
            </a:pPr>
            <a:r>
              <a:rPr lang="fr-FR" b="1" u="sng" dirty="0" smtClean="0"/>
              <a:t>Niveau </a:t>
            </a:r>
            <a:r>
              <a:rPr lang="fr-FR" b="1" u="sng" dirty="0"/>
              <a:t>de glycémie &lt; 3,9 </a:t>
            </a:r>
            <a:r>
              <a:rPr lang="fr-FR" b="1" u="sng" dirty="0" err="1"/>
              <a:t>mmol</a:t>
            </a:r>
            <a:r>
              <a:rPr lang="fr-FR" b="1" u="sng" dirty="0"/>
              <a:t>/L ou 70 mg/</a:t>
            </a:r>
            <a:r>
              <a:rPr lang="fr-FR" b="1" u="sng" dirty="0" err="1"/>
              <a:t>dL</a:t>
            </a:r>
            <a:r>
              <a:rPr lang="fr-FR" dirty="0"/>
              <a:t> : très pertinent en tant que niveau d’alerte, mais peu de preuve qu’il ait un impact sur la qualité de vie ou des conséquences économique sur la </a:t>
            </a:r>
            <a:r>
              <a:rPr lang="fr-FR" dirty="0" smtClean="0"/>
              <a:t>santé.</a:t>
            </a:r>
          </a:p>
          <a:p>
            <a:pPr marL="171450" lvl="0" indent="-171450">
              <a:buFontTx/>
              <a:buChar char="-"/>
            </a:pPr>
            <a:r>
              <a:rPr lang="fr-FR" b="1" u="sng" dirty="0" smtClean="0"/>
              <a:t>Niveau </a:t>
            </a:r>
            <a:r>
              <a:rPr lang="fr-FR" b="1" u="sng" dirty="0"/>
              <a:t>sévère</a:t>
            </a:r>
            <a:r>
              <a:rPr lang="fr-FR" dirty="0"/>
              <a:t> : haute pertinence clinique, mais utilisation peu fréquente dans la plupart des essais.</a:t>
            </a:r>
          </a:p>
          <a:p>
            <a:pPr lvl="0"/>
            <a:r>
              <a:rPr lang="fr-FR" dirty="0" smtClean="0"/>
              <a:t>Sachant </a:t>
            </a:r>
            <a:r>
              <a:rPr lang="fr-FR" dirty="0"/>
              <a:t>que Le niveau sévère avait besoin de l'aide d'une autre personne.</a:t>
            </a:r>
          </a:p>
          <a:p>
            <a:pPr lvl="0"/>
            <a:r>
              <a:rPr lang="fr-FR" dirty="0"/>
              <a:t>Et que Les pédiatres ne pouvaient pas utiliser cette définition vu que la plupart des jeunes enfants ont besoin d’une tierce personne, et ils ne sont pas nécessairement atteints de troubles cognitifs.</a:t>
            </a:r>
          </a:p>
          <a:p>
            <a:pPr lvl="0"/>
            <a:r>
              <a:rPr lang="fr-FR" dirty="0" smtClean="0"/>
              <a:t>C’est </a:t>
            </a:r>
            <a:r>
              <a:rPr lang="fr-FR" dirty="0"/>
              <a:t>pour cela, Le groupe d'étude international sur l'hypoglycémie (International </a:t>
            </a:r>
            <a:r>
              <a:rPr lang="fr-FR" dirty="0" err="1"/>
              <a:t>Hyperglycemia</a:t>
            </a:r>
            <a:r>
              <a:rPr lang="fr-FR" dirty="0"/>
              <a:t> </a:t>
            </a:r>
            <a:r>
              <a:rPr lang="fr-FR" dirty="0" err="1"/>
              <a:t>Study</a:t>
            </a:r>
            <a:r>
              <a:rPr lang="fr-FR" dirty="0"/>
              <a:t> Group) a demandé la mise en place d'un troisième niveau  reposant sur des arguments solides (hypoglycémie sérieuse aux alentours de 2,83-3,0 </a:t>
            </a:r>
            <a:r>
              <a:rPr lang="fr-FR" dirty="0" err="1"/>
              <a:t>mmol</a:t>
            </a:r>
            <a:r>
              <a:rPr lang="fr-FR" dirty="0"/>
              <a:t>/L ou 0,50-0,55 mg/</a:t>
            </a:r>
            <a:r>
              <a:rPr lang="fr-FR" dirty="0" err="1"/>
              <a:t>dL</a:t>
            </a:r>
            <a:r>
              <a:rPr lang="fr-FR" dirty="0"/>
              <a:t> associée à des troubles cognitifs, des arythmies cardiaques prédisant la mortalité, une altération de la conscience et un risque accru d’épisodes graves avec un impact économique sur la santé), </a:t>
            </a:r>
            <a:r>
              <a:rPr lang="fr-FR" dirty="0" smtClean="0"/>
              <a:t>ce</a:t>
            </a:r>
            <a:r>
              <a:rPr lang="fr-FR" baseline="0" dirty="0" smtClean="0"/>
              <a:t> qui permet</a:t>
            </a:r>
            <a:r>
              <a:rPr lang="fr-FR" dirty="0" smtClean="0"/>
              <a:t> </a:t>
            </a:r>
            <a:r>
              <a:rPr lang="fr-FR" dirty="0"/>
              <a:t>des comparaisons significatives entre différentes interventions </a:t>
            </a:r>
            <a:r>
              <a:rPr lang="fr-FR" dirty="0" smtClean="0"/>
              <a:t>et </a:t>
            </a:r>
            <a:r>
              <a:rPr lang="fr-FR" dirty="0"/>
              <a:t>l’utilisation de méta-analyses.</a:t>
            </a:r>
          </a:p>
          <a:p>
            <a:pPr lvl="0"/>
            <a:endParaRPr lang="fr-FR" dirty="0"/>
          </a:p>
        </p:txBody>
      </p:sp>
      <p:sp>
        <p:nvSpPr>
          <p:cNvPr id="4" name="Espace réservé du numéro de diapositive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60DB39B-D9DE-48DF-90B3-2D8947FD565B}" type="slidenum">
              <a:t>2</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112374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txBox="1">
            <a:spLocks noGrp="1"/>
          </p:cNvSpPr>
          <p:nvPr>
            <p:ph type="body" sz="quarter" idx="1"/>
          </p:nvPr>
        </p:nvSpPr>
        <p:spPr/>
        <p:txBody>
          <a:bodyPr/>
          <a:lstStyle/>
          <a:p>
            <a:pPr lvl="0"/>
            <a:r>
              <a:rPr lang="fr-FR" dirty="0"/>
              <a:t>Les 3 niveaux retenu après reclassification </a:t>
            </a:r>
          </a:p>
          <a:p>
            <a:pPr lvl="0"/>
            <a:r>
              <a:rPr lang="fr-FR" dirty="0"/>
              <a:t>-Niveau 1 Hypoglycémie alerte </a:t>
            </a:r>
            <a:r>
              <a:rPr lang="fr-FR" dirty="0" smtClean="0"/>
              <a:t>&lt;3,9 </a:t>
            </a:r>
            <a:r>
              <a:rPr lang="fr-FR" dirty="0" err="1"/>
              <a:t>mmol</a:t>
            </a:r>
            <a:r>
              <a:rPr lang="fr-FR" dirty="0"/>
              <a:t>/L ou 70 mg/</a:t>
            </a:r>
            <a:r>
              <a:rPr lang="fr-FR" dirty="0" err="1"/>
              <a:t>dL</a:t>
            </a:r>
            <a:r>
              <a:rPr lang="fr-FR" dirty="0"/>
              <a:t> et aucun </a:t>
            </a:r>
            <a:r>
              <a:rPr lang="fr-FR" dirty="0" smtClean="0"/>
              <a:t>symptôme </a:t>
            </a:r>
            <a:r>
              <a:rPr lang="fr-FR" dirty="0"/>
              <a:t>  </a:t>
            </a:r>
          </a:p>
          <a:p>
            <a:pPr lvl="0"/>
            <a:r>
              <a:rPr lang="fr-FR" dirty="0"/>
              <a:t>-Niveau 2 Hypoglycémie sérieuse </a:t>
            </a:r>
            <a:r>
              <a:rPr lang="fr-FR" dirty="0" smtClean="0"/>
              <a:t>&lt;3 </a:t>
            </a:r>
            <a:r>
              <a:rPr lang="fr-FR" dirty="0" err="1" smtClean="0"/>
              <a:t>mmol</a:t>
            </a:r>
            <a:r>
              <a:rPr lang="fr-FR" dirty="0" smtClean="0"/>
              <a:t>/L ou 54 mg/</a:t>
            </a:r>
            <a:r>
              <a:rPr lang="fr-FR" dirty="0" err="1" smtClean="0"/>
              <a:t>dL</a:t>
            </a:r>
            <a:r>
              <a:rPr lang="fr-FR" dirty="0" smtClean="0"/>
              <a:t>/ </a:t>
            </a:r>
            <a:r>
              <a:rPr lang="fr-FR" dirty="0"/>
              <a:t>cliniquement </a:t>
            </a:r>
            <a:r>
              <a:rPr lang="fr-FR" dirty="0" smtClean="0"/>
              <a:t>importante</a:t>
            </a:r>
            <a:endParaRPr lang="fr-FR" dirty="0"/>
          </a:p>
          <a:p>
            <a:pPr lvl="0"/>
            <a:r>
              <a:rPr lang="fr-FR" dirty="0"/>
              <a:t>-Niveau 3 Hypoglycémie sévère donne une altération suffisante des fonctions cognitives, avoir besoin d'une aide extérieure pour se rétablir.</a:t>
            </a:r>
          </a:p>
          <a:p>
            <a:pPr lvl="0"/>
            <a:endParaRPr lang="fr-FR" dirty="0"/>
          </a:p>
        </p:txBody>
      </p:sp>
      <p:sp>
        <p:nvSpPr>
          <p:cNvPr id="4" name="Espace réservé du numéro de diapositive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8A4F925-1271-471C-9373-4B37F1AC76AB}" type="slidenum">
              <a:t>4</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3631749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txBox="1">
            <a:spLocks noGrp="1"/>
          </p:cNvSpPr>
          <p:nvPr>
            <p:ph type="body" sz="quarter" idx="1"/>
          </p:nvPr>
        </p:nvSpPr>
        <p:spPr/>
        <p:txBody>
          <a:bodyPr/>
          <a:lstStyle/>
          <a:p>
            <a:pPr lvl="0"/>
            <a:r>
              <a:rPr lang="fr-FR" dirty="0" smtClean="0"/>
              <a:t>Voici</a:t>
            </a:r>
            <a:r>
              <a:rPr lang="fr-FR" baseline="0" dirty="0" smtClean="0"/>
              <a:t> donc quelques études utilisées pour soutenir cette reclassification</a:t>
            </a:r>
          </a:p>
          <a:p>
            <a:pPr lvl="0"/>
            <a:r>
              <a:rPr lang="fr-FR" dirty="0" smtClean="0"/>
              <a:t>une </a:t>
            </a:r>
            <a:r>
              <a:rPr lang="fr-FR" dirty="0"/>
              <a:t>étude de l’université de Virginie </a:t>
            </a:r>
            <a:r>
              <a:rPr lang="fr-FR" dirty="0" smtClean="0"/>
              <a:t>a</a:t>
            </a:r>
            <a:r>
              <a:rPr lang="fr-FR" baseline="0" dirty="0" smtClean="0"/>
              <a:t> </a:t>
            </a:r>
            <a:r>
              <a:rPr lang="fr-FR" dirty="0" smtClean="0"/>
              <a:t>démontré </a:t>
            </a:r>
            <a:r>
              <a:rPr lang="fr-FR" dirty="0"/>
              <a:t>que lorsque les patients présentent une hypoglycémie à </a:t>
            </a:r>
            <a:r>
              <a:rPr lang="fr-FR" dirty="0" smtClean="0"/>
              <a:t>3 </a:t>
            </a:r>
            <a:r>
              <a:rPr lang="fr-FR" dirty="0" err="1" smtClean="0"/>
              <a:t>mmol</a:t>
            </a:r>
            <a:r>
              <a:rPr lang="fr-FR" dirty="0" smtClean="0"/>
              <a:t>/L </a:t>
            </a:r>
            <a:r>
              <a:rPr lang="fr-FR" dirty="0"/>
              <a:t>ou en dessous, une </a:t>
            </a:r>
            <a:r>
              <a:rPr lang="fr-FR" dirty="0" smtClean="0"/>
              <a:t>détérioration </a:t>
            </a:r>
            <a:r>
              <a:rPr lang="fr-FR" dirty="0"/>
              <a:t>des fonctions cognitives est évidente</a:t>
            </a:r>
          </a:p>
        </p:txBody>
      </p:sp>
      <p:sp>
        <p:nvSpPr>
          <p:cNvPr id="4" name="Espace réservé du numéro de diapositive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25069DF-1AFE-4DEF-A996-4897043AA5A2}" type="slidenum">
              <a:t>5</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2117082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txBox="1">
            <a:spLocks noGrp="1"/>
          </p:cNvSpPr>
          <p:nvPr>
            <p:ph type="body" sz="quarter" idx="1"/>
          </p:nvPr>
        </p:nvSpPr>
        <p:spPr/>
        <p:txBody>
          <a:bodyPr/>
          <a:lstStyle/>
          <a:p>
            <a:pPr lvl="0"/>
            <a:r>
              <a:rPr lang="fr-FR" dirty="0"/>
              <a:t>Cette diapositive combine un certain nombre d'études qui a étudié l'effet de l'induction d'une hypoglycémie et de mesurer l'ampleur de la réponse, qu'il s'agisse de symptômes ou de réponses neuroendocriniennes.</a:t>
            </a:r>
          </a:p>
          <a:p>
            <a:pPr lvl="0"/>
            <a:r>
              <a:rPr lang="fr-FR" dirty="0" smtClean="0"/>
              <a:t>Si </a:t>
            </a:r>
            <a:r>
              <a:rPr lang="fr-FR" dirty="0"/>
              <a:t>l’on réduit le taux de glucose entre deux temps , on obtient, À la fois chez les personnes non diabétiques et chez les personnes diabétiques (diabète de type 1 et même de type 2), une modification de cette réponse d’environ 50 %, suggérant et montrant que l'une des causes de l'altération de la conscience est en fait une hypoglycémie antécédente.</a:t>
            </a:r>
          </a:p>
          <a:p>
            <a:pPr lvl="0"/>
            <a:endParaRPr lang="fr-FR" dirty="0"/>
          </a:p>
        </p:txBody>
      </p:sp>
      <p:sp>
        <p:nvSpPr>
          <p:cNvPr id="4" name="Espace réservé du numéro de diapositive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534C6A8-344B-46A8-A26F-43E908208DAC}" type="slidenum">
              <a:t>6</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3404179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txBox="1">
            <a:spLocks noGrp="1"/>
          </p:cNvSpPr>
          <p:nvPr>
            <p:ph type="body" sz="quarter" idx="1"/>
          </p:nvPr>
        </p:nvSpPr>
        <p:spPr/>
        <p:txBody>
          <a:bodyPr/>
          <a:lstStyle/>
          <a:p>
            <a:pPr lvl="0"/>
            <a:r>
              <a:rPr lang="fr-FR" dirty="0"/>
              <a:t>De nouveaux progrès ont été réalisés après la publication de ces prises de position.</a:t>
            </a:r>
          </a:p>
          <a:p>
            <a:pPr lvl="0"/>
            <a:r>
              <a:rPr lang="fr-FR" dirty="0"/>
              <a:t>D'autres grandes organisations, y compris les organisations internationales pédiatriques utilisent la même classification. </a:t>
            </a:r>
          </a:p>
          <a:p>
            <a:pPr lvl="0"/>
            <a:r>
              <a:rPr lang="fr-FR" dirty="0"/>
              <a:t>Et récemment, </a:t>
            </a:r>
            <a:r>
              <a:rPr lang="fr-FR" dirty="0" smtClean="0"/>
              <a:t>l'EMA</a:t>
            </a:r>
            <a:r>
              <a:rPr lang="fr-FR" baseline="0" dirty="0" smtClean="0"/>
              <a:t>(agence européenne des médicaments) </a:t>
            </a:r>
            <a:r>
              <a:rPr lang="fr-FR" dirty="0" smtClean="0"/>
              <a:t>, </a:t>
            </a:r>
            <a:r>
              <a:rPr lang="fr-FR" dirty="0"/>
              <a:t>et même la </a:t>
            </a:r>
            <a:r>
              <a:rPr lang="fr-FR" dirty="0" smtClean="0"/>
              <a:t>FDA (</a:t>
            </a:r>
            <a:r>
              <a:rPr lang="fr-FR" dirty="0" err="1" smtClean="0"/>
              <a:t>food</a:t>
            </a:r>
            <a:r>
              <a:rPr lang="fr-FR" dirty="0" smtClean="0"/>
              <a:t> &amp;</a:t>
            </a:r>
            <a:r>
              <a:rPr lang="fr-FR" baseline="0" dirty="0" smtClean="0"/>
              <a:t> </a:t>
            </a:r>
            <a:r>
              <a:rPr lang="fr-FR" baseline="0" dirty="0" err="1" smtClean="0"/>
              <a:t>drug</a:t>
            </a:r>
            <a:r>
              <a:rPr lang="fr-FR" baseline="0" dirty="0" smtClean="0"/>
              <a:t> administration</a:t>
            </a:r>
            <a:r>
              <a:rPr lang="fr-FR" dirty="0" smtClean="0"/>
              <a:t>) ont </a:t>
            </a:r>
            <a:r>
              <a:rPr lang="fr-FR" dirty="0"/>
              <a:t>inclut le niveau 2</a:t>
            </a:r>
          </a:p>
          <a:p>
            <a:pPr lvl="0"/>
            <a:endParaRPr lang="fr-FR" dirty="0"/>
          </a:p>
          <a:p>
            <a:pPr lvl="0"/>
            <a:endParaRPr lang="fr-FR" dirty="0"/>
          </a:p>
        </p:txBody>
      </p:sp>
      <p:sp>
        <p:nvSpPr>
          <p:cNvPr id="4" name="Espace réservé du numéro de diapositive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44167A1-E3A4-42BF-A1FD-7F8A32447E94}" type="slidenum">
              <a:t>7</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3255690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txBox="1">
            <a:spLocks noGrp="1"/>
          </p:cNvSpPr>
          <p:nvPr>
            <p:ph type="body" sz="quarter" idx="1"/>
          </p:nvPr>
        </p:nvSpPr>
        <p:spPr/>
        <p:txBody>
          <a:bodyPr/>
          <a:lstStyle/>
          <a:p>
            <a:pPr lvl="0"/>
            <a:r>
              <a:rPr lang="fr-FR"/>
              <a:t>On va s’intéresser au projet HYPO RESOLVE qui étudie l’hypoglycémie et son impact sur le diabète</a:t>
            </a:r>
          </a:p>
          <a:p>
            <a:pPr lvl="0"/>
            <a:endParaRPr lang="fr-FR"/>
          </a:p>
        </p:txBody>
      </p:sp>
      <p:sp>
        <p:nvSpPr>
          <p:cNvPr id="4" name="Espace réservé du numéro de diapositive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95A544E-B4F3-47FC-BB4F-64EE379F81A4}" type="slidenum">
              <a:t>8</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1192647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txBox="1">
            <a:spLocks noGrp="1"/>
          </p:cNvSpPr>
          <p:nvPr>
            <p:ph type="body" sz="quarter" idx="1"/>
          </p:nvPr>
        </p:nvSpPr>
        <p:spPr/>
        <p:txBody>
          <a:bodyPr/>
          <a:lstStyle/>
          <a:p>
            <a:pPr lvl="0">
              <a:lnSpc>
                <a:spcPct val="70000"/>
              </a:lnSpc>
            </a:pPr>
            <a:r>
              <a:rPr lang="fr-FR" dirty="0"/>
              <a:t>L'un des principaux objectifs de cette étude était de collecter plus de données pour voir si cette classification était confirmée par des preuves supplémentaires.</a:t>
            </a:r>
          </a:p>
          <a:p>
            <a:pPr lvl="0">
              <a:lnSpc>
                <a:spcPct val="70000"/>
              </a:lnSpc>
            </a:pPr>
            <a:r>
              <a:rPr lang="fr-FR" dirty="0" smtClean="0"/>
              <a:t>Les </a:t>
            </a:r>
            <a:r>
              <a:rPr lang="fr-FR" dirty="0"/>
              <a:t>essais sont stockés dans plusieurs formats. Il était donc difficile de les combiner.</a:t>
            </a:r>
          </a:p>
          <a:p>
            <a:pPr lvl="0">
              <a:lnSpc>
                <a:spcPct val="70000"/>
              </a:lnSpc>
            </a:pPr>
            <a:r>
              <a:rPr lang="fr-FR" dirty="0" smtClean="0"/>
              <a:t>Bien </a:t>
            </a:r>
            <a:r>
              <a:rPr lang="fr-FR" dirty="0"/>
              <a:t>qu’ils aient commencé avec plus de 60 000 individus, vous pouvez voir que la cohorte finale en comptait environ 27 000.</a:t>
            </a:r>
          </a:p>
          <a:p>
            <a:pPr lvl="0">
              <a:lnSpc>
                <a:spcPct val="70000"/>
              </a:lnSpc>
            </a:pPr>
            <a:r>
              <a:rPr lang="fr-FR" dirty="0" smtClean="0"/>
              <a:t>La </a:t>
            </a:r>
            <a:r>
              <a:rPr lang="fr-FR" dirty="0"/>
              <a:t>majorité d'entre eux étaient de type 2, et il y en avait un peu moins de 1M événements hypoglycémiques enregistrés.</a:t>
            </a:r>
          </a:p>
          <a:p>
            <a:pPr lvl="0"/>
            <a:endParaRPr lang="fr-FR" dirty="0"/>
          </a:p>
        </p:txBody>
      </p:sp>
      <p:sp>
        <p:nvSpPr>
          <p:cNvPr id="4" name="Espace réservé du numéro de diapositive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6D0A36C-81A2-4B62-8AED-2EAF4F71EC6C}" type="slidenum">
              <a:t>9</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3381968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txBox="1">
            <a:spLocks noGrp="1"/>
          </p:cNvSpPr>
          <p:nvPr>
            <p:ph type="body" sz="quarter" idx="1"/>
          </p:nvPr>
        </p:nvSpPr>
        <p:spPr/>
        <p:txBody>
          <a:bodyPr/>
          <a:lstStyle/>
          <a:p>
            <a:pPr lvl="0">
              <a:lnSpc>
                <a:spcPct val="70000"/>
              </a:lnSpc>
            </a:pPr>
            <a:r>
              <a:rPr lang="fr-FR" dirty="0"/>
              <a:t>Ces méthodes sont complexes. Il n'est pas possible d'examiner la causalité.</a:t>
            </a:r>
          </a:p>
          <a:p>
            <a:pPr lvl="0">
              <a:lnSpc>
                <a:spcPct val="70000"/>
              </a:lnSpc>
            </a:pPr>
            <a:r>
              <a:rPr lang="fr-FR" dirty="0" smtClean="0"/>
              <a:t>Des </a:t>
            </a:r>
            <a:r>
              <a:rPr lang="fr-FR" dirty="0"/>
              <a:t>modèles linéaire généralisés ont été utilisé pour estimer les associations.</a:t>
            </a:r>
          </a:p>
          <a:p>
            <a:pPr lvl="0">
              <a:lnSpc>
                <a:spcPct val="70000"/>
              </a:lnSpc>
            </a:pPr>
            <a:r>
              <a:rPr lang="fr-FR" dirty="0" smtClean="0"/>
              <a:t>3 </a:t>
            </a:r>
            <a:r>
              <a:rPr lang="fr-FR" dirty="0"/>
              <a:t>niveaux ont été utilisé pour examiner les facteurs prédictifs de l'hypoglycémie. le niveau 3, qui n'a pas de taux de glucose, a été fixé à 2, 4 </a:t>
            </a:r>
            <a:r>
              <a:rPr lang="fr-FR" dirty="0" err="1"/>
              <a:t>mmol</a:t>
            </a:r>
            <a:r>
              <a:rPr lang="fr-FR" dirty="0"/>
              <a:t>/L.</a:t>
            </a:r>
          </a:p>
          <a:p>
            <a:pPr lvl="0">
              <a:lnSpc>
                <a:spcPct val="70000"/>
              </a:lnSpc>
            </a:pPr>
            <a:r>
              <a:rPr lang="fr-FR" dirty="0" smtClean="0"/>
              <a:t>Des </a:t>
            </a:r>
            <a:r>
              <a:rPr lang="fr-FR" dirty="0"/>
              <a:t>associations avec une hypoglycémie ont été estimées pour un certain nombre de facteurs de risque : âge, sexe, durée du diabète, le score des 6 semaines précédentes (une somme pondérée du nombre d'événements à chaque niveau), HbA1c, DFG, TG, médicaments concomitants</a:t>
            </a:r>
          </a:p>
          <a:p>
            <a:pPr lvl="0">
              <a:lnSpc>
                <a:spcPct val="70000"/>
              </a:lnSpc>
            </a:pPr>
            <a:r>
              <a:rPr lang="fr-FR" dirty="0" smtClean="0"/>
              <a:t>L'association </a:t>
            </a:r>
            <a:r>
              <a:rPr lang="fr-FR" dirty="0"/>
              <a:t>est exprimée par le changement dans le rapport de risque avec l'écart-type.</a:t>
            </a:r>
          </a:p>
          <a:p>
            <a:pPr lvl="0">
              <a:lnSpc>
                <a:spcPct val="70000"/>
              </a:lnSpc>
            </a:pPr>
            <a:endParaRPr lang="fr-FR" dirty="0"/>
          </a:p>
          <a:p>
            <a:pPr lvl="0">
              <a:lnSpc>
                <a:spcPct val="70000"/>
              </a:lnSpc>
            </a:pPr>
            <a:endParaRPr lang="fr-FR" dirty="0"/>
          </a:p>
          <a:p>
            <a:pPr lvl="0"/>
            <a:endParaRPr lang="fr-FR" dirty="0"/>
          </a:p>
        </p:txBody>
      </p:sp>
      <p:sp>
        <p:nvSpPr>
          <p:cNvPr id="4" name="Espace réservé du numéro de diapositive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FA34C10-CD9C-4869-97A5-04B90C4BA3BF}" type="slidenum">
              <a:t>10</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581962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1524003" y="1122361"/>
            <a:ext cx="9144000" cy="2387598"/>
          </a:xfrm>
        </p:spPr>
        <p:txBody>
          <a:bodyPr anchor="b" anchorCtr="1"/>
          <a:lstStyle>
            <a:lvl1pPr algn="ctr">
              <a:defRPr sz="6000"/>
            </a:lvl1pPr>
          </a:lstStyle>
          <a:p>
            <a:pPr lvl="0"/>
            <a:r>
              <a:rPr lang="fr-FR"/>
              <a:t>Modifiez le style du titre</a:t>
            </a:r>
          </a:p>
        </p:txBody>
      </p:sp>
      <p:sp>
        <p:nvSpPr>
          <p:cNvPr id="3" name="Sous-titre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fr-FR"/>
              <a:t>Modifiez le style des sous-titres du masque</a:t>
            </a:r>
          </a:p>
        </p:txBody>
      </p:sp>
      <p:sp>
        <p:nvSpPr>
          <p:cNvPr id="4" name="Espace réservé de la date 3"/>
          <p:cNvSpPr txBox="1">
            <a:spLocks noGrp="1"/>
          </p:cNvSpPr>
          <p:nvPr>
            <p:ph type="dt" sz="half" idx="7"/>
          </p:nvPr>
        </p:nvSpPr>
        <p:spPr/>
        <p:txBody>
          <a:bodyPr/>
          <a:lstStyle>
            <a:lvl1pPr>
              <a:defRPr/>
            </a:lvl1pPr>
          </a:lstStyle>
          <a:p>
            <a:pPr lvl="0"/>
            <a:fld id="{8869F694-862D-4AC3-B182-81E58B8D9581}" type="datetime1">
              <a:rPr lang="fr-FR"/>
              <a:pPr lvl="0"/>
              <a:t>07/12/2023</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BCA4FFF9-9418-4993-976E-2A533CF9AEF1}" type="slidenum">
              <a:t>‹N°›</a:t>
            </a:fld>
            <a:endParaRPr lang="fr-FR"/>
          </a:p>
        </p:txBody>
      </p:sp>
    </p:spTree>
    <p:extLst>
      <p:ext uri="{BB962C8B-B14F-4D97-AF65-F5344CB8AC3E}">
        <p14:creationId xmlns:p14="http://schemas.microsoft.com/office/powerpoint/2010/main" val="815884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2CDF9CD1-FA00-4F49-8E55-6EEF63DCB989}" type="datetime1">
              <a:rPr lang="fr-FR"/>
              <a:pPr lvl="0"/>
              <a:t>07/12/2023</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1F89A6A9-DCC6-471C-8C7A-F36C45A9892A}" type="slidenum">
              <a:t>‹N°›</a:t>
            </a:fld>
            <a:endParaRPr lang="fr-FR"/>
          </a:p>
        </p:txBody>
      </p:sp>
    </p:spTree>
    <p:extLst>
      <p:ext uri="{BB962C8B-B14F-4D97-AF65-F5344CB8AC3E}">
        <p14:creationId xmlns:p14="http://schemas.microsoft.com/office/powerpoint/2010/main" val="3134735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txBox="1">
            <a:spLocks noGrp="1"/>
          </p:cNvSpPr>
          <p:nvPr>
            <p:ph type="title" orient="vert"/>
          </p:nvPr>
        </p:nvSpPr>
        <p:spPr>
          <a:xfrm>
            <a:off x="8724903" y="365129"/>
            <a:ext cx="2628899" cy="5811834"/>
          </a:xfrm>
        </p:spPr>
        <p:txBody>
          <a:bodyPr vert="eaVert"/>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4BCCCCFF-5B9C-4E3C-8DBB-DB6AEF5A8099}" type="datetime1">
              <a:rPr lang="fr-FR"/>
              <a:pPr lvl="0"/>
              <a:t>07/12/2023</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8F00B983-02CF-4A0F-B912-4393D30D745F}" type="slidenum">
              <a:t>‹N°›</a:t>
            </a:fld>
            <a:endParaRPr lang="fr-FR"/>
          </a:p>
        </p:txBody>
      </p:sp>
    </p:spTree>
    <p:extLst>
      <p:ext uri="{BB962C8B-B14F-4D97-AF65-F5344CB8AC3E}">
        <p14:creationId xmlns:p14="http://schemas.microsoft.com/office/powerpoint/2010/main" val="207912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6F2169A7-252A-4EE2-9A26-C89E9B1C9BC7}" type="datetime1">
              <a:rPr lang="fr-FR"/>
              <a:pPr lvl="0"/>
              <a:t>07/12/2023</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A880ADCF-EF20-43BD-97E6-C64D492D182D}" type="slidenum">
              <a:t>‹N°›</a:t>
            </a:fld>
            <a:endParaRPr lang="fr-FR"/>
          </a:p>
        </p:txBody>
      </p:sp>
    </p:spTree>
    <p:extLst>
      <p:ext uri="{BB962C8B-B14F-4D97-AF65-F5344CB8AC3E}">
        <p14:creationId xmlns:p14="http://schemas.microsoft.com/office/powerpoint/2010/main" val="3803266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txBox="1">
            <a:spLocks noGrp="1"/>
          </p:cNvSpPr>
          <p:nvPr>
            <p:ph type="title"/>
          </p:nvPr>
        </p:nvSpPr>
        <p:spPr>
          <a:xfrm>
            <a:off x="831847" y="1709735"/>
            <a:ext cx="10515600" cy="2852735"/>
          </a:xfrm>
        </p:spPr>
        <p:txBody>
          <a:bodyPr anchor="b"/>
          <a:lstStyle>
            <a:lvl1pPr>
              <a:defRPr sz="6000"/>
            </a:lvl1pPr>
          </a:lstStyle>
          <a:p>
            <a:pPr lvl="0"/>
            <a:r>
              <a:rPr lang="fr-FR"/>
              <a:t>Modifiez le style du titre</a:t>
            </a:r>
          </a:p>
        </p:txBody>
      </p:sp>
      <p:sp>
        <p:nvSpPr>
          <p:cNvPr id="3" name="Espace réservé du texte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fr-FR"/>
              <a:t>Modifiez les styles du texte du masque</a:t>
            </a:r>
          </a:p>
        </p:txBody>
      </p:sp>
      <p:sp>
        <p:nvSpPr>
          <p:cNvPr id="4" name="Espace réservé de la date 3"/>
          <p:cNvSpPr txBox="1">
            <a:spLocks noGrp="1"/>
          </p:cNvSpPr>
          <p:nvPr>
            <p:ph type="dt" sz="half" idx="7"/>
          </p:nvPr>
        </p:nvSpPr>
        <p:spPr/>
        <p:txBody>
          <a:bodyPr/>
          <a:lstStyle>
            <a:lvl1pPr>
              <a:defRPr/>
            </a:lvl1pPr>
          </a:lstStyle>
          <a:p>
            <a:pPr lvl="0"/>
            <a:fld id="{6FB8730E-7A62-4683-837D-218CFE0D626A}" type="datetime1">
              <a:rPr lang="fr-FR"/>
              <a:pPr lvl="0"/>
              <a:t>07/12/2023</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04F04B66-CB50-48C0-B1CC-EFE2E4D26D70}" type="slidenum">
              <a:t>‹N°›</a:t>
            </a:fld>
            <a:endParaRPr lang="fr-FR"/>
          </a:p>
        </p:txBody>
      </p:sp>
    </p:spTree>
    <p:extLst>
      <p:ext uri="{BB962C8B-B14F-4D97-AF65-F5344CB8AC3E}">
        <p14:creationId xmlns:p14="http://schemas.microsoft.com/office/powerpoint/2010/main" val="480790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txBox="1">
            <a:spLocks noGrp="1"/>
          </p:cNvSpPr>
          <p:nvPr>
            <p:ph type="dt" sz="half" idx="7"/>
          </p:nvPr>
        </p:nvSpPr>
        <p:spPr/>
        <p:txBody>
          <a:bodyPr/>
          <a:lstStyle>
            <a:lvl1pPr>
              <a:defRPr/>
            </a:lvl1pPr>
          </a:lstStyle>
          <a:p>
            <a:pPr lvl="0"/>
            <a:fld id="{0CDFC135-D3E6-4A3E-B223-ACF8897B3296}" type="datetime1">
              <a:rPr lang="fr-FR"/>
              <a:pPr lvl="0"/>
              <a:t>07/12/2023</a:t>
            </a:fld>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BFA313A2-6ACE-48C8-B8D3-EF1579EBDEB6}" type="slidenum">
              <a:t>‹N°›</a:t>
            </a:fld>
            <a:endParaRPr lang="fr-FR"/>
          </a:p>
        </p:txBody>
      </p:sp>
    </p:spTree>
    <p:extLst>
      <p:ext uri="{BB962C8B-B14F-4D97-AF65-F5344CB8AC3E}">
        <p14:creationId xmlns:p14="http://schemas.microsoft.com/office/powerpoint/2010/main" val="3033259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a:xfrm>
            <a:off x="839784" y="365129"/>
            <a:ext cx="10515600" cy="1325559"/>
          </a:xfrm>
        </p:spPr>
        <p:txBody>
          <a:bodyPr/>
          <a:lstStyle>
            <a:lvl1pPr>
              <a:defRPr/>
            </a:lvl1pPr>
          </a:lstStyle>
          <a:p>
            <a:pPr lvl="0"/>
            <a:r>
              <a:rPr lang="fr-FR"/>
              <a:t>Modifiez le style du titre</a:t>
            </a:r>
          </a:p>
        </p:txBody>
      </p:sp>
      <p:sp>
        <p:nvSpPr>
          <p:cNvPr id="3" name="Espace réservé du texte 2"/>
          <p:cNvSpPr txBox="1">
            <a:spLocks noGrp="1"/>
          </p:cNvSpPr>
          <p:nvPr>
            <p:ph type="body" idx="1"/>
          </p:nvPr>
        </p:nvSpPr>
        <p:spPr>
          <a:xfrm>
            <a:off x="839784" y="1681160"/>
            <a:ext cx="5157782" cy="823910"/>
          </a:xfrm>
        </p:spPr>
        <p:txBody>
          <a:bodyPr anchor="b"/>
          <a:lstStyle>
            <a:lvl1pPr marL="0" indent="0">
              <a:buNone/>
              <a:defRPr sz="2400" b="1"/>
            </a:lvl1pPr>
          </a:lstStyle>
          <a:p>
            <a:pPr lvl="0"/>
            <a:r>
              <a:rPr lang="fr-FR"/>
              <a:t>Modifiez les styles du texte du masque</a:t>
            </a:r>
          </a:p>
        </p:txBody>
      </p:sp>
      <p:sp>
        <p:nvSpPr>
          <p:cNvPr id="4" name="Espace réservé du contenu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fr-FR"/>
              <a:t>Modifiez les styles du texte du masque</a:t>
            </a:r>
          </a:p>
        </p:txBody>
      </p:sp>
      <p:sp>
        <p:nvSpPr>
          <p:cNvPr id="6" name="Espace réservé du contenu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txBox="1">
            <a:spLocks noGrp="1"/>
          </p:cNvSpPr>
          <p:nvPr>
            <p:ph type="dt" sz="half" idx="7"/>
          </p:nvPr>
        </p:nvSpPr>
        <p:spPr/>
        <p:txBody>
          <a:bodyPr/>
          <a:lstStyle>
            <a:lvl1pPr>
              <a:defRPr/>
            </a:lvl1pPr>
          </a:lstStyle>
          <a:p>
            <a:pPr lvl="0"/>
            <a:fld id="{702258C0-FD7C-4228-A4FD-74708D0E70A9}" type="datetime1">
              <a:rPr lang="fr-FR"/>
              <a:pPr lvl="0"/>
              <a:t>07/12/2023</a:t>
            </a:fld>
            <a:endParaRPr lang="fr-FR"/>
          </a:p>
        </p:txBody>
      </p:sp>
      <p:sp>
        <p:nvSpPr>
          <p:cNvPr id="8" name="Espace réservé du pied de page 7"/>
          <p:cNvSpPr txBox="1">
            <a:spLocks noGrp="1"/>
          </p:cNvSpPr>
          <p:nvPr>
            <p:ph type="ftr" sz="quarter" idx="9"/>
          </p:nvPr>
        </p:nvSpPr>
        <p:spPr/>
        <p:txBody>
          <a:bodyPr/>
          <a:lstStyle>
            <a:lvl1pPr>
              <a:defRPr/>
            </a:lvl1pPr>
          </a:lstStyle>
          <a:p>
            <a:pPr lvl="0"/>
            <a:endParaRPr lang="fr-FR"/>
          </a:p>
        </p:txBody>
      </p:sp>
      <p:sp>
        <p:nvSpPr>
          <p:cNvPr id="9" name="Espace réservé du numéro de diapositive 8"/>
          <p:cNvSpPr txBox="1">
            <a:spLocks noGrp="1"/>
          </p:cNvSpPr>
          <p:nvPr>
            <p:ph type="sldNum" sz="quarter" idx="8"/>
          </p:nvPr>
        </p:nvSpPr>
        <p:spPr/>
        <p:txBody>
          <a:bodyPr/>
          <a:lstStyle>
            <a:lvl1pPr>
              <a:defRPr/>
            </a:lvl1pPr>
          </a:lstStyle>
          <a:p>
            <a:pPr lvl="0"/>
            <a:fld id="{C9B7AEEC-412F-441E-A1A4-F7546DC278EE}" type="slidenum">
              <a:t>‹N°›</a:t>
            </a:fld>
            <a:endParaRPr lang="fr-FR"/>
          </a:p>
        </p:txBody>
      </p:sp>
    </p:spTree>
    <p:extLst>
      <p:ext uri="{BB962C8B-B14F-4D97-AF65-F5344CB8AC3E}">
        <p14:creationId xmlns:p14="http://schemas.microsoft.com/office/powerpoint/2010/main" val="4173446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e la date 2"/>
          <p:cNvSpPr txBox="1">
            <a:spLocks noGrp="1"/>
          </p:cNvSpPr>
          <p:nvPr>
            <p:ph type="dt" sz="half" idx="7"/>
          </p:nvPr>
        </p:nvSpPr>
        <p:spPr/>
        <p:txBody>
          <a:bodyPr/>
          <a:lstStyle>
            <a:lvl1pPr>
              <a:defRPr/>
            </a:lvl1pPr>
          </a:lstStyle>
          <a:p>
            <a:pPr lvl="0"/>
            <a:fld id="{0DD89597-781B-4BE5-AF6F-056A3DC5F1CF}" type="datetime1">
              <a:rPr lang="fr-FR"/>
              <a:pPr lvl="0"/>
              <a:t>07/12/2023</a:t>
            </a:fld>
            <a:endParaRPr lang="fr-FR"/>
          </a:p>
        </p:txBody>
      </p:sp>
      <p:sp>
        <p:nvSpPr>
          <p:cNvPr id="4" name="Espace réservé du pied de page 3"/>
          <p:cNvSpPr txBox="1">
            <a:spLocks noGrp="1"/>
          </p:cNvSpPr>
          <p:nvPr>
            <p:ph type="ftr" sz="quarter" idx="9"/>
          </p:nvPr>
        </p:nvSpPr>
        <p:spPr/>
        <p:txBody>
          <a:bodyPr/>
          <a:lstStyle>
            <a:lvl1pPr>
              <a:defRPr/>
            </a:lvl1pPr>
          </a:lstStyle>
          <a:p>
            <a:pPr lvl="0"/>
            <a:endParaRPr lang="fr-FR"/>
          </a:p>
        </p:txBody>
      </p:sp>
      <p:sp>
        <p:nvSpPr>
          <p:cNvPr id="5" name="Espace réservé du numéro de diapositive 4"/>
          <p:cNvSpPr txBox="1">
            <a:spLocks noGrp="1"/>
          </p:cNvSpPr>
          <p:nvPr>
            <p:ph type="sldNum" sz="quarter" idx="8"/>
          </p:nvPr>
        </p:nvSpPr>
        <p:spPr/>
        <p:txBody>
          <a:bodyPr/>
          <a:lstStyle>
            <a:lvl1pPr>
              <a:defRPr/>
            </a:lvl1pPr>
          </a:lstStyle>
          <a:p>
            <a:pPr lvl="0"/>
            <a:fld id="{469E53A3-FA8A-41BB-ACF0-0A827B97468E}" type="slidenum">
              <a:t>‹N°›</a:t>
            </a:fld>
            <a:endParaRPr lang="fr-FR"/>
          </a:p>
        </p:txBody>
      </p:sp>
    </p:spTree>
    <p:extLst>
      <p:ext uri="{BB962C8B-B14F-4D97-AF65-F5344CB8AC3E}">
        <p14:creationId xmlns:p14="http://schemas.microsoft.com/office/powerpoint/2010/main" val="238922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txBox="1">
            <a:spLocks noGrp="1"/>
          </p:cNvSpPr>
          <p:nvPr>
            <p:ph type="dt" sz="half" idx="7"/>
          </p:nvPr>
        </p:nvSpPr>
        <p:spPr/>
        <p:txBody>
          <a:bodyPr/>
          <a:lstStyle>
            <a:lvl1pPr>
              <a:defRPr/>
            </a:lvl1pPr>
          </a:lstStyle>
          <a:p>
            <a:pPr lvl="0"/>
            <a:fld id="{743219CA-37B8-4BFB-B41B-FFE1AEB3CB5D}" type="datetime1">
              <a:rPr lang="fr-FR"/>
              <a:pPr lvl="0"/>
              <a:t>07/12/2023</a:t>
            </a:fld>
            <a:endParaRPr lang="fr-FR"/>
          </a:p>
        </p:txBody>
      </p:sp>
      <p:sp>
        <p:nvSpPr>
          <p:cNvPr id="3" name="Espace réservé du pied de page 2"/>
          <p:cNvSpPr txBox="1">
            <a:spLocks noGrp="1"/>
          </p:cNvSpPr>
          <p:nvPr>
            <p:ph type="ftr" sz="quarter" idx="9"/>
          </p:nvPr>
        </p:nvSpPr>
        <p:spPr/>
        <p:txBody>
          <a:bodyPr/>
          <a:lstStyle>
            <a:lvl1pPr>
              <a:defRPr/>
            </a:lvl1pPr>
          </a:lstStyle>
          <a:p>
            <a:pPr lvl="0"/>
            <a:endParaRPr lang="fr-FR"/>
          </a:p>
        </p:txBody>
      </p:sp>
      <p:sp>
        <p:nvSpPr>
          <p:cNvPr id="4" name="Espace réservé du numéro de diapositive 3"/>
          <p:cNvSpPr txBox="1">
            <a:spLocks noGrp="1"/>
          </p:cNvSpPr>
          <p:nvPr>
            <p:ph type="sldNum" sz="quarter" idx="8"/>
          </p:nvPr>
        </p:nvSpPr>
        <p:spPr/>
        <p:txBody>
          <a:bodyPr/>
          <a:lstStyle>
            <a:lvl1pPr>
              <a:defRPr/>
            </a:lvl1pPr>
          </a:lstStyle>
          <a:p>
            <a:pPr lvl="0"/>
            <a:fld id="{92501247-4FD3-47BC-B05F-46BE24C89C43}" type="slidenum">
              <a:t>‹N°›</a:t>
            </a:fld>
            <a:endParaRPr lang="fr-FR"/>
          </a:p>
        </p:txBody>
      </p:sp>
    </p:spTree>
    <p:extLst>
      <p:ext uri="{BB962C8B-B14F-4D97-AF65-F5344CB8AC3E}">
        <p14:creationId xmlns:p14="http://schemas.microsoft.com/office/powerpoint/2010/main" val="3623344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839784" y="457200"/>
            <a:ext cx="3932240" cy="1600200"/>
          </a:xfrm>
        </p:spPr>
        <p:txBody>
          <a:bodyPr anchor="b"/>
          <a:lstStyle>
            <a:lvl1pPr>
              <a:defRPr sz="3200"/>
            </a:lvl1pPr>
          </a:lstStyle>
          <a:p>
            <a:pPr lvl="0"/>
            <a:r>
              <a:rPr lang="fr-FR"/>
              <a:t>Modifiez le style du titre</a:t>
            </a:r>
          </a:p>
        </p:txBody>
      </p:sp>
      <p:sp>
        <p:nvSpPr>
          <p:cNvPr id="3" name="Espace réservé du contenu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txBox="1">
            <a:spLocks noGrp="1"/>
          </p:cNvSpPr>
          <p:nvPr>
            <p:ph type="body" idx="2"/>
          </p:nvPr>
        </p:nvSpPr>
        <p:spPr>
          <a:xfrm>
            <a:off x="839784" y="2057400"/>
            <a:ext cx="3932240" cy="3811584"/>
          </a:xfrm>
        </p:spPr>
        <p:txBody>
          <a:bodyPr/>
          <a:lstStyle>
            <a:lvl1pPr marL="0" indent="0">
              <a:buNone/>
              <a:defRPr sz="1600"/>
            </a:lvl1pPr>
          </a:lstStyle>
          <a:p>
            <a:pPr lvl="0"/>
            <a:r>
              <a:rPr lang="fr-FR"/>
              <a:t>Modifiez les styles du texte du masque</a:t>
            </a:r>
          </a:p>
        </p:txBody>
      </p:sp>
      <p:sp>
        <p:nvSpPr>
          <p:cNvPr id="5" name="Espace réservé de la date 4"/>
          <p:cNvSpPr txBox="1">
            <a:spLocks noGrp="1"/>
          </p:cNvSpPr>
          <p:nvPr>
            <p:ph type="dt" sz="half" idx="7"/>
          </p:nvPr>
        </p:nvSpPr>
        <p:spPr/>
        <p:txBody>
          <a:bodyPr/>
          <a:lstStyle>
            <a:lvl1pPr>
              <a:defRPr/>
            </a:lvl1pPr>
          </a:lstStyle>
          <a:p>
            <a:pPr lvl="0"/>
            <a:fld id="{3B9CBC89-86E0-49A6-9ABD-DB7509C6C99D}" type="datetime1">
              <a:rPr lang="fr-FR"/>
              <a:pPr lvl="0"/>
              <a:t>07/12/2023</a:t>
            </a:fld>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4A2B6C3A-FAA1-4937-BA55-05FBDAB39469}" type="slidenum">
              <a:t>‹N°›</a:t>
            </a:fld>
            <a:endParaRPr lang="fr-FR"/>
          </a:p>
        </p:txBody>
      </p:sp>
    </p:spTree>
    <p:extLst>
      <p:ext uri="{BB962C8B-B14F-4D97-AF65-F5344CB8AC3E}">
        <p14:creationId xmlns:p14="http://schemas.microsoft.com/office/powerpoint/2010/main" val="3370684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839784" y="457200"/>
            <a:ext cx="3932240" cy="1600200"/>
          </a:xfrm>
        </p:spPr>
        <p:txBody>
          <a:bodyPr anchor="b"/>
          <a:lstStyle>
            <a:lvl1pPr>
              <a:defRPr sz="3200"/>
            </a:lvl1pPr>
          </a:lstStyle>
          <a:p>
            <a:pPr lvl="0"/>
            <a:r>
              <a:rPr lang="fr-FR"/>
              <a:t>Modifiez le style du titre</a:t>
            </a:r>
          </a:p>
        </p:txBody>
      </p:sp>
      <p:sp>
        <p:nvSpPr>
          <p:cNvPr id="3" name="Espace réservé pour une image  2"/>
          <p:cNvSpPr txBox="1">
            <a:spLocks noGrp="1"/>
          </p:cNvSpPr>
          <p:nvPr>
            <p:ph type="pic" idx="1"/>
          </p:nvPr>
        </p:nvSpPr>
        <p:spPr>
          <a:xfrm>
            <a:off x="5183184" y="987423"/>
            <a:ext cx="6172200" cy="4873623"/>
          </a:xfrm>
        </p:spPr>
        <p:txBody>
          <a:bodyPr/>
          <a:lstStyle>
            <a:lvl1pPr marL="0" indent="0">
              <a:buNone/>
              <a:defRPr sz="3200"/>
            </a:lvl1pPr>
          </a:lstStyle>
          <a:p>
            <a:pPr lvl="0"/>
            <a:endParaRPr lang="fr-FR"/>
          </a:p>
        </p:txBody>
      </p:sp>
      <p:sp>
        <p:nvSpPr>
          <p:cNvPr id="4" name="Espace réservé du texte 3"/>
          <p:cNvSpPr txBox="1">
            <a:spLocks noGrp="1"/>
          </p:cNvSpPr>
          <p:nvPr>
            <p:ph type="body" idx="2"/>
          </p:nvPr>
        </p:nvSpPr>
        <p:spPr>
          <a:xfrm>
            <a:off x="839784" y="2057400"/>
            <a:ext cx="3932240" cy="3811584"/>
          </a:xfrm>
        </p:spPr>
        <p:txBody>
          <a:bodyPr/>
          <a:lstStyle>
            <a:lvl1pPr marL="0" indent="0">
              <a:buNone/>
              <a:defRPr sz="1600"/>
            </a:lvl1pPr>
          </a:lstStyle>
          <a:p>
            <a:pPr lvl="0"/>
            <a:r>
              <a:rPr lang="fr-FR"/>
              <a:t>Modifiez les styles du texte du masque</a:t>
            </a:r>
          </a:p>
        </p:txBody>
      </p:sp>
      <p:sp>
        <p:nvSpPr>
          <p:cNvPr id="5" name="Espace réservé de la date 4"/>
          <p:cNvSpPr txBox="1">
            <a:spLocks noGrp="1"/>
          </p:cNvSpPr>
          <p:nvPr>
            <p:ph type="dt" sz="half" idx="7"/>
          </p:nvPr>
        </p:nvSpPr>
        <p:spPr/>
        <p:txBody>
          <a:bodyPr/>
          <a:lstStyle>
            <a:lvl1pPr>
              <a:defRPr/>
            </a:lvl1pPr>
          </a:lstStyle>
          <a:p>
            <a:pPr lvl="0"/>
            <a:fld id="{A60ED9A4-C1C3-4DC8-9F74-0BF248C60FD7}" type="datetime1">
              <a:rPr lang="fr-FR"/>
              <a:pPr lvl="0"/>
              <a:t>07/12/2023</a:t>
            </a:fld>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EF71DF19-713F-430C-9070-B4C3BEAD2CE5}" type="slidenum">
              <a:t>‹N°›</a:t>
            </a:fld>
            <a:endParaRPr lang="fr-FR"/>
          </a:p>
        </p:txBody>
      </p:sp>
    </p:spTree>
    <p:extLst>
      <p:ext uri="{BB962C8B-B14F-4D97-AF65-F5344CB8AC3E}">
        <p14:creationId xmlns:p14="http://schemas.microsoft.com/office/powerpoint/2010/main" val="2327803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3" name="Espace réservé du texte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ea typeface=""/>
                <a:cs typeface=""/>
              </a:defRPr>
            </a:lvl1pPr>
          </a:lstStyle>
          <a:p>
            <a:pPr lvl="0"/>
            <a:fld id="{A674B580-7AF2-4C4B-ABF5-8A802ED21E43}" type="datetime1">
              <a:rPr lang="fr-FR"/>
              <a:pPr lvl="0"/>
              <a:t>07/12/2023</a:t>
            </a:fld>
            <a:endParaRPr lang="fr-FR"/>
          </a:p>
        </p:txBody>
      </p:sp>
      <p:sp>
        <p:nvSpPr>
          <p:cNvPr id="5" name="Espace réservé du pied de page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ea typeface=""/>
                <a:cs typeface=""/>
              </a:defRPr>
            </a:lvl1pPr>
          </a:lstStyle>
          <a:p>
            <a:pPr lvl="0"/>
            <a:endParaRPr lang="fr-FR"/>
          </a:p>
        </p:txBody>
      </p:sp>
      <p:sp>
        <p:nvSpPr>
          <p:cNvPr id="6" name="Espace réservé du numéro de diapositive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ea typeface=""/>
                <a:cs typeface=""/>
              </a:defRPr>
            </a:lvl1pPr>
          </a:lstStyle>
          <a:p>
            <a:pPr lvl="0"/>
            <a:fld id="{078EF110-3A57-4F1A-88A5-98B29DB6DF36}"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90000"/>
        </a:lnSpc>
        <a:spcBef>
          <a:spcPts val="0"/>
        </a:spcBef>
        <a:spcAft>
          <a:spcPts val="0"/>
        </a:spcAft>
        <a:buNone/>
        <a:tabLst/>
        <a:defRPr lang="fr-FR" sz="4400" b="0" i="0" u="none" strike="noStrike" kern="1200" cap="none" spc="0" baseline="0">
          <a:solidFill>
            <a:srgbClr val="000000"/>
          </a:solidFill>
          <a:uFillTx/>
          <a:latin typeface="Calibri Light"/>
          <a:ea typeface=""/>
          <a:cs typeface=""/>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fr-FR" sz="2800" b="0" i="0" u="none" strike="noStrike" kern="1200" cap="none" spc="0" baseline="0">
          <a:solidFill>
            <a:srgbClr val="000000"/>
          </a:solidFill>
          <a:uFillTx/>
          <a:latin typeface="Calibri"/>
          <a:ea typeface=""/>
          <a:cs typeface=""/>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uFillTx/>
          <a:latin typeface="Calibri"/>
          <a:ea typeface=""/>
          <a:cs typeface=""/>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ea typeface=""/>
          <a:cs typeface=""/>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ea typeface=""/>
          <a:cs typeface=""/>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ea typeface=""/>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sp>
        <p:nvSpPr>
          <p:cNvPr id="2" name="Sous-titre 2"/>
          <p:cNvSpPr txBox="1">
            <a:spLocks noGrp="1"/>
          </p:cNvSpPr>
          <p:nvPr>
            <p:ph type="subTitle" idx="1"/>
          </p:nvPr>
        </p:nvSpPr>
        <p:spPr>
          <a:xfrm>
            <a:off x="1009936" y="3944200"/>
            <a:ext cx="10153936" cy="1173705"/>
          </a:xfrm>
          <a:gradFill>
            <a:gsLst>
              <a:gs pos="0">
                <a:srgbClr val="FFDD9C"/>
              </a:gs>
              <a:gs pos="100000">
                <a:srgbClr val="FFD78E"/>
              </a:gs>
            </a:gsLst>
            <a:lin ang="5400000"/>
          </a:gradFill>
          <a:ln w="6345" cap="flat">
            <a:solidFill>
              <a:srgbClr val="FFC000"/>
            </a:solidFill>
            <a:prstDash val="solid"/>
            <a:miter/>
          </a:ln>
        </p:spPr>
        <p:txBody>
          <a:bodyPr/>
          <a:lstStyle/>
          <a:p>
            <a:pPr lvl="0">
              <a:lnSpc>
                <a:spcPct val="70000"/>
              </a:lnSpc>
            </a:pPr>
            <a:endParaRPr lang="fr-FR" sz="300" b="1">
              <a:solidFill>
                <a:srgbClr val="800080"/>
              </a:solidFill>
              <a:latin typeface="Calibri Light"/>
            </a:endParaRPr>
          </a:p>
          <a:p>
            <a:pPr lvl="0">
              <a:lnSpc>
                <a:spcPct val="70000"/>
              </a:lnSpc>
            </a:pPr>
            <a:r>
              <a:rPr lang="fr-FR" sz="2700" b="1">
                <a:solidFill>
                  <a:srgbClr val="800080"/>
                </a:solidFill>
                <a:latin typeface="Calibri Light"/>
              </a:rPr>
              <a:t>BEST OF EASD 2023</a:t>
            </a:r>
            <a:endParaRPr lang="fr-FR" sz="2500" b="1">
              <a:solidFill>
                <a:srgbClr val="FF0000"/>
              </a:solidFill>
              <a:latin typeface="Calibri Light"/>
            </a:endParaRPr>
          </a:p>
          <a:p>
            <a:pPr lvl="0">
              <a:lnSpc>
                <a:spcPct val="70000"/>
              </a:lnSpc>
            </a:pPr>
            <a:r>
              <a:rPr lang="fr-FR" sz="3300" b="1">
                <a:solidFill>
                  <a:srgbClr val="FF0000"/>
                </a:solidFill>
                <a:latin typeface="Calibri Light"/>
              </a:rPr>
              <a:t>THE CLASSIFICATION OF HYPOGLYCAEMIA THEN AND NOW </a:t>
            </a:r>
          </a:p>
        </p:txBody>
      </p:sp>
      <p:pic>
        <p:nvPicPr>
          <p:cNvPr id="3" name="Image 3"/>
          <p:cNvPicPr>
            <a:picLocks noChangeAspect="1"/>
          </p:cNvPicPr>
          <p:nvPr/>
        </p:nvPicPr>
        <p:blipFill>
          <a:blip r:embed="rId3"/>
          <a:srcRect l="10054" t="19719" r="37237" b="58338"/>
          <a:stretch>
            <a:fillRect/>
          </a:stretch>
        </p:blipFill>
        <p:spPr>
          <a:xfrm>
            <a:off x="0" y="0"/>
            <a:ext cx="12191996" cy="2853558"/>
          </a:xfrm>
          <a:prstGeom prst="rect">
            <a:avLst/>
          </a:prstGeom>
          <a:noFill/>
          <a:ln cap="flat">
            <a:noFill/>
          </a:ln>
        </p:spPr>
      </p:pic>
      <p:sp>
        <p:nvSpPr>
          <p:cNvPr id="4" name="Rectangle 3"/>
          <p:cNvSpPr/>
          <p:nvPr/>
        </p:nvSpPr>
        <p:spPr>
          <a:xfrm>
            <a:off x="9289572" y="6101260"/>
            <a:ext cx="2902424" cy="584777"/>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a:solidFill>
                  <a:srgbClr val="0000FF"/>
                </a:solidFill>
                <a:uFillTx/>
                <a:latin typeface="Calibri Light"/>
                <a:ea typeface=""/>
                <a:cs typeface=""/>
              </a:rPr>
              <a:t>Dr NEGADI Ep BENZERDJEB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0" u="none" strike="noStrike" kern="1200" cap="none" spc="0" baseline="0">
                <a:solidFill>
                  <a:srgbClr val="0000FF"/>
                </a:solidFill>
                <a:uFillTx/>
                <a:latin typeface="Calibri Light"/>
                <a:ea typeface=""/>
                <a:cs typeface=""/>
              </a:rPr>
              <a:t>Pr LOUNICI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pic>
        <p:nvPicPr>
          <p:cNvPr id="2" name="Image 1"/>
          <p:cNvPicPr>
            <a:picLocks noChangeAspect="1"/>
          </p:cNvPicPr>
          <p:nvPr/>
        </p:nvPicPr>
        <p:blipFill>
          <a:blip r:embed="rId3"/>
          <a:srcRect l="12356" t="18858" r="32633" b="28341"/>
          <a:stretch>
            <a:fillRect/>
          </a:stretch>
        </p:blipFill>
        <p:spPr>
          <a:xfrm>
            <a:off x="1284421" y="699580"/>
            <a:ext cx="9707242" cy="5238487"/>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pic>
        <p:nvPicPr>
          <p:cNvPr id="2" name="Image 4"/>
          <p:cNvPicPr>
            <a:picLocks noChangeAspect="1"/>
          </p:cNvPicPr>
          <p:nvPr/>
        </p:nvPicPr>
        <p:blipFill>
          <a:blip r:embed="rId3"/>
          <a:srcRect l="23162" t="33288" r="26879" b="28669"/>
          <a:stretch>
            <a:fillRect/>
          </a:stretch>
        </p:blipFill>
        <p:spPr>
          <a:xfrm>
            <a:off x="0" y="1260326"/>
            <a:ext cx="12191996" cy="5219815"/>
          </a:xfrm>
          <a:prstGeom prst="rect">
            <a:avLst/>
          </a:prstGeom>
          <a:noFill/>
          <a:ln cap="flat">
            <a:noFill/>
          </a:ln>
        </p:spPr>
      </p:pic>
      <p:sp>
        <p:nvSpPr>
          <p:cNvPr id="3" name="ZoneTexte 2"/>
          <p:cNvSpPr txBox="1"/>
          <p:nvPr/>
        </p:nvSpPr>
        <p:spPr>
          <a:xfrm>
            <a:off x="2194111" y="390147"/>
            <a:ext cx="7907310" cy="461662"/>
          </a:xfrm>
          <a:prstGeom prst="rect">
            <a:avLst/>
          </a:prstGeom>
          <a:gradFill>
            <a:gsLst>
              <a:gs pos="0">
                <a:srgbClr val="FFDD9C"/>
              </a:gs>
              <a:gs pos="100000">
                <a:srgbClr val="FFD78E"/>
              </a:gs>
            </a:gsLst>
            <a:lin ang="5400000"/>
          </a:gradFill>
          <a:ln w="6345" cap="flat">
            <a:solidFill>
              <a:srgbClr val="FFC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FF0000"/>
                </a:solidFill>
                <a:uFillTx/>
                <a:latin typeface="Calibri Light"/>
                <a:ea typeface=""/>
                <a:cs typeface=""/>
              </a:rPr>
              <a:t>T1DM poisson regression model of predictors of hypoglycemia </a:t>
            </a:r>
          </a:p>
        </p:txBody>
      </p:sp>
      <p:sp>
        <p:nvSpPr>
          <p:cNvPr id="4" name="Rectangle 3"/>
          <p:cNvSpPr/>
          <p:nvPr/>
        </p:nvSpPr>
        <p:spPr>
          <a:xfrm>
            <a:off x="488728" y="1260326"/>
            <a:ext cx="11667744" cy="29867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7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
        <p:nvSpPr>
          <p:cNvPr id="5" name="Ellipse 6"/>
          <p:cNvSpPr/>
          <p:nvPr/>
        </p:nvSpPr>
        <p:spPr>
          <a:xfrm>
            <a:off x="5724939" y="1967514"/>
            <a:ext cx="2007702" cy="107342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8103"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a typeface=""/>
              <a:cs typeface=""/>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ZoneTexte 2"/>
          <p:cNvSpPr txBox="1"/>
          <p:nvPr/>
        </p:nvSpPr>
        <p:spPr>
          <a:xfrm>
            <a:off x="2154783" y="685699"/>
            <a:ext cx="7975195" cy="461662"/>
          </a:xfrm>
          <a:prstGeom prst="rect">
            <a:avLst/>
          </a:prstGeom>
          <a:gradFill>
            <a:gsLst>
              <a:gs pos="0">
                <a:srgbClr val="FFDD9C"/>
              </a:gs>
              <a:gs pos="100000">
                <a:srgbClr val="FFD78E"/>
              </a:gs>
            </a:gsLst>
            <a:lin ang="5400000"/>
          </a:gradFill>
          <a:ln w="6345" cap="flat">
            <a:solidFill>
              <a:srgbClr val="FFC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a:solidFill>
                  <a:srgbClr val="FF0000"/>
                </a:solidFill>
                <a:uFillTx/>
                <a:latin typeface="Calibri Light"/>
                <a:ea typeface=""/>
                <a:cs typeface=""/>
              </a:rPr>
              <a:t>T2DM poisson regression model of predictors of hypoglycemia </a:t>
            </a:r>
          </a:p>
        </p:txBody>
      </p:sp>
      <p:pic>
        <p:nvPicPr>
          <p:cNvPr id="3" name="Image 4"/>
          <p:cNvPicPr>
            <a:picLocks noChangeAspect="1"/>
          </p:cNvPicPr>
          <p:nvPr/>
        </p:nvPicPr>
        <p:blipFill>
          <a:blip r:embed="rId3"/>
          <a:srcRect l="22245" t="33560" r="25963" b="29484"/>
          <a:stretch>
            <a:fillRect/>
          </a:stretch>
        </p:blipFill>
        <p:spPr>
          <a:xfrm>
            <a:off x="119265" y="1828452"/>
            <a:ext cx="12046223" cy="4832704"/>
          </a:xfrm>
          <a:prstGeom prst="rect">
            <a:avLst/>
          </a:prstGeom>
          <a:noFill/>
          <a:ln cap="flat">
            <a:noFill/>
          </a:ln>
        </p:spPr>
      </p:pic>
      <p:sp>
        <p:nvSpPr>
          <p:cNvPr id="4" name="Ellipse 5"/>
          <p:cNvSpPr/>
          <p:nvPr/>
        </p:nvSpPr>
        <p:spPr>
          <a:xfrm>
            <a:off x="3419060" y="2404835"/>
            <a:ext cx="2007702" cy="107342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8103"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a typeface=""/>
              <a:cs typeface=""/>
            </a:endParaRPr>
          </a:p>
        </p:txBody>
      </p:sp>
      <p:sp>
        <p:nvSpPr>
          <p:cNvPr id="5" name="Ellipse 6"/>
          <p:cNvSpPr/>
          <p:nvPr/>
        </p:nvSpPr>
        <p:spPr>
          <a:xfrm>
            <a:off x="1305333" y="2398206"/>
            <a:ext cx="2007702" cy="107342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8103"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a typeface=""/>
              <a:cs typeface=""/>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pic>
        <p:nvPicPr>
          <p:cNvPr id="2" name="Image 3"/>
          <p:cNvPicPr>
            <a:picLocks noChangeAspect="1"/>
          </p:cNvPicPr>
          <p:nvPr/>
        </p:nvPicPr>
        <p:blipFill>
          <a:blip r:embed="rId3"/>
          <a:srcRect l="19647" t="29756" r="26269" b="30027"/>
          <a:stretch>
            <a:fillRect/>
          </a:stretch>
        </p:blipFill>
        <p:spPr>
          <a:xfrm>
            <a:off x="159023" y="1409821"/>
            <a:ext cx="12032973" cy="5030736"/>
          </a:xfrm>
          <a:prstGeom prst="rect">
            <a:avLst/>
          </a:prstGeom>
          <a:noFill/>
          <a:ln cap="flat">
            <a:noFill/>
          </a:ln>
        </p:spPr>
      </p:pic>
      <p:sp>
        <p:nvSpPr>
          <p:cNvPr id="3" name="ZoneTexte 4"/>
          <p:cNvSpPr txBox="1"/>
          <p:nvPr/>
        </p:nvSpPr>
        <p:spPr>
          <a:xfrm>
            <a:off x="2231044" y="636870"/>
            <a:ext cx="7888931" cy="461662"/>
          </a:xfrm>
          <a:prstGeom prst="rect">
            <a:avLst/>
          </a:prstGeom>
          <a:gradFill>
            <a:gsLst>
              <a:gs pos="0">
                <a:srgbClr val="FFDD9C"/>
              </a:gs>
              <a:gs pos="100000">
                <a:srgbClr val="FFD78E"/>
              </a:gs>
            </a:gsLst>
            <a:lin ang="5400000"/>
          </a:gradFill>
          <a:ln w="6345" cap="flat">
            <a:solidFill>
              <a:srgbClr val="FFC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0" cap="none" spc="0" baseline="0">
                <a:solidFill>
                  <a:srgbClr val="FF0000"/>
                </a:solidFill>
                <a:uFillTx/>
                <a:latin typeface="Calibri Light"/>
                <a:ea typeface=""/>
                <a:cs typeface=""/>
              </a:rPr>
              <a:t>T2DM poisson regression model of predictors of hypoglycemia </a:t>
            </a:r>
          </a:p>
        </p:txBody>
      </p:sp>
      <p:sp>
        <p:nvSpPr>
          <p:cNvPr id="4" name="Ellipse 5"/>
          <p:cNvSpPr/>
          <p:nvPr/>
        </p:nvSpPr>
        <p:spPr>
          <a:xfrm>
            <a:off x="3657600" y="2066900"/>
            <a:ext cx="2007702" cy="107342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8103"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a typeface=""/>
              <a:cs typeface=""/>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ZoneTexte 2"/>
          <p:cNvSpPr txBox="1"/>
          <p:nvPr/>
        </p:nvSpPr>
        <p:spPr>
          <a:xfrm>
            <a:off x="69009" y="390147"/>
            <a:ext cx="12060003" cy="461662"/>
          </a:xfrm>
          <a:prstGeom prst="rect">
            <a:avLst/>
          </a:prstGeom>
          <a:gradFill>
            <a:gsLst>
              <a:gs pos="0">
                <a:srgbClr val="FFDD9C"/>
              </a:gs>
              <a:gs pos="100000">
                <a:srgbClr val="FFD78E"/>
              </a:gs>
            </a:gsLst>
            <a:lin ang="5400000"/>
          </a:gradFill>
          <a:ln w="6345" cap="flat">
            <a:solidFill>
              <a:srgbClr val="FFC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FF0000"/>
                </a:solidFill>
                <a:uFillTx/>
                <a:latin typeface="Calibri Light"/>
                <a:ea typeface=""/>
                <a:cs typeface=""/>
              </a:rPr>
              <a:t>T1DM modelled relationship of blood glucose level during hypoglycaemic episode to Adverse Event  </a:t>
            </a:r>
          </a:p>
        </p:txBody>
      </p:sp>
      <p:sp>
        <p:nvSpPr>
          <p:cNvPr id="3" name="Espace réservé du contenu 2"/>
          <p:cNvSpPr txBox="1"/>
          <p:nvPr/>
        </p:nvSpPr>
        <p:spPr>
          <a:xfrm>
            <a:off x="3499107" y="1244187"/>
            <a:ext cx="11985671" cy="5408868"/>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endParaRPr lang="fr-FR" sz="2600" b="0" i="0" u="none" strike="noStrike" kern="1200" cap="none" spc="0" baseline="0">
              <a:solidFill>
                <a:srgbClr val="000000"/>
              </a:solidFill>
              <a:uFillTx/>
              <a:latin typeface="Calibri"/>
              <a:ea typeface=""/>
              <a:cs typeface=""/>
            </a:endParaRPr>
          </a:p>
        </p:txBody>
      </p:sp>
      <p:pic>
        <p:nvPicPr>
          <p:cNvPr id="4" name="Image 4"/>
          <p:cNvPicPr>
            <a:picLocks noChangeAspect="1"/>
          </p:cNvPicPr>
          <p:nvPr/>
        </p:nvPicPr>
        <p:blipFill>
          <a:blip r:embed="rId3"/>
          <a:srcRect l="22092" t="28668" r="25199" b="21331"/>
          <a:stretch>
            <a:fillRect/>
          </a:stretch>
        </p:blipFill>
        <p:spPr>
          <a:xfrm>
            <a:off x="854762" y="921898"/>
            <a:ext cx="10745919" cy="5731157"/>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pic>
        <p:nvPicPr>
          <p:cNvPr id="2" name="Image 4"/>
          <p:cNvPicPr>
            <a:picLocks noChangeAspect="1"/>
          </p:cNvPicPr>
          <p:nvPr/>
        </p:nvPicPr>
        <p:blipFill>
          <a:blip r:embed="rId3"/>
          <a:srcRect l="19648" t="30843" r="25504" b="20516"/>
          <a:stretch>
            <a:fillRect/>
          </a:stretch>
        </p:blipFill>
        <p:spPr>
          <a:xfrm>
            <a:off x="1181295" y="1289538"/>
            <a:ext cx="10490272" cy="5230527"/>
          </a:xfrm>
          <a:prstGeom prst="rect">
            <a:avLst/>
          </a:prstGeom>
          <a:noFill/>
          <a:ln cap="flat">
            <a:noFill/>
          </a:ln>
        </p:spPr>
      </p:pic>
      <p:sp>
        <p:nvSpPr>
          <p:cNvPr id="3" name="ZoneTexte 5"/>
          <p:cNvSpPr txBox="1"/>
          <p:nvPr/>
        </p:nvSpPr>
        <p:spPr>
          <a:xfrm>
            <a:off x="69009" y="390147"/>
            <a:ext cx="12060003" cy="461662"/>
          </a:xfrm>
          <a:prstGeom prst="rect">
            <a:avLst/>
          </a:prstGeom>
          <a:gradFill>
            <a:gsLst>
              <a:gs pos="0">
                <a:srgbClr val="FFDD9C"/>
              </a:gs>
              <a:gs pos="100000">
                <a:srgbClr val="FFD78E"/>
              </a:gs>
            </a:gsLst>
            <a:lin ang="5400000"/>
          </a:gradFill>
          <a:ln w="6345" cap="flat">
            <a:solidFill>
              <a:srgbClr val="FFC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FF0000"/>
                </a:solidFill>
                <a:uFillTx/>
                <a:latin typeface="Calibri Light"/>
                <a:ea typeface=""/>
                <a:cs typeface=""/>
              </a:rPr>
              <a:t>T2DM modelled relationship of blood glucose level during hypoglycaemic episode to Adverse Event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Espace réservé du contenu 2"/>
          <p:cNvSpPr txBox="1">
            <a:spLocks noGrp="1"/>
          </p:cNvSpPr>
          <p:nvPr>
            <p:ph idx="1"/>
          </p:nvPr>
        </p:nvSpPr>
        <p:spPr>
          <a:xfrm>
            <a:off x="281607" y="1552755"/>
            <a:ext cx="11645341" cy="4649262"/>
          </a:xfrm>
        </p:spPr>
        <p:txBody>
          <a:bodyPr>
            <a:normAutofit/>
          </a:bodyPr>
          <a:lstStyle/>
          <a:p>
            <a:pPr marL="0" lvl="0" indent="0">
              <a:lnSpc>
                <a:spcPct val="100000"/>
              </a:lnSpc>
              <a:buNone/>
            </a:pPr>
            <a:endParaRPr lang="fr-FR" dirty="0">
              <a:solidFill>
                <a:srgbClr val="0033CC"/>
              </a:solidFill>
              <a:latin typeface="Calibri Light"/>
            </a:endParaRPr>
          </a:p>
          <a:p>
            <a:pPr lvl="0">
              <a:lnSpc>
                <a:spcPct val="100000"/>
              </a:lnSpc>
            </a:pPr>
            <a:r>
              <a:rPr lang="fr-FR" dirty="0">
                <a:solidFill>
                  <a:srgbClr val="0033CC"/>
                </a:solidFill>
                <a:latin typeface="Calibri Light"/>
              </a:rPr>
              <a:t>La combinaison et l’analyse des données des essais </a:t>
            </a:r>
            <a:r>
              <a:rPr lang="fr-FR" dirty="0" smtClean="0">
                <a:solidFill>
                  <a:srgbClr val="0033CC"/>
                </a:solidFill>
                <a:latin typeface="Calibri Light"/>
              </a:rPr>
              <a:t>cliniques étaient difficiles. Dans </a:t>
            </a:r>
            <a:r>
              <a:rPr lang="fr-FR" dirty="0">
                <a:solidFill>
                  <a:srgbClr val="0033CC"/>
                </a:solidFill>
                <a:latin typeface="Calibri Light"/>
              </a:rPr>
              <a:t>l’ensemble, ces données soutiennent la classification actuelle de l’IHSG.</a:t>
            </a:r>
          </a:p>
          <a:p>
            <a:pPr lvl="0">
              <a:lnSpc>
                <a:spcPct val="100000"/>
              </a:lnSpc>
            </a:pPr>
            <a:r>
              <a:rPr lang="fr-FR" dirty="0">
                <a:solidFill>
                  <a:srgbClr val="0033CC"/>
                </a:solidFill>
                <a:latin typeface="Calibri Light"/>
              </a:rPr>
              <a:t>Quelques variables clés ainsi que les taux d’hypoglycémie sur 6 semaines prédisent le risque futur d'hypoglycémie. </a:t>
            </a:r>
          </a:p>
          <a:p>
            <a:pPr lvl="0">
              <a:lnSpc>
                <a:spcPct val="100000"/>
              </a:lnSpc>
            </a:pPr>
            <a:r>
              <a:rPr lang="fr-FR" dirty="0" smtClean="0">
                <a:solidFill>
                  <a:srgbClr val="0033CC"/>
                </a:solidFill>
                <a:latin typeface="Calibri Light"/>
              </a:rPr>
              <a:t>Les </a:t>
            </a:r>
            <a:r>
              <a:rPr lang="fr-FR" dirty="0">
                <a:solidFill>
                  <a:srgbClr val="0033CC"/>
                </a:solidFill>
                <a:latin typeface="Calibri Light"/>
              </a:rPr>
              <a:t>diabétiques présentent un risque évident d'événements indésirables (troubles rétiniens, maladies cardio-vasculaires et mortalité) lorsque la glycémie est abaissée. Ce risque est significativement plus important chez les diabétiques type 2.</a:t>
            </a:r>
          </a:p>
          <a:p>
            <a:pPr lvl="0">
              <a:lnSpc>
                <a:spcPct val="100000"/>
              </a:lnSpc>
            </a:pPr>
            <a:endParaRPr lang="fr-FR" dirty="0">
              <a:solidFill>
                <a:srgbClr val="0033CC"/>
              </a:solidFill>
              <a:latin typeface="Calibri Light"/>
            </a:endParaRPr>
          </a:p>
        </p:txBody>
      </p:sp>
      <p:sp>
        <p:nvSpPr>
          <p:cNvPr id="3" name="Rectangle 3"/>
          <p:cNvSpPr/>
          <p:nvPr/>
        </p:nvSpPr>
        <p:spPr>
          <a:xfrm>
            <a:off x="2959059" y="607348"/>
            <a:ext cx="5697394" cy="769441"/>
          </a:xfrm>
          <a:prstGeom prst="rect">
            <a:avLst/>
          </a:prstGeom>
          <a:noFill/>
          <a:ln cap="flat">
            <a:noFill/>
            <a:prstDash val="solid"/>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4400" b="1" dirty="0" smtClean="0">
                <a:solidFill>
                  <a:srgbClr val="FF0000"/>
                </a:solidFill>
                <a:latin typeface="Calibri"/>
                <a:ea typeface=""/>
                <a:cs typeface=""/>
              </a:rPr>
              <a:t>TAKE HOME MESSAGES</a:t>
            </a:r>
            <a:endParaRPr lang="fr-FR" sz="6000" b="1" i="0" u="none" strike="noStrike" kern="1200" cap="none" spc="0" baseline="0" dirty="0">
              <a:solidFill>
                <a:srgbClr val="FF0000"/>
              </a:solidFill>
              <a:uFillTx/>
              <a:latin typeface="Calibri"/>
              <a:ea typeface=""/>
              <a:cs typeface=""/>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pic>
        <p:nvPicPr>
          <p:cNvPr id="2" name="Image 3"/>
          <p:cNvPicPr>
            <a:picLocks noChangeAspect="1"/>
          </p:cNvPicPr>
          <p:nvPr/>
        </p:nvPicPr>
        <p:blipFill>
          <a:blip r:embed="rId3"/>
          <a:srcRect l="12168" t="29851" r="33917" b="53918"/>
          <a:stretch>
            <a:fillRect/>
          </a:stretch>
        </p:blipFill>
        <p:spPr>
          <a:xfrm>
            <a:off x="319628" y="561487"/>
            <a:ext cx="11595661" cy="1962686"/>
          </a:xfrm>
          <a:prstGeom prst="rect">
            <a:avLst/>
          </a:prstGeom>
          <a:noFill/>
          <a:ln cap="flat">
            <a:noFill/>
          </a:ln>
        </p:spPr>
      </p:pic>
      <p:sp>
        <p:nvSpPr>
          <p:cNvPr id="3" name="Rectangle 3"/>
          <p:cNvSpPr/>
          <p:nvPr/>
        </p:nvSpPr>
        <p:spPr>
          <a:xfrm>
            <a:off x="0" y="2659084"/>
            <a:ext cx="12170545" cy="3785652"/>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dirty="0">
                <a:solidFill>
                  <a:srgbClr val="000000"/>
                </a:solidFill>
                <a:uFillTx/>
                <a:latin typeface="Calibri Light"/>
                <a:ea typeface=""/>
                <a:cs typeface=""/>
              </a:rPr>
              <a:t>   </a:t>
            </a:r>
            <a:r>
              <a:rPr lang="fr-FR" sz="2400" b="0" i="0" u="none" strike="noStrike" kern="1200" cap="none" spc="0" baseline="0" dirty="0">
                <a:solidFill>
                  <a:srgbClr val="0033CC"/>
                </a:solidFill>
                <a:uFillTx/>
                <a:latin typeface="Calibri Light"/>
                <a:ea typeface=""/>
                <a:cs typeface=""/>
              </a:rPr>
              <a:t>International </a:t>
            </a:r>
            <a:r>
              <a:rPr lang="fr-FR" sz="2400" b="0" i="0" u="none" strike="noStrike" kern="1200" cap="none" spc="0" baseline="0" dirty="0" err="1">
                <a:solidFill>
                  <a:srgbClr val="0033CC"/>
                </a:solidFill>
                <a:uFillTx/>
                <a:latin typeface="Calibri Light"/>
                <a:ea typeface=""/>
                <a:cs typeface=""/>
              </a:rPr>
              <a:t>Hyperglycemia</a:t>
            </a:r>
            <a:r>
              <a:rPr lang="fr-FR" sz="2400" b="0" i="0" u="none" strike="noStrike" kern="1200" cap="none" spc="0" baseline="0" dirty="0">
                <a:solidFill>
                  <a:srgbClr val="0033CC"/>
                </a:solidFill>
                <a:uFillTx/>
                <a:latin typeface="Calibri Light"/>
                <a:ea typeface=""/>
                <a:cs typeface=""/>
              </a:rPr>
              <a:t> </a:t>
            </a:r>
            <a:r>
              <a:rPr lang="fr-FR" sz="2400" b="0" i="0" u="none" strike="noStrike" kern="1200" cap="none" spc="0" baseline="0" dirty="0" err="1">
                <a:solidFill>
                  <a:srgbClr val="0033CC"/>
                </a:solidFill>
                <a:uFillTx/>
                <a:latin typeface="Calibri Light"/>
                <a:ea typeface=""/>
                <a:cs typeface=""/>
              </a:rPr>
              <a:t>Study</a:t>
            </a:r>
            <a:r>
              <a:rPr lang="fr-FR" sz="2400" b="0" i="0" u="none" strike="noStrike" kern="1200" cap="none" spc="0" baseline="0" dirty="0">
                <a:solidFill>
                  <a:srgbClr val="0033CC"/>
                </a:solidFill>
                <a:uFillTx/>
                <a:latin typeface="Calibri Light"/>
                <a:ea typeface=""/>
                <a:cs typeface=""/>
              </a:rPr>
              <a:t> Group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dirty="0">
              <a:solidFill>
                <a:srgbClr val="0033CC"/>
              </a:solidFill>
              <a:uFillTx/>
              <a:latin typeface="Calibri Light"/>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dirty="0">
                <a:solidFill>
                  <a:srgbClr val="0033CC"/>
                </a:solidFill>
                <a:uFillTx/>
                <a:latin typeface="Calibri Light"/>
                <a:ea typeface=""/>
                <a:cs typeface=""/>
              </a:rPr>
              <a:t>Troisième niveau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dirty="0">
                <a:solidFill>
                  <a:srgbClr val="0033CC"/>
                </a:solidFill>
                <a:uFillTx/>
                <a:latin typeface="Calibri Light"/>
                <a:ea typeface=""/>
                <a:cs typeface=""/>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dirty="0">
                <a:solidFill>
                  <a:srgbClr val="0033CC"/>
                </a:solidFill>
                <a:uFillTx/>
                <a:latin typeface="Calibri Light"/>
                <a:ea typeface=""/>
                <a:cs typeface=""/>
              </a:rPr>
              <a:t>Hypoglycémie sérieuse aux alentours de 2,83-3,0 </a:t>
            </a:r>
            <a:r>
              <a:rPr lang="fr-FR" sz="2400" b="0" i="0" u="none" strike="noStrike" kern="1200" cap="none" spc="0" baseline="0" dirty="0" err="1">
                <a:solidFill>
                  <a:srgbClr val="0033CC"/>
                </a:solidFill>
                <a:uFillTx/>
                <a:latin typeface="Calibri Light"/>
                <a:ea typeface=""/>
                <a:cs typeface=""/>
              </a:rPr>
              <a:t>mmol</a:t>
            </a:r>
            <a:r>
              <a:rPr lang="fr-FR" sz="2400" b="0" i="0" u="none" strike="noStrike" kern="1200" cap="none" spc="0" baseline="0" dirty="0">
                <a:solidFill>
                  <a:srgbClr val="0033CC"/>
                </a:solidFill>
                <a:uFillTx/>
                <a:latin typeface="Calibri Light"/>
                <a:ea typeface=""/>
                <a:cs typeface=""/>
              </a:rPr>
              <a:t>/L ou 0,50-0,55 mg/</a:t>
            </a:r>
            <a:r>
              <a:rPr lang="fr-FR" sz="2400" b="0" i="0" u="none" strike="noStrike" kern="1200" cap="none" spc="0" baseline="0" dirty="0" err="1">
                <a:solidFill>
                  <a:srgbClr val="0033CC"/>
                </a:solidFill>
                <a:uFillTx/>
                <a:latin typeface="Calibri Light"/>
                <a:ea typeface=""/>
                <a:cs typeface=""/>
              </a:rPr>
              <a:t>dL</a:t>
            </a:r>
            <a:endParaRPr lang="fr-FR" sz="2400" b="0" i="0" u="none" strike="noStrike" kern="1200" cap="none" spc="0" baseline="0" dirty="0">
              <a:solidFill>
                <a:srgbClr val="0033CC"/>
              </a:solidFill>
              <a:uFillTx/>
              <a:latin typeface="Calibri Light"/>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dirty="0">
                <a:solidFill>
                  <a:srgbClr val="0033CC"/>
                </a:solidFill>
                <a:uFillTx/>
                <a:latin typeface="Calibri Light"/>
                <a:ea typeface=""/>
                <a:cs typeface=""/>
              </a:rPr>
              <a:t>Troubles cognitifs, des arythmies cardiaques prédisant la mortalité, une altération de la conscience et un risque accru d’épisodes graves avec un impact économique sur la </a:t>
            </a:r>
            <a:r>
              <a:rPr lang="fr-FR" sz="2400" b="0" i="0" u="none" strike="noStrike" kern="1200" cap="none" spc="0" baseline="0" dirty="0" smtClean="0">
                <a:solidFill>
                  <a:srgbClr val="0033CC"/>
                </a:solidFill>
                <a:uFillTx/>
                <a:latin typeface="Calibri Light"/>
                <a:ea typeface=""/>
                <a:cs typeface=""/>
              </a:rPr>
              <a:t>santé</a:t>
            </a:r>
            <a:endParaRPr lang="fr-FR" sz="2400" b="0" i="0" u="none" strike="noStrike" kern="1200" cap="none" spc="0" baseline="0" dirty="0">
              <a:solidFill>
                <a:srgbClr val="0033CC"/>
              </a:solidFill>
              <a:uFillTx/>
              <a:latin typeface="Calibri Light"/>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dirty="0">
              <a:solidFill>
                <a:srgbClr val="0033CC"/>
              </a:solidFill>
              <a:uFillTx/>
              <a:latin typeface="Calibri Light"/>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dirty="0">
              <a:solidFill>
                <a:srgbClr val="0033CC"/>
              </a:solidFill>
              <a:uFillTx/>
              <a:latin typeface="Calibri Light"/>
              <a:ea typeface=""/>
              <a:cs typeface=""/>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dirty="0">
                <a:solidFill>
                  <a:srgbClr val="0033CC"/>
                </a:solidFill>
                <a:uFillTx/>
                <a:latin typeface="Calibri Light"/>
                <a:ea typeface=""/>
                <a:cs typeface=""/>
              </a:rPr>
              <a:t>Comparaisons significatives entre différentes interventions et l’utilisation de méta-analyses.</a:t>
            </a:r>
          </a:p>
        </p:txBody>
      </p:sp>
      <p:sp>
        <p:nvSpPr>
          <p:cNvPr id="4" name="Flèche vers le bas 4"/>
          <p:cNvSpPr/>
          <p:nvPr/>
        </p:nvSpPr>
        <p:spPr>
          <a:xfrm>
            <a:off x="5816187" y="3132944"/>
            <a:ext cx="301276" cy="389744"/>
          </a:xfrm>
          <a:custGeom>
            <a:avLst>
              <a:gd name="f0" fmla="val 13252"/>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val f7"/>
              <a:gd name="f15" fmla="val f8"/>
              <a:gd name="f16" fmla="pin 0 f1 10800"/>
              <a:gd name="f17" fmla="pin 0 f0 216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1"/>
              <a:gd name="f29" fmla="+- 21600 0 f22"/>
              <a:gd name="f30" fmla="*/ f21 f12 1"/>
              <a:gd name="f31" fmla="*/ f22 f13 1"/>
              <a:gd name="f32" fmla="+- f25 0 f3"/>
              <a:gd name="f33" fmla="+- f26 0 f3"/>
              <a:gd name="f34" fmla="*/ 0 f27 1"/>
              <a:gd name="f35" fmla="*/ 21600 f27 1"/>
              <a:gd name="f36" fmla="*/ f29 f21 1"/>
              <a:gd name="f37" fmla="*/ f28 f12 1"/>
              <a:gd name="f38" fmla="*/ f36 1 10800"/>
              <a:gd name="f39" fmla="*/ f34 1 f27"/>
              <a:gd name="f40" fmla="*/ f35 1 f27"/>
              <a:gd name="f41" fmla="+- f22 f38 0"/>
              <a:gd name="f42" fmla="*/ f39 f13 1"/>
              <a:gd name="f43" fmla="*/ f39 f12 1"/>
              <a:gd name="f44" fmla="*/ f40 f12 1"/>
              <a:gd name="f45" fmla="*/ f41 f13 1"/>
            </a:gdLst>
            <a:ahLst>
              <a:ahXY gdRefX="f1" minX="f7" maxX="f9" gdRefY="f0" minY="f7" maxY="f8">
                <a:pos x="f23" y="f24"/>
              </a:ahXY>
            </a:ahLst>
            <a:cxnLst>
              <a:cxn ang="3cd4">
                <a:pos x="hc" y="t"/>
              </a:cxn>
              <a:cxn ang="0">
                <a:pos x="r" y="vc"/>
              </a:cxn>
              <a:cxn ang="cd4">
                <a:pos x="hc" y="b"/>
              </a:cxn>
              <a:cxn ang="cd2">
                <a:pos x="l" y="vc"/>
              </a:cxn>
              <a:cxn ang="f32">
                <a:pos x="f43" y="f31"/>
              </a:cxn>
              <a:cxn ang="f33">
                <a:pos x="f44" y="f31"/>
              </a:cxn>
            </a:cxnLst>
            <a:rect l="f30" t="f42" r="f37" b="f45"/>
            <a:pathLst>
              <a:path w="21600" h="21600">
                <a:moveTo>
                  <a:pt x="f21" y="f7"/>
                </a:moveTo>
                <a:lnTo>
                  <a:pt x="f21" y="f22"/>
                </a:lnTo>
                <a:lnTo>
                  <a:pt x="f7" y="f22"/>
                </a:lnTo>
                <a:lnTo>
                  <a:pt x="f9" y="f8"/>
                </a:lnTo>
                <a:lnTo>
                  <a:pt x="f8" y="f22"/>
                </a:lnTo>
                <a:lnTo>
                  <a:pt x="f28" y="f22"/>
                </a:lnTo>
                <a:lnTo>
                  <a:pt x="f28" y="f7"/>
                </a:lnTo>
                <a:close/>
              </a:path>
            </a:pathLst>
          </a:custGeom>
          <a:solidFill>
            <a:srgbClr val="FF0000"/>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a typeface=""/>
              <a:cs typeface=""/>
            </a:endParaRPr>
          </a:p>
        </p:txBody>
      </p:sp>
      <p:sp>
        <p:nvSpPr>
          <p:cNvPr id="5" name="Flèche vers le bas 5"/>
          <p:cNvSpPr/>
          <p:nvPr/>
        </p:nvSpPr>
        <p:spPr>
          <a:xfrm>
            <a:off x="5818683" y="3824990"/>
            <a:ext cx="301276" cy="389744"/>
          </a:xfrm>
          <a:custGeom>
            <a:avLst>
              <a:gd name="f0" fmla="val 13252"/>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val f7"/>
              <a:gd name="f15" fmla="val f8"/>
              <a:gd name="f16" fmla="pin 0 f1 10800"/>
              <a:gd name="f17" fmla="pin 0 f0 216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1"/>
              <a:gd name="f29" fmla="+- 21600 0 f22"/>
              <a:gd name="f30" fmla="*/ f21 f12 1"/>
              <a:gd name="f31" fmla="*/ f22 f13 1"/>
              <a:gd name="f32" fmla="+- f25 0 f3"/>
              <a:gd name="f33" fmla="+- f26 0 f3"/>
              <a:gd name="f34" fmla="*/ 0 f27 1"/>
              <a:gd name="f35" fmla="*/ 21600 f27 1"/>
              <a:gd name="f36" fmla="*/ f29 f21 1"/>
              <a:gd name="f37" fmla="*/ f28 f12 1"/>
              <a:gd name="f38" fmla="*/ f36 1 10800"/>
              <a:gd name="f39" fmla="*/ f34 1 f27"/>
              <a:gd name="f40" fmla="*/ f35 1 f27"/>
              <a:gd name="f41" fmla="+- f22 f38 0"/>
              <a:gd name="f42" fmla="*/ f39 f13 1"/>
              <a:gd name="f43" fmla="*/ f39 f12 1"/>
              <a:gd name="f44" fmla="*/ f40 f12 1"/>
              <a:gd name="f45" fmla="*/ f41 f13 1"/>
            </a:gdLst>
            <a:ahLst>
              <a:ahXY gdRefX="f1" minX="f7" maxX="f9" gdRefY="f0" minY="f7" maxY="f8">
                <a:pos x="f23" y="f24"/>
              </a:ahXY>
            </a:ahLst>
            <a:cxnLst>
              <a:cxn ang="3cd4">
                <a:pos x="hc" y="t"/>
              </a:cxn>
              <a:cxn ang="0">
                <a:pos x="r" y="vc"/>
              </a:cxn>
              <a:cxn ang="cd4">
                <a:pos x="hc" y="b"/>
              </a:cxn>
              <a:cxn ang="cd2">
                <a:pos x="l" y="vc"/>
              </a:cxn>
              <a:cxn ang="f32">
                <a:pos x="f43" y="f31"/>
              </a:cxn>
              <a:cxn ang="f33">
                <a:pos x="f44" y="f31"/>
              </a:cxn>
            </a:cxnLst>
            <a:rect l="f30" t="f42" r="f37" b="f45"/>
            <a:pathLst>
              <a:path w="21600" h="21600">
                <a:moveTo>
                  <a:pt x="f21" y="f7"/>
                </a:moveTo>
                <a:lnTo>
                  <a:pt x="f21" y="f22"/>
                </a:lnTo>
                <a:lnTo>
                  <a:pt x="f7" y="f22"/>
                </a:lnTo>
                <a:lnTo>
                  <a:pt x="f9" y="f8"/>
                </a:lnTo>
                <a:lnTo>
                  <a:pt x="f8" y="f22"/>
                </a:lnTo>
                <a:lnTo>
                  <a:pt x="f28" y="f22"/>
                </a:lnTo>
                <a:lnTo>
                  <a:pt x="f28" y="f7"/>
                </a:lnTo>
                <a:close/>
              </a:path>
            </a:pathLst>
          </a:custGeom>
          <a:solidFill>
            <a:srgbClr val="FF0000"/>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a typeface=""/>
              <a:cs typeface=""/>
            </a:endParaRPr>
          </a:p>
        </p:txBody>
      </p:sp>
      <p:sp>
        <p:nvSpPr>
          <p:cNvPr id="6" name="Flèche vers le bas 7"/>
          <p:cNvSpPr/>
          <p:nvPr/>
        </p:nvSpPr>
        <p:spPr>
          <a:xfrm>
            <a:off x="5818683" y="5508683"/>
            <a:ext cx="301276" cy="389744"/>
          </a:xfrm>
          <a:custGeom>
            <a:avLst>
              <a:gd name="f0" fmla="val 13252"/>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val f7"/>
              <a:gd name="f15" fmla="val f8"/>
              <a:gd name="f16" fmla="pin 0 f1 10800"/>
              <a:gd name="f17" fmla="pin 0 f0 216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1"/>
              <a:gd name="f29" fmla="+- 21600 0 f22"/>
              <a:gd name="f30" fmla="*/ f21 f12 1"/>
              <a:gd name="f31" fmla="*/ f22 f13 1"/>
              <a:gd name="f32" fmla="+- f25 0 f3"/>
              <a:gd name="f33" fmla="+- f26 0 f3"/>
              <a:gd name="f34" fmla="*/ 0 f27 1"/>
              <a:gd name="f35" fmla="*/ 21600 f27 1"/>
              <a:gd name="f36" fmla="*/ f29 f21 1"/>
              <a:gd name="f37" fmla="*/ f28 f12 1"/>
              <a:gd name="f38" fmla="*/ f36 1 10800"/>
              <a:gd name="f39" fmla="*/ f34 1 f27"/>
              <a:gd name="f40" fmla="*/ f35 1 f27"/>
              <a:gd name="f41" fmla="+- f22 f38 0"/>
              <a:gd name="f42" fmla="*/ f39 f13 1"/>
              <a:gd name="f43" fmla="*/ f39 f12 1"/>
              <a:gd name="f44" fmla="*/ f40 f12 1"/>
              <a:gd name="f45" fmla="*/ f41 f13 1"/>
            </a:gdLst>
            <a:ahLst>
              <a:ahXY gdRefX="f1" minX="f7" maxX="f9" gdRefY="f0" minY="f7" maxY="f8">
                <a:pos x="f23" y="f24"/>
              </a:ahXY>
            </a:ahLst>
            <a:cxnLst>
              <a:cxn ang="3cd4">
                <a:pos x="hc" y="t"/>
              </a:cxn>
              <a:cxn ang="0">
                <a:pos x="r" y="vc"/>
              </a:cxn>
              <a:cxn ang="cd4">
                <a:pos x="hc" y="b"/>
              </a:cxn>
              <a:cxn ang="cd2">
                <a:pos x="l" y="vc"/>
              </a:cxn>
              <a:cxn ang="f32">
                <a:pos x="f43" y="f31"/>
              </a:cxn>
              <a:cxn ang="f33">
                <a:pos x="f44" y="f31"/>
              </a:cxn>
            </a:cxnLst>
            <a:rect l="f30" t="f42" r="f37" b="f45"/>
            <a:pathLst>
              <a:path w="21600" h="21600">
                <a:moveTo>
                  <a:pt x="f21" y="f7"/>
                </a:moveTo>
                <a:lnTo>
                  <a:pt x="f21" y="f22"/>
                </a:lnTo>
                <a:lnTo>
                  <a:pt x="f7" y="f22"/>
                </a:lnTo>
                <a:lnTo>
                  <a:pt x="f9" y="f8"/>
                </a:lnTo>
                <a:lnTo>
                  <a:pt x="f8" y="f22"/>
                </a:lnTo>
                <a:lnTo>
                  <a:pt x="f28" y="f22"/>
                </a:lnTo>
                <a:lnTo>
                  <a:pt x="f28" y="f7"/>
                </a:lnTo>
                <a:close/>
              </a:path>
            </a:pathLst>
          </a:custGeom>
          <a:solidFill>
            <a:srgbClr val="FF0000"/>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a typeface=""/>
              <a:cs typeface=""/>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ctangle 4"/>
          <p:cNvSpPr/>
          <p:nvPr/>
        </p:nvSpPr>
        <p:spPr>
          <a:xfrm>
            <a:off x="1047381" y="2765730"/>
            <a:ext cx="3962918" cy="1569659"/>
          </a:xfrm>
          <a:prstGeom prst="rect">
            <a:avLst/>
          </a:prstGeom>
          <a:solidFill>
            <a:srgbClr val="FFFFFF"/>
          </a:solidFill>
          <a:ln w="12701"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0033CC"/>
                </a:solidFill>
                <a:uFillTx/>
                <a:latin typeface="Calibri Light"/>
                <a:ea typeface=""/>
                <a:cs typeface=""/>
              </a:rPr>
              <a:t>L'</a:t>
            </a:r>
            <a:r>
              <a:rPr lang="fr-FR" sz="2400" b="1" i="0" u="none" strike="noStrike" kern="1200" cap="none" spc="0" baseline="0">
                <a:solidFill>
                  <a:srgbClr val="FF0000"/>
                </a:solidFill>
                <a:uFillTx/>
                <a:latin typeface="Calibri Light"/>
                <a:ea typeface=""/>
                <a:cs typeface=""/>
              </a:rPr>
              <a:t>ADA</a:t>
            </a:r>
            <a:r>
              <a:rPr lang="fr-FR" sz="2400" b="1" i="0" u="none" strike="noStrike" kern="1200" cap="none" spc="0" baseline="0">
                <a:solidFill>
                  <a:srgbClr val="0033CC"/>
                </a:solidFill>
                <a:uFillTx/>
                <a:latin typeface="Calibri Light"/>
                <a:ea typeface=""/>
                <a:cs typeface=""/>
              </a:rPr>
              <a:t> et l'</a:t>
            </a:r>
            <a:r>
              <a:rPr lang="fr-FR" sz="2400" b="1" i="0" u="none" strike="noStrike" kern="1200" cap="none" spc="0" baseline="0">
                <a:solidFill>
                  <a:srgbClr val="FF0000"/>
                </a:solidFill>
                <a:uFillTx/>
                <a:latin typeface="Calibri Light"/>
                <a:ea typeface=""/>
                <a:cs typeface=""/>
              </a:rPr>
              <a:t>EASD</a:t>
            </a:r>
            <a:r>
              <a:rPr lang="fr-FR" sz="2400" b="1" i="0" u="none" strike="noStrike" kern="1200" cap="none" spc="0" baseline="0">
                <a:solidFill>
                  <a:srgbClr val="0033CC"/>
                </a:solidFill>
                <a:uFillTx/>
                <a:latin typeface="Calibri Light"/>
                <a:ea typeface=""/>
                <a:cs typeface=""/>
              </a:rPr>
              <a:t> ont publié des déclarations de position dans leurs revues cliniques et ont soutenu cette reclassification</a:t>
            </a:r>
            <a:r>
              <a:rPr lang="fr-FR" sz="2400" b="0" i="0" u="none" strike="noStrike" kern="1200" cap="none" spc="0" baseline="0">
                <a:solidFill>
                  <a:srgbClr val="000000"/>
                </a:solidFill>
                <a:uFillTx/>
                <a:latin typeface="Calibri Light"/>
                <a:ea typeface=""/>
                <a:cs typeface=""/>
              </a:rPr>
              <a:t>.</a:t>
            </a:r>
          </a:p>
        </p:txBody>
      </p:sp>
      <p:pic>
        <p:nvPicPr>
          <p:cNvPr id="3" name="Image 4"/>
          <p:cNvPicPr>
            <a:picLocks noChangeAspect="1"/>
          </p:cNvPicPr>
          <p:nvPr/>
        </p:nvPicPr>
        <p:blipFill rotWithShape="1">
          <a:blip r:embed="rId2"/>
          <a:srcRect l="43531" t="18237" r="23532" b="9601"/>
          <a:stretch/>
        </p:blipFill>
        <p:spPr>
          <a:xfrm>
            <a:off x="6186427" y="535809"/>
            <a:ext cx="4285399" cy="5278837"/>
          </a:xfrm>
          <a:prstGeom prst="rect">
            <a:avLst/>
          </a:prstGeom>
          <a:solidFill>
            <a:srgbClr val="EDEDED"/>
          </a:solidFill>
          <a:ln w="88897" cap="sq">
            <a:solidFill>
              <a:srgbClr val="FFFFFF"/>
            </a:solidFill>
            <a:prstDash val="solid"/>
            <a:miter/>
          </a:ln>
          <a:effectLst>
            <a:outerShdw dist="18004" dir="5400000" algn="tl">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pic>
        <p:nvPicPr>
          <p:cNvPr id="2" name="Espace réservé du contenu 3"/>
          <p:cNvPicPr>
            <a:picLocks noGrp="1" noChangeAspect="1"/>
          </p:cNvPicPr>
          <p:nvPr>
            <p:ph idx="1"/>
          </p:nvPr>
        </p:nvPicPr>
        <p:blipFill>
          <a:blip r:embed="rId3"/>
          <a:srcRect l="12693" t="35074" r="35281" b="41595"/>
          <a:stretch>
            <a:fillRect/>
          </a:stretch>
        </p:blipFill>
        <p:spPr>
          <a:xfrm>
            <a:off x="458105" y="2523707"/>
            <a:ext cx="11275795" cy="2842961"/>
          </a:xfrm>
        </p:spPr>
      </p:pic>
      <p:sp>
        <p:nvSpPr>
          <p:cNvPr id="3" name="Rectangle 2"/>
          <p:cNvSpPr/>
          <p:nvPr/>
        </p:nvSpPr>
        <p:spPr>
          <a:xfrm>
            <a:off x="569625" y="988566"/>
            <a:ext cx="11052745" cy="815608"/>
          </a:xfrm>
          <a:prstGeom prst="rect">
            <a:avLst/>
          </a:prstGeom>
          <a:gradFill>
            <a:gsLst>
              <a:gs pos="0">
                <a:srgbClr val="FFDD9C"/>
              </a:gs>
              <a:gs pos="100000">
                <a:srgbClr val="FFD78E"/>
              </a:gs>
            </a:gsLst>
            <a:lin ang="5400000"/>
          </a:gradFill>
          <a:ln w="6345" cap="flat">
            <a:solidFill>
              <a:srgbClr val="FFC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Calibri Light"/>
                <a:ea typeface=""/>
                <a:cs typeface=""/>
              </a:rPr>
              <a:t>   </a:t>
            </a:r>
            <a:r>
              <a:rPr lang="fr-FR" sz="2300" b="1" i="0" u="none" strike="noStrike" kern="1200" cap="none" spc="0" baseline="0">
                <a:solidFill>
                  <a:srgbClr val="FF0000"/>
                </a:solidFill>
                <a:uFillTx/>
                <a:latin typeface="Calibri Light"/>
                <a:ea typeface=""/>
                <a:cs typeface=""/>
              </a:rPr>
              <a:t>LES NIVEAUX DE GLUCOSE PROPOSÉS LORS DE LA DÉCLARATION D’UNE HYPOGLYCÉMIE DANS LES ESSAIS CLINIQUES </a:t>
            </a:r>
            <a:r>
              <a:rPr lang="fr-FR" sz="2300" b="1" i="0" u="none" strike="noStrike" kern="1200" cap="none" spc="0" baseline="0">
                <a:solidFill>
                  <a:srgbClr val="000000"/>
                </a:solidFill>
                <a:uFillTx/>
                <a:latin typeface="Calibri Light"/>
                <a:ea typeface=""/>
                <a:cs typeface=""/>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2" name="Image 1"/>
          <p:cNvPicPr>
            <a:picLocks noChangeAspect="1"/>
          </p:cNvPicPr>
          <p:nvPr/>
        </p:nvPicPr>
        <p:blipFill>
          <a:blip r:embed="rId3"/>
          <a:srcRect l="12360" t="30604" r="30812" b="27586"/>
          <a:stretch>
            <a:fillRect/>
          </a:stretch>
        </p:blipFill>
        <p:spPr>
          <a:xfrm>
            <a:off x="0" y="1354866"/>
            <a:ext cx="12191996" cy="5043172"/>
          </a:xfrm>
          <a:prstGeom prst="rect">
            <a:avLst/>
          </a:prstGeom>
          <a:noFill/>
          <a:ln cap="flat">
            <a:noFill/>
          </a:ln>
        </p:spPr>
      </p:pic>
      <p:sp>
        <p:nvSpPr>
          <p:cNvPr id="3" name="ZoneTexte 2"/>
          <p:cNvSpPr txBox="1"/>
          <p:nvPr/>
        </p:nvSpPr>
        <p:spPr>
          <a:xfrm>
            <a:off x="3086493" y="236043"/>
            <a:ext cx="5218051" cy="830997"/>
          </a:xfrm>
          <a:prstGeom prst="rect">
            <a:avLst/>
          </a:prstGeom>
          <a:gradFill>
            <a:gsLst>
              <a:gs pos="0">
                <a:srgbClr val="FFDD9C"/>
              </a:gs>
              <a:gs pos="100000">
                <a:srgbClr val="FFD78E"/>
              </a:gs>
            </a:gsLst>
            <a:lin ang="5400000"/>
          </a:gradFill>
          <a:ln w="6345" cap="flat">
            <a:solidFill>
              <a:srgbClr val="FFC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FF0000"/>
                </a:solidFill>
                <a:uFillTx/>
                <a:latin typeface="Calibri Light"/>
                <a:ea typeface=""/>
                <a:cs typeface=""/>
              </a:rPr>
              <a:t>Evidence for impaired congnitive function</a:t>
            </a:r>
            <a:r>
              <a:rPr lang="fr-FR" sz="2400" b="1" i="0" u="none" strike="noStrike" kern="0" cap="none" spc="0" baseline="0">
                <a:solidFill>
                  <a:srgbClr val="FF0000"/>
                </a:solidFill>
                <a:uFillTx/>
                <a:latin typeface="Calibri Light"/>
                <a:ea typeface=""/>
                <a:cs typeface=""/>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FF0000"/>
                </a:solidFill>
                <a:uFillTx/>
                <a:latin typeface="Calibri Light"/>
                <a:ea typeface=""/>
                <a:cs typeface=""/>
              </a:rPr>
              <a:t>&lt;3mmol/L 54mg/dL </a:t>
            </a:r>
          </a:p>
        </p:txBody>
      </p:sp>
      <p:sp>
        <p:nvSpPr>
          <p:cNvPr id="4" name="Rectangle 3"/>
          <p:cNvSpPr/>
          <p:nvPr/>
        </p:nvSpPr>
        <p:spPr>
          <a:xfrm>
            <a:off x="283335" y="5659815"/>
            <a:ext cx="11745532" cy="31944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cxnSp>
        <p:nvCxnSpPr>
          <p:cNvPr id="5" name="Connecteur droit avec flèche 5"/>
          <p:cNvCxnSpPr/>
          <p:nvPr/>
        </p:nvCxnSpPr>
        <p:spPr>
          <a:xfrm flipH="1">
            <a:off x="1633932" y="2038663"/>
            <a:ext cx="419718" cy="374749"/>
          </a:xfrm>
          <a:prstGeom prst="straightConnector1">
            <a:avLst/>
          </a:prstGeom>
          <a:noFill/>
          <a:ln w="6345" cap="flat">
            <a:solidFill>
              <a:srgbClr val="FF0000"/>
            </a:solidFill>
            <a:prstDash val="solid"/>
            <a:miter/>
            <a:tailEnd type="arrow"/>
          </a:ln>
        </p:spPr>
      </p:cxnSp>
      <p:cxnSp>
        <p:nvCxnSpPr>
          <p:cNvPr id="6" name="Connecteur droit avec flèche 6"/>
          <p:cNvCxnSpPr/>
          <p:nvPr/>
        </p:nvCxnSpPr>
        <p:spPr>
          <a:xfrm flipH="1">
            <a:off x="7884825" y="1753846"/>
            <a:ext cx="419728" cy="374758"/>
          </a:xfrm>
          <a:prstGeom prst="straightConnector1">
            <a:avLst/>
          </a:prstGeom>
          <a:noFill/>
          <a:ln w="6345" cap="flat">
            <a:solidFill>
              <a:srgbClr val="FF0000"/>
            </a:solidFill>
            <a:prstDash val="solid"/>
            <a:miter/>
            <a:tailEnd type="arrow"/>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pic>
        <p:nvPicPr>
          <p:cNvPr id="2" name="Image 1"/>
          <p:cNvPicPr>
            <a:picLocks noChangeAspect="1"/>
          </p:cNvPicPr>
          <p:nvPr/>
        </p:nvPicPr>
        <p:blipFill>
          <a:blip r:embed="rId3"/>
          <a:srcRect l="15752" t="30172" r="34448" b="27801"/>
          <a:stretch>
            <a:fillRect/>
          </a:stretch>
        </p:blipFill>
        <p:spPr>
          <a:xfrm>
            <a:off x="119274" y="861200"/>
            <a:ext cx="11900230" cy="5778139"/>
          </a:xfrm>
          <a:prstGeom prst="rect">
            <a:avLst/>
          </a:prstGeom>
          <a:noFill/>
          <a:ln cap="flat">
            <a:noFill/>
          </a:ln>
        </p:spPr>
      </p:pic>
      <p:sp>
        <p:nvSpPr>
          <p:cNvPr id="3" name="ZoneTexte 2"/>
          <p:cNvSpPr txBox="1"/>
          <p:nvPr/>
        </p:nvSpPr>
        <p:spPr>
          <a:xfrm>
            <a:off x="119274" y="183017"/>
            <a:ext cx="12005486" cy="461662"/>
          </a:xfrm>
          <a:prstGeom prst="rect">
            <a:avLst/>
          </a:prstGeom>
          <a:gradFill>
            <a:gsLst>
              <a:gs pos="0">
                <a:srgbClr val="FFDD9C"/>
              </a:gs>
              <a:gs pos="100000">
                <a:srgbClr val="FFD78E"/>
              </a:gs>
            </a:gsLst>
            <a:lin ang="5400000"/>
          </a:gradFill>
          <a:ln w="6345" cap="flat">
            <a:solidFill>
              <a:srgbClr val="FFC000"/>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FF0000"/>
                </a:solidFill>
                <a:uFillTx/>
                <a:latin typeface="Calibri Light"/>
                <a:ea typeface=""/>
                <a:cs typeface=""/>
              </a:rPr>
              <a:t>Evidence that a glucose level of &lt;3mmol/L 54mg/dL leads to impaired awareness of hypoglycemia </a:t>
            </a:r>
          </a:p>
        </p:txBody>
      </p:sp>
      <p:sp>
        <p:nvSpPr>
          <p:cNvPr id="4" name="Rectangle 3"/>
          <p:cNvSpPr/>
          <p:nvPr/>
        </p:nvSpPr>
        <p:spPr>
          <a:xfrm>
            <a:off x="465091" y="6195846"/>
            <a:ext cx="11659669" cy="36933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pic>
        <p:nvPicPr>
          <p:cNvPr id="2" name="Image 1"/>
          <p:cNvPicPr>
            <a:picLocks noChangeAspect="1"/>
          </p:cNvPicPr>
          <p:nvPr/>
        </p:nvPicPr>
        <p:blipFill>
          <a:blip r:embed="rId3"/>
          <a:srcRect l="11996" t="37716" r="32024" b="39440"/>
          <a:stretch>
            <a:fillRect/>
          </a:stretch>
        </p:blipFill>
        <p:spPr>
          <a:xfrm>
            <a:off x="0" y="2385605"/>
            <a:ext cx="12191996" cy="2797286"/>
          </a:xfrm>
          <a:prstGeom prst="rect">
            <a:avLst/>
          </a:prstGeom>
          <a:noFill/>
          <a:ln cap="flat">
            <a:noFill/>
          </a:ln>
        </p:spPr>
      </p:pic>
      <p:sp>
        <p:nvSpPr>
          <p:cNvPr id="3" name="ZoneTexte 2"/>
          <p:cNvSpPr txBox="1"/>
          <p:nvPr/>
        </p:nvSpPr>
        <p:spPr>
          <a:xfrm>
            <a:off x="3140762" y="1208653"/>
            <a:ext cx="5705060" cy="707882"/>
          </a:xfrm>
          <a:prstGeom prst="rect">
            <a:avLst/>
          </a:prstGeom>
          <a:gradFill>
            <a:gsLst>
              <a:gs pos="0">
                <a:srgbClr val="FFDD9C"/>
              </a:gs>
              <a:gs pos="100000">
                <a:srgbClr val="FFD78E"/>
              </a:gs>
            </a:gsLst>
            <a:lin ang="5400000"/>
          </a:gradFill>
          <a:ln w="6345" cap="flat">
            <a:solidFill>
              <a:srgbClr val="FFC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4000" b="1" i="0" u="none" strike="noStrike" kern="1200" cap="none" spc="0" baseline="0">
                <a:solidFill>
                  <a:srgbClr val="FF0000"/>
                </a:solidFill>
                <a:uFillTx/>
                <a:latin typeface="Calibri Light"/>
                <a:ea typeface=""/>
                <a:cs typeface=""/>
              </a:rPr>
              <a:t>CONTINUING PROGRESS </a:t>
            </a:r>
          </a:p>
        </p:txBody>
      </p:sp>
      <p:sp>
        <p:nvSpPr>
          <p:cNvPr id="4" name="Rectangle 3"/>
          <p:cNvSpPr/>
          <p:nvPr/>
        </p:nvSpPr>
        <p:spPr>
          <a:xfrm>
            <a:off x="371063" y="4924482"/>
            <a:ext cx="11655408" cy="36933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libri"/>
              <a:ea typeface=""/>
              <a:cs typeface=""/>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pic>
        <p:nvPicPr>
          <p:cNvPr id="2" name="Image 1"/>
          <p:cNvPicPr>
            <a:picLocks noChangeAspect="1"/>
          </p:cNvPicPr>
          <p:nvPr/>
        </p:nvPicPr>
        <p:blipFill>
          <a:blip r:embed="rId3"/>
          <a:srcRect l="12732" t="19384" r="32778" b="30819"/>
          <a:stretch>
            <a:fillRect/>
          </a:stretch>
        </p:blipFill>
        <p:spPr>
          <a:xfrm>
            <a:off x="0" y="233994"/>
            <a:ext cx="12191996" cy="6264161"/>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pic>
        <p:nvPicPr>
          <p:cNvPr id="2" name="Image 1"/>
          <p:cNvPicPr>
            <a:picLocks noChangeAspect="1"/>
          </p:cNvPicPr>
          <p:nvPr/>
        </p:nvPicPr>
        <p:blipFill>
          <a:blip r:embed="rId3"/>
          <a:srcRect l="12723" t="18750" r="32630" b="28448"/>
          <a:stretch>
            <a:fillRect/>
          </a:stretch>
        </p:blipFill>
        <p:spPr>
          <a:xfrm>
            <a:off x="1073423" y="556595"/>
            <a:ext cx="10213006" cy="5744818"/>
          </a:xfrm>
          <a:prstGeom prst="rect">
            <a:avLst/>
          </a:prstGeom>
          <a:noFill/>
          <a:ln cap="flat">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5542</TotalTime>
  <Words>1062</Words>
  <Application>Microsoft Office PowerPoint</Application>
  <PresentationFormat>Grand écran</PresentationFormat>
  <Paragraphs>95</Paragraphs>
  <Slides>16</Slides>
  <Notes>15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DELL</cp:lastModifiedBy>
  <cp:revision>44</cp:revision>
  <dcterms:created xsi:type="dcterms:W3CDTF">2023-12-02T17:06:51Z</dcterms:created>
  <dcterms:modified xsi:type="dcterms:W3CDTF">2023-12-07T22:56:50Z</dcterms:modified>
</cp:coreProperties>
</file>