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86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64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9325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756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897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449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279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69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31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36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70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08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14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04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51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51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B2742-E0BD-45A8-8870-E326C11FBFE8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43D860-A888-48F6-BCFD-B2D4EACA58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04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5003" y="0"/>
            <a:ext cx="1176997" cy="125761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1266092" cy="133814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616591" y="1021803"/>
            <a:ext cx="6921304" cy="749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600" b="1" dirty="0">
                <a:solidFill>
                  <a:srgbClr val="002060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Calibri Light" panose="020F0302020204030204" pitchFamily="34" charset="0"/>
              </a:rPr>
              <a:t>LABORATORY OF RESEARCH ON DIABETES </a:t>
            </a:r>
          </a:p>
          <a:p>
            <a:pPr algn="ctr">
              <a:spcAft>
                <a:spcPts val="1000"/>
              </a:spcAft>
            </a:pPr>
            <a:r>
              <a:rPr lang="fr-FR" sz="1600" b="1" dirty="0" smtClean="0">
                <a:solidFill>
                  <a:srgbClr val="002060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Calibri Light" panose="020F0302020204030204" pitchFamily="34" charset="0"/>
              </a:rPr>
              <a:t>LARDIAB</a:t>
            </a: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97945" y="168812"/>
            <a:ext cx="63585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b="1" baseline="30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UNIVERSITE ABOUBEKR BELKAID</a:t>
            </a:r>
            <a:endParaRPr lang="fr-FR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b="1" baseline="30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FACULTE DE MEDECINE BENAOUDA BENZERDJEB</a:t>
            </a:r>
            <a:endParaRPr lang="fr-FR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b="1" baseline="30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 TIDJANI DAMERDJI, SERVICE DE MEDECINE INTERNE</a:t>
            </a:r>
            <a:endParaRPr lang="fr-FR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208627" y="1396777"/>
            <a:ext cx="77372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7th CONGRESS </a:t>
            </a:r>
            <a:r>
              <a:rPr lang="en-US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of larediab &amp; </a:t>
            </a:r>
            <a:r>
              <a:rPr lang="en-US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13th CONGRESS </a:t>
            </a:r>
            <a:r>
              <a:rPr lang="en-US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OF AMIWIT</a:t>
            </a:r>
            <a:endParaRPr lang="fr-FR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endParaRPr lang="fr-FR" sz="20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endParaRPr lang="fr-FR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endParaRPr lang="fr-FR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913206" y="2743200"/>
            <a:ext cx="8328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Risk factors for diabetic retinopathy at diagnosis of type 2 diabetes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398412" y="5269313"/>
            <a:ext cx="3205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Dr.Benyahia Hemza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48244" y="5269312"/>
            <a:ext cx="234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Pr. Lounici.A</a:t>
            </a:r>
            <a:endParaRPr lang="fr-F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793" y="609600"/>
            <a:ext cx="8925058" cy="510862"/>
          </a:xfrm>
        </p:spPr>
        <p:txBody>
          <a:bodyPr>
            <a:noAutofit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Les antécédents médicaux et chirurgicaux</a:t>
            </a:r>
            <a:endParaRPr lang="fr-FR" dirty="0">
              <a:solidFill>
                <a:srgbClr val="00B0F0"/>
              </a:solidFill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1506829"/>
            <a:ext cx="9028090" cy="3825026"/>
          </a:xfrm>
        </p:spPr>
      </p:pic>
    </p:spTree>
    <p:extLst>
      <p:ext uri="{BB962C8B-B14F-4D97-AF65-F5344CB8AC3E}">
        <p14:creationId xmlns:p14="http://schemas.microsoft.com/office/powerpoint/2010/main" val="30695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La prise des médicaments</a:t>
            </a:r>
            <a:endParaRPr lang="fr-FR" dirty="0">
              <a:solidFill>
                <a:srgbClr val="00B0F0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68192"/>
            <a:ext cx="8596667" cy="4121239"/>
          </a:xfrm>
        </p:spPr>
      </p:pic>
    </p:spTree>
    <p:extLst>
      <p:ext uri="{BB962C8B-B14F-4D97-AF65-F5344CB8AC3E}">
        <p14:creationId xmlns:p14="http://schemas.microsoft.com/office/powerpoint/2010/main" val="19166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166"/>
          </a:xfrm>
        </p:spPr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La tension artérielle et le BMI</a:t>
            </a:r>
            <a:endParaRPr lang="fr-FR" dirty="0">
              <a:solidFill>
                <a:srgbClr val="00B0F0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1481070"/>
            <a:ext cx="8596312" cy="4559121"/>
          </a:xfrm>
        </p:spPr>
      </p:pic>
    </p:spTree>
    <p:extLst>
      <p:ext uri="{BB962C8B-B14F-4D97-AF65-F5344CB8AC3E}">
        <p14:creationId xmlns:p14="http://schemas.microsoft.com/office/powerpoint/2010/main" val="287049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326265"/>
            <a:ext cx="8596668" cy="691166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Conclusion/</a:t>
            </a:r>
            <a:r>
              <a:rPr lang="fr-FR" dirty="0" err="1" smtClean="0">
                <a:solidFill>
                  <a:srgbClr val="FF0000"/>
                </a:solidFill>
              </a:rPr>
              <a:t>Take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Home Massages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1423" y="1313645"/>
            <a:ext cx="9393946" cy="5114083"/>
          </a:xfrm>
        </p:spPr>
        <p:txBody>
          <a:bodyPr>
            <a:normAutofit fontScale="4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La rétinopathie diabétique est la complication la plus fréquente du diabète type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L’hyperglycémie chronique prend généralement des années pour développer une 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Plusieurs patients diagnostiqués récemment comme des diabétiques type 2 ont déjà des signes de 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La rétinopathie est utilisée comme indicateur de diagnostic retardé de diabète type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La prévalence de la RD augmente en concordance </a:t>
            </a:r>
            <a:r>
              <a:rPr lang="fr-FR" sz="380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avec l’augmentation du </a:t>
            </a: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taux </a:t>
            </a:r>
            <a:r>
              <a:rPr lang="fr-FR" sz="380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de  l’HbA1c</a:t>
            </a:r>
            <a:endParaRPr lang="fr-FR" sz="3800" dirty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La RD est plus fréquente chez les diabétiques qui ont des antécédents d’IRC, AVC, FA, Pontage coronarien ; et chez les patients qui sont sous IEC, antiagrégants plaquettaire et/ou surtout sous α-bloquants.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La prévalence de la rétinopathie augmente considérablement chez les diabétiques qui ont une PAS ≥ 140 </a:t>
            </a:r>
            <a:r>
              <a:rPr lang="fr-FR" sz="3800" dirty="0" err="1">
                <a:solidFill>
                  <a:srgbClr val="00B0F0"/>
                </a:solidFill>
                <a:latin typeface="+mj-lt"/>
                <a:ea typeface="+mj-ea"/>
                <a:cs typeface="+mj-cs"/>
              </a:rPr>
              <a:t>mmHg</a:t>
            </a: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8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 dépistage précoce de la rétinopathie diabétique à l’aide d’un examen simple au F.O ou à la rétinographie améliore le pronostic et prévenir le passage aux stades avancés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>
              <a:solidFill>
                <a:srgbClr val="0000FF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dirty="0" smtClean="0">
              <a:solidFill>
                <a:srgbClr val="0000FF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dirty="0">
              <a:solidFill>
                <a:srgbClr val="0000FF"/>
              </a:solidFill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84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9555" y="2485622"/>
            <a:ext cx="7572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solidFill>
                  <a:schemeClr val="accent4"/>
                </a:solidFill>
                <a:latin typeface="Bradley Hand ITC" panose="03070402050302030203" pitchFamily="66" charset="0"/>
              </a:rPr>
              <a:t>Merci de votre attention </a:t>
            </a:r>
            <a:endParaRPr lang="fr-FR" sz="5400" b="1" dirty="0">
              <a:solidFill>
                <a:schemeClr val="accent4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4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8504" y="2206804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Une étude observationnelle cohorte de 77681 patients du registre national suédois du diabète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6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43427"/>
            <a:ext cx="10515600" cy="56215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Introduction: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70270"/>
            <a:ext cx="10515600" cy="2531392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La rétinopathie diabétique est la complication la plus commune du diabète, et la 3</a:t>
            </a:r>
            <a:r>
              <a:rPr lang="fr-FR" baseline="30000" dirty="0" smtClean="0">
                <a:solidFill>
                  <a:srgbClr val="0070C0"/>
                </a:solidFill>
              </a:rPr>
              <a:t>ème </a:t>
            </a:r>
            <a:r>
              <a:rPr lang="fr-FR" dirty="0" smtClean="0">
                <a:solidFill>
                  <a:srgbClr val="0070C0"/>
                </a:solidFill>
              </a:rPr>
              <a:t>cause de cécité dans le monde [OMS 2019]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Une hyperglycémie chronique prend généralement des années pour développer une rétinopathie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Plusieurs patients diagnostiqués récemment comme diabétiques présente déjà des signes de rétinopathie diabétiques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La rétinopathie diabétique est utilisé comme indicateur de diagnostic retardé du diabète</a:t>
            </a:r>
          </a:p>
        </p:txBody>
      </p:sp>
    </p:spTree>
    <p:extLst>
      <p:ext uri="{BB962C8B-B14F-4D97-AF65-F5344CB8AC3E}">
        <p14:creationId xmlns:p14="http://schemas.microsoft.com/office/powerpoint/2010/main" val="12587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99699"/>
            <a:ext cx="10515600" cy="768216"/>
          </a:xfrm>
        </p:spPr>
        <p:txBody>
          <a:bodyPr/>
          <a:lstStyle/>
          <a:p>
            <a:r>
              <a:rPr lang="fr-FR" sz="4000" b="1" dirty="0">
                <a:solidFill>
                  <a:srgbClr val="FF0000"/>
                </a:solidFill>
              </a:rPr>
              <a:t>Les objectifs de l’étude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42585"/>
            <a:ext cx="10515600" cy="2073499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Décrire la prévalence de la rétinopathie diabétique chez les personnes diagnostiqués récemment comme des </a:t>
            </a:r>
            <a:r>
              <a:rPr lang="fr-FR" dirty="0" err="1" smtClean="0">
                <a:solidFill>
                  <a:srgbClr val="0070C0"/>
                </a:solidFill>
              </a:rPr>
              <a:t>diabétques</a:t>
            </a:r>
            <a:r>
              <a:rPr lang="fr-FR" dirty="0" smtClean="0">
                <a:solidFill>
                  <a:srgbClr val="0070C0"/>
                </a:solidFill>
              </a:rPr>
              <a:t> type 2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Rechercher les facteurs associés à l’augmentation du risque de la rétinopathie diabétique chez les diabétiques type 2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40375"/>
            <a:ext cx="10515600" cy="690943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Méthodes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80627"/>
            <a:ext cx="10515600" cy="4351338"/>
          </a:xfrm>
        </p:spPr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Critères d’inclusion: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Patients registrés dans le RSD au moment du diagnostique du diabète entre les années 2015-2019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Une documentation de rétinopathie diabétique qui date à moins de 02 ans après le diagnostic du diabète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L'âge ≥ 18 ans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0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28498"/>
            <a:ext cx="10515600" cy="4351338"/>
          </a:xfrm>
        </p:spPr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Les variables évalués: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L'âge, le sexe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HbA1c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La pression artérielle (systolique et diastolique)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Les antihypertenseurs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BMI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Le niveau d’éducation, le pays natal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Les complications rénales et les comorbidités cardio-vasculaires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287" y="880280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Critère d’évaluation principal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47292" y="2392295"/>
            <a:ext cx="10515600" cy="1947885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Au total, 13,329 (17,2%) parmi 77,681 patients </a:t>
            </a:r>
            <a:r>
              <a:rPr lang="fr-FR" dirty="0">
                <a:solidFill>
                  <a:srgbClr val="0070C0"/>
                </a:solidFill>
              </a:rPr>
              <a:t>é</a:t>
            </a:r>
            <a:r>
              <a:rPr lang="fr-FR" dirty="0" smtClean="0">
                <a:solidFill>
                  <a:srgbClr val="0070C0"/>
                </a:solidFill>
              </a:rPr>
              <a:t>valués ont une rétinopathie diabétique au moment du diagnostic du diabète 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7744" y="236337"/>
            <a:ext cx="10515600" cy="497760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Les résultats</a:t>
            </a:r>
            <a:endParaRPr lang="fr-FR" sz="4000" b="1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023" y="-103032"/>
            <a:ext cx="6156101" cy="6961031"/>
          </a:xfrm>
        </p:spPr>
      </p:pic>
    </p:spTree>
    <p:extLst>
      <p:ext uri="{BB962C8B-B14F-4D97-AF65-F5344CB8AC3E}">
        <p14:creationId xmlns:p14="http://schemas.microsoft.com/office/powerpoint/2010/main" val="61346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38612"/>
            <a:ext cx="10515600" cy="562154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00B0F0"/>
                </a:solidFill>
              </a:rPr>
              <a:t>L'âge, le sexe et HbA1c:</a:t>
            </a:r>
            <a:endParaRPr lang="fr-FR" sz="4000" b="1" dirty="0">
              <a:solidFill>
                <a:srgbClr val="00B0F0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32" y="1300766"/>
            <a:ext cx="9010919" cy="2472744"/>
          </a:xfrm>
        </p:spPr>
      </p:pic>
    </p:spTree>
    <p:extLst>
      <p:ext uri="{BB962C8B-B14F-4D97-AF65-F5344CB8AC3E}">
        <p14:creationId xmlns:p14="http://schemas.microsoft.com/office/powerpoint/2010/main" val="773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352</TotalTime>
  <Words>376</Words>
  <Application>Microsoft Office PowerPoint</Application>
  <PresentationFormat>Grand écran</PresentationFormat>
  <Paragraphs>51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5" baseType="lpstr">
      <vt:lpstr>Arial</vt:lpstr>
      <vt:lpstr>Bookman Old Style</vt:lpstr>
      <vt:lpstr>Bradley Hand ITC</vt:lpstr>
      <vt:lpstr>Calibri</vt:lpstr>
      <vt:lpstr>Calibri Light</vt:lpstr>
      <vt:lpstr>Palatino Linotype</vt:lpstr>
      <vt:lpstr>Times New Roman</vt:lpstr>
      <vt:lpstr>Trebuchet MS</vt:lpstr>
      <vt:lpstr>Wingdings</vt:lpstr>
      <vt:lpstr>Wingdings 3</vt:lpstr>
      <vt:lpstr>Facette</vt:lpstr>
      <vt:lpstr>Présentation PowerPoint</vt:lpstr>
      <vt:lpstr>Une étude observationnelle cohorte de 77681 patients du registre national suédois du diabète</vt:lpstr>
      <vt:lpstr>Introduction:</vt:lpstr>
      <vt:lpstr>Les objectifs de l’étude :</vt:lpstr>
      <vt:lpstr>Méthodes</vt:lpstr>
      <vt:lpstr>Présentation PowerPoint</vt:lpstr>
      <vt:lpstr>Critère d’évaluation principal</vt:lpstr>
      <vt:lpstr>Les résultats</vt:lpstr>
      <vt:lpstr>L'âge, le sexe et HbA1c:</vt:lpstr>
      <vt:lpstr>Les antécédents médicaux et chirurgicaux</vt:lpstr>
      <vt:lpstr>La prise des médicaments</vt:lpstr>
      <vt:lpstr>La tension artérielle et le BMI</vt:lpstr>
      <vt:lpstr>Conclusion/Take Home Massages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Compte Microsoft</cp:lastModifiedBy>
  <cp:revision>37</cp:revision>
  <dcterms:created xsi:type="dcterms:W3CDTF">2023-12-05T17:55:40Z</dcterms:created>
  <dcterms:modified xsi:type="dcterms:W3CDTF">2023-12-08T13:35:43Z</dcterms:modified>
</cp:coreProperties>
</file>