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7" r:id="rId5"/>
    <p:sldId id="274" r:id="rId6"/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76" r:id="rId25"/>
    <p:sldId id="277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00"/>
    <a:srgbClr val="9BF041"/>
    <a:srgbClr val="EFC2FF"/>
    <a:srgbClr val="FFCC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6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8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83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7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8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0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22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4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0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9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F83205-2798-449F-BAC3-7681B6D62B1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247A49-40CD-467A-870D-F1C051522CE6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5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2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82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12363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0"/>
            <a:ext cx="12192000" cy="20955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24" y="0"/>
            <a:ext cx="1178752" cy="123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786" y="0"/>
            <a:ext cx="1178752" cy="123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/>
          <p:cNvSpPr txBox="1"/>
          <p:nvPr/>
        </p:nvSpPr>
        <p:spPr>
          <a:xfrm>
            <a:off x="3657600" y="1365161"/>
            <a:ext cx="450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7 </a:t>
            </a:r>
            <a:r>
              <a:rPr lang="fr-FR" sz="2000" baseline="30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th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seminary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of LAREDIAB </a:t>
            </a:r>
          </a:p>
          <a:p>
            <a:pPr algn="ct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13 </a:t>
            </a:r>
            <a:r>
              <a:rPr lang="fr-FR" sz="2000" baseline="30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th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Congress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of AMIWIT 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4157" y="2658242"/>
            <a:ext cx="10074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TREATMENT </a:t>
            </a:r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BEYOND </a:t>
            </a:r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METFORMIN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47493" y="3935934"/>
            <a:ext cx="669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DR: FZ .</a:t>
            </a:r>
            <a:r>
              <a:rPr lang="fr-FR" sz="2400" dirty="0" err="1" smtClean="0">
                <a:solidFill>
                  <a:srgbClr val="002060"/>
                </a:solidFill>
              </a:rPr>
              <a:t>Boulenouar</a:t>
            </a:r>
            <a:r>
              <a:rPr lang="fr-FR" sz="2400" dirty="0" smtClean="0">
                <a:solidFill>
                  <a:srgbClr val="002060"/>
                </a:solidFill>
              </a:rPr>
              <a:t> Assistante en médecine interne  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33" y="2941277"/>
            <a:ext cx="6614733" cy="9754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66" y="36961"/>
            <a:ext cx="6614733" cy="97544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778" y="785611"/>
            <a:ext cx="10058400" cy="55636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78" y="2862358"/>
            <a:ext cx="3463343" cy="4475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346" y="207664"/>
            <a:ext cx="87180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31" y="235584"/>
            <a:ext cx="6614733" cy="97544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3126" y="1094705"/>
            <a:ext cx="9725745" cy="52986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88" y="3129342"/>
            <a:ext cx="3026535" cy="370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2891" y="3744053"/>
            <a:ext cx="8512935" cy="1948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L’utilisation de la thérapie combinée inhibiteur SGLT2 + analogues de GLP1 est associée a une réduction significative du risque d’hospitalisation pour insuffisance cardiaque ainsi que la réduction MACE et la mortalité de tout cause en comparent avec les autres traitements de 2 </a:t>
            </a:r>
            <a:r>
              <a:rPr lang="fr-FR" sz="2000" b="1" baseline="30000" dirty="0">
                <a:solidFill>
                  <a:schemeClr val="accent1">
                    <a:lumMod val="50000"/>
                  </a:schemeClr>
                </a:solidFill>
              </a:rPr>
              <a:t>eme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 lignée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84" y="289963"/>
            <a:ext cx="87180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06" y="190079"/>
            <a:ext cx="8143291" cy="115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1323" y="308713"/>
            <a:ext cx="6915955" cy="819731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La protection rénale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73" y="1568394"/>
            <a:ext cx="7202980" cy="4215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84" y="3302853"/>
            <a:ext cx="9124682" cy="16637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704" y="190079"/>
            <a:ext cx="1126348" cy="10397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3987" y="190079"/>
            <a:ext cx="936937" cy="115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/>
              <a:t>2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6303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94" y="365126"/>
            <a:ext cx="6620830" cy="97544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897" y="1300858"/>
            <a:ext cx="10070206" cy="5196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31" y="3255935"/>
            <a:ext cx="3944803" cy="3718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068" y="215256"/>
            <a:ext cx="1176069" cy="10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41" y="249215"/>
            <a:ext cx="6620830" cy="97544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976" y="1162653"/>
            <a:ext cx="10390048" cy="50578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65" y="3216654"/>
            <a:ext cx="4034953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847" y="1197735"/>
            <a:ext cx="10148306" cy="48939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85" y="222290"/>
            <a:ext cx="6620830" cy="9754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47" y="3272832"/>
            <a:ext cx="4035902" cy="3718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135" y="3785309"/>
            <a:ext cx="95715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19" y="141667"/>
            <a:ext cx="8144962" cy="115834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3519" y="1868330"/>
            <a:ext cx="7279255" cy="35664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30321" y="257577"/>
            <a:ext cx="678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Le risque hypoglycémique 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957" y="128788"/>
            <a:ext cx="887874" cy="115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3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706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779" y="1761830"/>
            <a:ext cx="9663034" cy="4396936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3052293" y="286603"/>
            <a:ext cx="4984124" cy="129749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2499" y="518422"/>
            <a:ext cx="3328611" cy="833859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METHODE :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813" y="163610"/>
            <a:ext cx="1390008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8504" y="180304"/>
            <a:ext cx="9851266" cy="826843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49" y="180304"/>
            <a:ext cx="10484815" cy="610458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5705341" y="1416676"/>
            <a:ext cx="4507605" cy="23439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57949" y="1532585"/>
            <a:ext cx="5018603" cy="2189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57949" y="2163651"/>
            <a:ext cx="5018603" cy="2472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67" y="1339403"/>
            <a:ext cx="10589314" cy="5330736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3124446" y="128789"/>
            <a:ext cx="6426558" cy="12106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3463" y="328412"/>
            <a:ext cx="5728523" cy="81136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RESULTATS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057" y="0"/>
            <a:ext cx="1390008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que 15"/>
          <p:cNvSpPr/>
          <p:nvPr/>
        </p:nvSpPr>
        <p:spPr>
          <a:xfrm>
            <a:off x="2923504" y="25143"/>
            <a:ext cx="6495085" cy="630210"/>
          </a:xfrm>
          <a:prstGeom prst="bevel">
            <a:avLst>
              <a:gd name="adj" fmla="val 18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7940" y="195604"/>
            <a:ext cx="6140649" cy="397531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Histoire des antidiabétiques oraux 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32" y="3279475"/>
            <a:ext cx="10927250" cy="18051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6" y="211397"/>
            <a:ext cx="1280632" cy="35141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88" y="717570"/>
            <a:ext cx="7364101" cy="10125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67" y="4678533"/>
            <a:ext cx="1292763" cy="14984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89" y="1825626"/>
            <a:ext cx="1544944" cy="1936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2142" y="4638865"/>
            <a:ext cx="3287715" cy="13125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803" y="1807328"/>
            <a:ext cx="1860739" cy="19839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575" y="2633073"/>
            <a:ext cx="1434112" cy="11217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3542" y="1730163"/>
            <a:ext cx="1751675" cy="20158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4201" y="4622784"/>
            <a:ext cx="2885264" cy="16621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4367" y="2633073"/>
            <a:ext cx="1105098" cy="112864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62523" y="116396"/>
            <a:ext cx="1386313" cy="1422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0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61" y="106299"/>
            <a:ext cx="11593324" cy="657568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455313" y="914400"/>
            <a:ext cx="2871988" cy="4250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63768" y="4994857"/>
            <a:ext cx="3698383" cy="4250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463047" y="144936"/>
            <a:ext cx="3466563" cy="4250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694" y="2787978"/>
            <a:ext cx="8504657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1097279" y="90152"/>
            <a:ext cx="10300523" cy="105478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204" y="-167425"/>
            <a:ext cx="9880672" cy="1312357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Les nouvelles perspectives dans la prise en charge du diabète : vers la médecine de précision 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605" y="1221118"/>
            <a:ext cx="6721665" cy="26019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32" y="3899239"/>
            <a:ext cx="6563538" cy="28621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5939" y="1732002"/>
            <a:ext cx="458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L’approche traditionnelle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« one size </a:t>
            </a:r>
            <a:r>
              <a:rPr lang="fr-FR" dirty="0" err="1" smtClean="0">
                <a:solidFill>
                  <a:srgbClr val="FF0000"/>
                </a:solidFill>
              </a:rPr>
              <a:t>fits</a:t>
            </a:r>
            <a:r>
              <a:rPr lang="fr-FR" dirty="0" smtClean="0">
                <a:solidFill>
                  <a:srgbClr val="FF0000"/>
                </a:solidFill>
              </a:rPr>
              <a:t> all » </a:t>
            </a:r>
          </a:p>
          <a:p>
            <a:r>
              <a:rPr lang="fr-FR" dirty="0" smtClean="0"/>
              <a:t>C’est une stratégie thérapeutique standard pour tout les patients ce qui entraine une hétérogénéité dans la réponse thérapeutique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0609" y="3452843"/>
            <a:ext cx="4314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médecine de précision :«médecine personnalisé »</a:t>
            </a:r>
            <a:r>
              <a:rPr lang="fr-FR" dirty="0" smtClean="0"/>
              <a:t> </a:t>
            </a:r>
          </a:p>
          <a:p>
            <a:r>
              <a:rPr lang="fr-FR" dirty="0"/>
              <a:t>vise à mieux adapter l’approche thérapeutique </a:t>
            </a:r>
            <a:r>
              <a:rPr lang="fr-FR" dirty="0" smtClean="0"/>
              <a:t>pour </a:t>
            </a:r>
            <a:r>
              <a:rPr lang="fr-FR" dirty="0"/>
              <a:t>chaque patient en fonction de ses caractéristiques individuelles et ainsi à optimiser les bénéfices et minimiser les risques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939" y="5587199"/>
            <a:ext cx="4753520" cy="64633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L’objectif est </a:t>
            </a:r>
            <a:r>
              <a:rPr lang="fr-FR" b="1" dirty="0">
                <a:solidFill>
                  <a:srgbClr val="FF0000"/>
                </a:solidFill>
              </a:rPr>
              <a:t>de fournir le bon traitement au bon moment pour le bon patient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8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90" y="188842"/>
            <a:ext cx="10321423" cy="1548518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608" y="1879027"/>
            <a:ext cx="4569425" cy="29247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556" y="3389161"/>
            <a:ext cx="2671553" cy="9339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196" y="1549890"/>
            <a:ext cx="5554417" cy="49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4" y="1751841"/>
            <a:ext cx="4317869" cy="36709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04" y="1751841"/>
            <a:ext cx="5182776" cy="34309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10" y="5189766"/>
            <a:ext cx="3926164" cy="4755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998" y="189389"/>
            <a:ext cx="6444031" cy="13534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138" y="64395"/>
            <a:ext cx="1214214" cy="1238337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270228" y="3587300"/>
            <a:ext cx="7199290" cy="1242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La 2</a:t>
            </a:r>
            <a:r>
              <a:rPr lang="fr-FR" sz="2400" b="1" baseline="30000" dirty="0" smtClean="0">
                <a:solidFill>
                  <a:schemeClr val="accent2">
                    <a:lumMod val="50000"/>
                  </a:schemeClr>
                </a:solidFill>
              </a:rPr>
              <a:t> eme 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étape de l’</a:t>
            </a:r>
            <a:r>
              <a:rPr lang="fr-FR" sz="2400" b="1" dirty="0" err="1" smtClean="0">
                <a:solidFill>
                  <a:schemeClr val="accent2">
                    <a:lumMod val="50000"/>
                  </a:schemeClr>
                </a:solidFill>
              </a:rPr>
              <a:t>etude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 GRADE : </a:t>
            </a:r>
          </a:p>
          <a:p>
            <a:pPr algn="ctr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Identifier  les variations génétiques qui influencent la réponse thérapeutique a long terme </a:t>
            </a:r>
            <a:endParaRPr lang="fr-F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41" y="74337"/>
            <a:ext cx="5082583" cy="1067486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708" y="1687130"/>
            <a:ext cx="7700444" cy="1044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567" y="1006959"/>
            <a:ext cx="3419699" cy="19452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97280" y="1006959"/>
            <a:ext cx="206061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Glimipiride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08" y="4213266"/>
            <a:ext cx="7704737" cy="12611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567" y="3439596"/>
            <a:ext cx="3419699" cy="20348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97280" y="3439596"/>
            <a:ext cx="1858422" cy="523220"/>
          </a:xfrm>
          <a:prstGeom prst="rect">
            <a:avLst/>
          </a:prstGeom>
          <a:solidFill>
            <a:srgbClr val="EFC2FF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Sitagliptin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08" y="5444824"/>
            <a:ext cx="6537036" cy="3852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9288" y="2007"/>
            <a:ext cx="1012978" cy="1035193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296992" y="2408349"/>
            <a:ext cx="1287887" cy="3229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612568" y="1541733"/>
            <a:ext cx="3324002" cy="3229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572187" y="2558695"/>
            <a:ext cx="3324002" cy="3229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8572187" y="4314423"/>
            <a:ext cx="3516783" cy="45869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681212" y="5098786"/>
            <a:ext cx="1287887" cy="3229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437" y="2048864"/>
            <a:ext cx="7432218" cy="11365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722" y="1430020"/>
            <a:ext cx="3163910" cy="17940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37" y="3224062"/>
            <a:ext cx="8277225" cy="74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89" y="4672127"/>
            <a:ext cx="8785634" cy="12662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023" y="4085200"/>
            <a:ext cx="3099309" cy="18917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85437" y="1170625"/>
            <a:ext cx="1761830" cy="584775"/>
          </a:xfrm>
          <a:prstGeom prst="rect">
            <a:avLst/>
          </a:prstGeom>
          <a:solidFill>
            <a:srgbClr val="9BF041"/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Glargine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85437" y="4085200"/>
            <a:ext cx="1935036" cy="523220"/>
          </a:xfrm>
          <a:prstGeom prst="rect">
            <a:avLst/>
          </a:prstGeom>
          <a:solidFill>
            <a:srgbClr val="FFDB00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Liraglutide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0288" y="143594"/>
            <a:ext cx="1063627" cy="10869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744" y="2831826"/>
            <a:ext cx="1316850" cy="3535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009" y="5604068"/>
            <a:ext cx="1316850" cy="3535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3543" y="1864501"/>
            <a:ext cx="3030371" cy="4282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0722" y="4828150"/>
            <a:ext cx="3131610" cy="48772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6434" y="104609"/>
            <a:ext cx="5546501" cy="11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3992451" y="48972"/>
            <a:ext cx="4404574" cy="10560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3060" y="178405"/>
            <a:ext cx="4131543" cy="797202"/>
          </a:xfrm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02" y="1799727"/>
            <a:ext cx="4572396" cy="292633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004" y="2408350"/>
            <a:ext cx="6400800" cy="13522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dirty="0"/>
              <a:t> </a:t>
            </a:r>
            <a:r>
              <a:rPr lang="fr-FR" sz="2400" dirty="0" smtClean="0"/>
              <a:t>ces </a:t>
            </a:r>
            <a:r>
              <a:rPr lang="fr-FR" sz="2400" dirty="0"/>
              <a:t>dernières recherches mettent en valeur le potentiel de la variation génétique dans le choix d’une stratégie thérapeutique adaptée </a:t>
            </a:r>
          </a:p>
        </p:txBody>
      </p:sp>
    </p:spTree>
    <p:extLst>
      <p:ext uri="{BB962C8B-B14F-4D97-AF65-F5344CB8AC3E}">
        <p14:creationId xmlns:p14="http://schemas.microsoft.com/office/powerpoint/2010/main" val="19899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" y="0"/>
            <a:ext cx="12163646" cy="62989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9283" y="-388447"/>
            <a:ext cx="6739944" cy="1450757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TAKE HOME MESSAGES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994" y="1137784"/>
            <a:ext cx="1081805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La metformine reste le traitement de première intention chez la plupart des diabétiques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Le choix de traitement de 2 </a:t>
            </a:r>
            <a:r>
              <a:rPr lang="fr-FR" sz="2400" b="1" baseline="30000" dirty="0" smtClean="0">
                <a:solidFill>
                  <a:schemeClr val="accent3">
                    <a:lumMod val="50000"/>
                  </a:schemeClr>
                </a:solidFill>
              </a:rPr>
              <a:t>eme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 lignée est basé sur la protection cardio rénale ainsi que le risque d’hypoglycémie  ,et le cout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L’utilisation de la thérapie combinée SGLT2+GLP1 A est associé a une réduction de risque de MACE , insuffisance cardiaque ainsi que la dégradation de fonction rénale et IRC terminale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Les nouvelles perspectives vers la médecine de précision : qui a pour objectif de fournir le bon traitement au bon moment pour le bon patient.</a:t>
            </a:r>
          </a:p>
        </p:txBody>
      </p:sp>
    </p:spTree>
    <p:extLst>
      <p:ext uri="{BB962C8B-B14F-4D97-AF65-F5344CB8AC3E}">
        <p14:creationId xmlns:p14="http://schemas.microsoft.com/office/powerpoint/2010/main" val="11584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46254"/>
          </a:xfrm>
          <a:prstGeom prst="rect">
            <a:avLst/>
          </a:prstGeom>
          <a:effectLst>
            <a:glow>
              <a:schemeClr val="accent1">
                <a:lumMod val="20000"/>
                <a:lumOff val="80000"/>
                <a:alpha val="0"/>
              </a:schemeClr>
            </a:glow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776107" y="5609527"/>
            <a:ext cx="1037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THANK YOU FOR YOUR ATTENTION 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96" y="829766"/>
            <a:ext cx="5018984" cy="4463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78" y="810012"/>
            <a:ext cx="6538026" cy="4496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96722" y="16368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Recommandations thérapeutiques pour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le DT2 avant 2010.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17482" y="163681"/>
            <a:ext cx="7405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Recommandations thérapeutiques </a:t>
            </a:r>
            <a:r>
              <a:rPr lang="fr-FR" sz="2000" dirty="0">
                <a:solidFill>
                  <a:srgbClr val="FF0000"/>
                </a:solidFill>
              </a:rPr>
              <a:t>pour le DT2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entre 2019 et 2020.</a:t>
            </a:r>
          </a:p>
        </p:txBody>
      </p:sp>
      <p:sp>
        <p:nvSpPr>
          <p:cNvPr id="10" name="Flèche droite rayée 9"/>
          <p:cNvSpPr/>
          <p:nvPr/>
        </p:nvSpPr>
        <p:spPr>
          <a:xfrm>
            <a:off x="4081893" y="5440639"/>
            <a:ext cx="2292439" cy="875764"/>
          </a:xfrm>
          <a:prstGeom prst="stripedRightArrow">
            <a:avLst>
              <a:gd name="adj1" fmla="val 53209"/>
              <a:gd name="adj2" fmla="val 77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89396" y="5164864"/>
            <a:ext cx="3258355" cy="1159100"/>
            <a:chOff x="189396" y="5164864"/>
            <a:chExt cx="3258355" cy="1159100"/>
          </a:xfrm>
        </p:grpSpPr>
        <p:sp>
          <p:nvSpPr>
            <p:cNvPr id="6" name="Ellipse 5"/>
            <p:cNvSpPr/>
            <p:nvPr/>
          </p:nvSpPr>
          <p:spPr>
            <a:xfrm>
              <a:off x="189396" y="5164864"/>
              <a:ext cx="3258355" cy="11591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01334" y="5529818"/>
              <a:ext cx="2834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rgbClr val="FF0000"/>
                  </a:solidFill>
                </a:rPr>
                <a:t>Attitude </a:t>
              </a:r>
              <a:r>
                <a:rPr lang="fr-FR" sz="2000" dirty="0" err="1" smtClean="0">
                  <a:solidFill>
                    <a:srgbClr val="FF0000"/>
                  </a:solidFill>
                </a:rPr>
                <a:t>gluco</a:t>
              </a:r>
              <a:r>
                <a:rPr lang="fr-FR" sz="2000" dirty="0" err="1">
                  <a:solidFill>
                    <a:srgbClr val="FF0000"/>
                  </a:solidFill>
                </a:rPr>
                <a:t>-</a:t>
              </a:r>
              <a:r>
                <a:rPr lang="fr-FR" sz="2000" dirty="0" err="1" smtClean="0">
                  <a:solidFill>
                    <a:srgbClr val="FF0000"/>
                  </a:solidFill>
                </a:rPr>
                <a:t>centirque</a:t>
              </a:r>
              <a:r>
                <a:rPr lang="fr-FR" sz="2000" dirty="0" smtClean="0">
                  <a:solidFill>
                    <a:srgbClr val="FF0000"/>
                  </a:solidFill>
                </a:rPr>
                <a:t> 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666276" y="5293217"/>
            <a:ext cx="4031088" cy="1171542"/>
            <a:chOff x="7666276" y="5293217"/>
            <a:chExt cx="4031088" cy="1171542"/>
          </a:xfrm>
        </p:grpSpPr>
        <p:sp>
          <p:nvSpPr>
            <p:cNvPr id="3" name="Ellipse 2"/>
            <p:cNvSpPr/>
            <p:nvPr/>
          </p:nvSpPr>
          <p:spPr>
            <a:xfrm>
              <a:off x="7666276" y="5293217"/>
              <a:ext cx="4031088" cy="1171542"/>
            </a:xfrm>
            <a:prstGeom prst="ellipse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957725" y="5475478"/>
              <a:ext cx="344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Approche</a:t>
              </a:r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Basé sur protection cardio rénale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875" y="83232"/>
            <a:ext cx="872978" cy="80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8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9401 0.0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346" y="922627"/>
            <a:ext cx="8604260" cy="8243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1" y="1712891"/>
            <a:ext cx="4895624" cy="10714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42" y="2758628"/>
            <a:ext cx="1707188" cy="20895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513" y="2758628"/>
            <a:ext cx="1999512" cy="19995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008" y="2318909"/>
            <a:ext cx="6104138" cy="7617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810" y="3068161"/>
            <a:ext cx="2191540" cy="2444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9233" y="3075270"/>
            <a:ext cx="1906946" cy="24497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8699" y="3075270"/>
            <a:ext cx="1794590" cy="21371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6077" y="599937"/>
            <a:ext cx="3193795" cy="194786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5617" y="302093"/>
            <a:ext cx="6061115" cy="5956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561075" y="314182"/>
            <a:ext cx="103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 Black" panose="020B0A04020102020204" pitchFamily="34" charset="0"/>
              </a:rPr>
              <a:t>2023</a:t>
            </a:r>
            <a:endParaRPr lang="fr-FR" sz="2000" b="1" dirty="0"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72" y="7356"/>
            <a:ext cx="1159728" cy="11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429555" y="154546"/>
            <a:ext cx="9324304" cy="10560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Les critères de choix de la thérapie de 2 </a:t>
            </a:r>
            <a:r>
              <a:rPr lang="fr-FR" sz="3600" baseline="30000" dirty="0" smtClean="0">
                <a:solidFill>
                  <a:schemeClr val="bg1"/>
                </a:solidFill>
              </a:rPr>
              <a:t>eme</a:t>
            </a:r>
            <a:r>
              <a:rPr lang="fr-FR" sz="3600" dirty="0" smtClean="0">
                <a:solidFill>
                  <a:schemeClr val="bg1"/>
                </a:solidFill>
              </a:rPr>
              <a:t> lignée 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768" y="4387086"/>
            <a:ext cx="4980864" cy="762066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927280" y="1974524"/>
            <a:ext cx="4932608" cy="717162"/>
            <a:chOff x="927280" y="1974524"/>
            <a:chExt cx="4932608" cy="717162"/>
          </a:xfrm>
        </p:grpSpPr>
        <p:sp>
          <p:nvSpPr>
            <p:cNvPr id="5" name="Organigramme : Terminateur 4"/>
            <p:cNvSpPr/>
            <p:nvPr/>
          </p:nvSpPr>
          <p:spPr>
            <a:xfrm>
              <a:off x="927280" y="1974524"/>
              <a:ext cx="4932608" cy="717162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287888" y="2039905"/>
              <a:ext cx="4211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La protection cardio vasculaire 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879024" y="2751753"/>
            <a:ext cx="4980864" cy="762066"/>
            <a:chOff x="879024" y="2751753"/>
            <a:chExt cx="4980864" cy="76206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024" y="2751753"/>
              <a:ext cx="4980864" cy="76206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558344" y="2875345"/>
              <a:ext cx="3940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rgbClr val="FF0000"/>
                  </a:solidFill>
                </a:rPr>
                <a:t>La protection rénale 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879024" y="3573886"/>
            <a:ext cx="5318974" cy="762066"/>
            <a:chOff x="879024" y="3573886"/>
            <a:chExt cx="5318974" cy="76206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024" y="3573886"/>
              <a:ext cx="4980864" cy="762066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79024" y="3673488"/>
              <a:ext cx="5318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La réduction de risque hypoglycémique 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638448" y="4502779"/>
            <a:ext cx="386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La réduction du poids 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879024" y="5218152"/>
            <a:ext cx="4932608" cy="717162"/>
            <a:chOff x="879024" y="5218152"/>
            <a:chExt cx="4932608" cy="717162"/>
          </a:xfrm>
        </p:grpSpPr>
        <p:sp>
          <p:nvSpPr>
            <p:cNvPr id="12" name="Organigramme : Terminateur 11"/>
            <p:cNvSpPr/>
            <p:nvPr/>
          </p:nvSpPr>
          <p:spPr>
            <a:xfrm>
              <a:off x="879024" y="5218152"/>
              <a:ext cx="4932608" cy="717162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72744" y="5315123"/>
              <a:ext cx="293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rgbClr val="FF0000"/>
                  </a:solidFill>
                </a:rPr>
                <a:t>Le cout 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506" y="2354538"/>
            <a:ext cx="1766973" cy="2466399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7246955" y="1622261"/>
            <a:ext cx="3908725" cy="794985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6299488" y="1768811"/>
            <a:ext cx="1894934" cy="2502203"/>
            <a:chOff x="6299488" y="1768811"/>
            <a:chExt cx="1894934" cy="250220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9488" y="1768811"/>
              <a:ext cx="1894934" cy="2427611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6809365" y="3255351"/>
              <a:ext cx="10144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bg1"/>
                  </a:solidFill>
                </a:rPr>
                <a:t>DPP4</a:t>
              </a:r>
            </a:p>
            <a:p>
              <a:r>
                <a:rPr lang="fr-FR" sz="2000" b="1" dirty="0" smtClean="0">
                  <a:solidFill>
                    <a:schemeClr val="bg1"/>
                  </a:solidFill>
                </a:rPr>
                <a:t>SGLT2 </a:t>
              </a:r>
            </a:p>
            <a:p>
              <a:r>
                <a:rPr lang="fr-FR" sz="2000" b="1" dirty="0" smtClean="0">
                  <a:solidFill>
                    <a:schemeClr val="bg1"/>
                  </a:solidFill>
                </a:rPr>
                <a:t>GLP1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252348" y="2223000"/>
            <a:ext cx="2040024" cy="3080366"/>
            <a:chOff x="8252348" y="2223000"/>
            <a:chExt cx="2040024" cy="3080366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2348" y="2223000"/>
              <a:ext cx="1902889" cy="3080366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8375122" y="2501570"/>
              <a:ext cx="191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La 2</a:t>
              </a:r>
              <a:r>
                <a:rPr lang="fr-FR" baseline="30000" dirty="0" smtClean="0"/>
                <a:t> eme </a:t>
              </a:r>
              <a:r>
                <a:rPr lang="fr-FR" dirty="0" smtClean="0"/>
                <a:t>thérapie</a:t>
              </a:r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3795" y="164299"/>
            <a:ext cx="1133508" cy="1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1.04167E-6 -0.096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00144 0.079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179" y="1834121"/>
            <a:ext cx="7475456" cy="4298662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1323987" y="242487"/>
            <a:ext cx="9462052" cy="113968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3357" y="242487"/>
            <a:ext cx="8311763" cy="99885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La protection cardio vasculaire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89" y="3444629"/>
            <a:ext cx="9359585" cy="15394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828" y="242487"/>
            <a:ext cx="1348588" cy="1244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410" y="242486"/>
            <a:ext cx="877892" cy="11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1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1367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575775" y="141668"/>
            <a:ext cx="6465194" cy="7212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971" y="172258"/>
            <a:ext cx="105156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Patients et méthodes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64" y="1779569"/>
            <a:ext cx="6581104" cy="4361009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757" y="953038"/>
            <a:ext cx="6139689" cy="41469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434" y="953038"/>
            <a:ext cx="4007714" cy="16530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7" y="0"/>
            <a:ext cx="1145646" cy="10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781836" y="103031"/>
            <a:ext cx="6606862" cy="6310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97700"/>
            <a:ext cx="10515600" cy="536396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Les caractéristiques cliniques 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653" y="900990"/>
            <a:ext cx="10290664" cy="592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3" y="1787873"/>
            <a:ext cx="2863834" cy="19705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693" y="1787873"/>
            <a:ext cx="3021991" cy="1974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53" y="3930317"/>
            <a:ext cx="2967124" cy="19277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593" y="1787873"/>
            <a:ext cx="2813866" cy="19173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121" y="3920783"/>
            <a:ext cx="2581823" cy="1946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593" y="3960441"/>
            <a:ext cx="2921595" cy="18674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2271" y="103031"/>
            <a:ext cx="87180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8" y="914723"/>
            <a:ext cx="10599313" cy="555047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421228" y="141668"/>
            <a:ext cx="6593983" cy="773055"/>
            <a:chOff x="2421228" y="141668"/>
            <a:chExt cx="6593983" cy="773055"/>
          </a:xfrm>
        </p:grpSpPr>
        <p:sp>
          <p:nvSpPr>
            <p:cNvPr id="2" name="Plaque 1"/>
            <p:cNvSpPr/>
            <p:nvPr/>
          </p:nvSpPr>
          <p:spPr>
            <a:xfrm>
              <a:off x="2421228" y="141668"/>
              <a:ext cx="6593983" cy="773055"/>
            </a:xfrm>
            <a:prstGeom prst="bevel">
              <a:avLst>
                <a:gd name="adj" fmla="val 19164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837905" y="329948"/>
              <a:ext cx="3992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bg1"/>
                  </a:solidFill>
                </a:rPr>
                <a:t>Résultat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425003" y="3039414"/>
            <a:ext cx="4069724" cy="5537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779" y="141668"/>
            <a:ext cx="87180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2148</TotalTime>
  <Words>306</Words>
  <Application>Microsoft Office PowerPoint</Application>
  <PresentationFormat>Grand écran</PresentationFormat>
  <Paragraphs>56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 Black</vt:lpstr>
      <vt:lpstr>Arial Rounded MT Bold</vt:lpstr>
      <vt:lpstr>Calibri</vt:lpstr>
      <vt:lpstr>Calibri Light</vt:lpstr>
      <vt:lpstr>Wingdings</vt:lpstr>
      <vt:lpstr>Rétrospective</vt:lpstr>
      <vt:lpstr>Présentation PowerPoint</vt:lpstr>
      <vt:lpstr>Histoire des antidiabétiques oraux </vt:lpstr>
      <vt:lpstr>Présentation PowerPoint</vt:lpstr>
      <vt:lpstr>Présentation PowerPoint</vt:lpstr>
      <vt:lpstr>Les critères de choix de la thérapie de 2 eme lignée </vt:lpstr>
      <vt:lpstr>La protection cardio vasculaire </vt:lpstr>
      <vt:lpstr>Patients et méthodes </vt:lpstr>
      <vt:lpstr>Les caractéristiques cliniques </vt:lpstr>
      <vt:lpstr>Présentation PowerPoint</vt:lpstr>
      <vt:lpstr>Présentation PowerPoint</vt:lpstr>
      <vt:lpstr>Présentation PowerPoint</vt:lpstr>
      <vt:lpstr>La protection rénale </vt:lpstr>
      <vt:lpstr>Présentation PowerPoint</vt:lpstr>
      <vt:lpstr>Présentation PowerPoint</vt:lpstr>
      <vt:lpstr>Présentation PowerPoint</vt:lpstr>
      <vt:lpstr>Présentation PowerPoint</vt:lpstr>
      <vt:lpstr>METHODE : </vt:lpstr>
      <vt:lpstr>Présentation PowerPoint</vt:lpstr>
      <vt:lpstr>RESULTATS</vt:lpstr>
      <vt:lpstr>Présentation PowerPoint</vt:lpstr>
      <vt:lpstr>Les nouvelles perspectives dans la prise en charge du diabète : vers la médecine de précision </vt:lpstr>
      <vt:lpstr>Présentation PowerPoint</vt:lpstr>
      <vt:lpstr>Présentation PowerPoint</vt:lpstr>
      <vt:lpstr>Présentation PowerPoint</vt:lpstr>
      <vt:lpstr>Présentation PowerPoint</vt:lpstr>
      <vt:lpstr>Conclusion </vt:lpstr>
      <vt:lpstr>TAKE HOME MESSAGES 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acer</cp:lastModifiedBy>
  <cp:revision>124</cp:revision>
  <dcterms:created xsi:type="dcterms:W3CDTF">2023-12-01T16:19:43Z</dcterms:created>
  <dcterms:modified xsi:type="dcterms:W3CDTF">2023-12-08T21:27:34Z</dcterms:modified>
</cp:coreProperties>
</file>