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85" r:id="rId11"/>
    <p:sldId id="280" r:id="rId12"/>
    <p:sldId id="282" r:id="rId13"/>
    <p:sldId id="283" r:id="rId14"/>
    <p:sldId id="265" r:id="rId15"/>
    <p:sldId id="270" r:id="rId16"/>
    <p:sldId id="266" r:id="rId17"/>
    <p:sldId id="271" r:id="rId18"/>
    <p:sldId id="267" r:id="rId19"/>
    <p:sldId id="275" r:id="rId20"/>
    <p:sldId id="273" r:id="rId21"/>
  </p:sldIdLst>
  <p:sldSz cx="12192000" cy="6858000"/>
  <p:notesSz cx="6858000" cy="9144000"/>
  <p:defaultTextStyle>
    <a:defPPr>
      <a:defRPr lang="f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742" autoAdjust="0"/>
  </p:normalViewPr>
  <p:slideViewPr>
    <p:cSldViewPr snapToGrid="0">
      <p:cViewPr varScale="1">
        <p:scale>
          <a:sx n="70" d="100"/>
          <a:sy n="70" d="100"/>
        </p:scale>
        <p:origin x="11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C889-B08C-4B2D-B370-C404F74DCFA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31FB4-5AE0-41BA-9675-242CCCF1ADFF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10418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Bonjour,honorable</a:t>
            </a:r>
            <a:r>
              <a:rPr lang="fr-FR" dirty="0"/>
              <a:t> </a:t>
            </a:r>
            <a:r>
              <a:rPr lang="fr-FR" dirty="0" err="1"/>
              <a:t>assistance,tjrs</a:t>
            </a:r>
            <a:r>
              <a:rPr lang="fr-FR" dirty="0"/>
              <a:t> </a:t>
            </a:r>
            <a:r>
              <a:rPr lang="fr-FR" dirty="0" err="1"/>
              <a:t>ds</a:t>
            </a:r>
            <a:r>
              <a:rPr lang="fr-FR" dirty="0"/>
              <a:t> le thème des antidiabétique et en continuité du sujet </a:t>
            </a:r>
            <a:r>
              <a:rPr lang="fr-FR" dirty="0" err="1"/>
              <a:t>commniqué</a:t>
            </a:r>
            <a:r>
              <a:rPr lang="fr-FR" dirty="0"/>
              <a:t> précédemment </a:t>
            </a:r>
            <a:r>
              <a:rPr lang="fr-FR" dirty="0" err="1"/>
              <a:t>jv</a:t>
            </a:r>
            <a:r>
              <a:rPr lang="fr-FR" dirty="0"/>
              <a:t> aborder les avantages et les inconvénients des </a:t>
            </a:r>
            <a:r>
              <a:rPr lang="fr-FR" dirty="0" err="1"/>
              <a:t>antidiabét,jaimerai</a:t>
            </a:r>
            <a:r>
              <a:rPr lang="fr-FR" dirty="0"/>
              <a:t> vs donner qlq indication a ce sujet qui sont basé sur des métanalyse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1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071839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SGLT2 assure une protection cardio rénale en agissant sur la glucosurie et la natriurèse avec efficacité cardiovasculaire </a:t>
            </a:r>
            <a:r>
              <a:rPr lang="fr-FR" dirty="0" err="1"/>
              <a:t>jusqua</a:t>
            </a:r>
            <a:r>
              <a:rPr lang="fr-FR" dirty="0"/>
              <a:t> 33% mais </a:t>
            </a:r>
            <a:r>
              <a:rPr lang="fr-FR" dirty="0" err="1"/>
              <a:t>ya</a:t>
            </a:r>
            <a:r>
              <a:rPr lang="fr-FR" dirty="0"/>
              <a:t> risque d’amputation si déjà existence des </a:t>
            </a:r>
            <a:r>
              <a:rPr lang="fr-FR" dirty="0" err="1"/>
              <a:t>atcds,acidocetose</a:t>
            </a:r>
            <a:r>
              <a:rPr lang="fr-FR" dirty="0"/>
              <a:t> </a:t>
            </a:r>
            <a:r>
              <a:rPr lang="fr-FR" dirty="0" err="1"/>
              <a:t>euglycémique,et</a:t>
            </a:r>
            <a:r>
              <a:rPr lang="fr-FR" dirty="0"/>
              <a:t> CI si IRC sévère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11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09993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Apres la prise </a:t>
            </a:r>
            <a:r>
              <a:rPr lang="fr-FR" dirty="0" err="1"/>
              <a:t>alimentaire,Les</a:t>
            </a:r>
            <a:r>
              <a:rPr lang="fr-FR" dirty="0"/>
              <a:t> </a:t>
            </a:r>
            <a:r>
              <a:rPr lang="fr-FR" dirty="0" err="1"/>
              <a:t>incretines</a:t>
            </a:r>
            <a:r>
              <a:rPr lang="fr-FR" dirty="0"/>
              <a:t> agissent a différents niveau </a:t>
            </a:r>
            <a:r>
              <a:rPr lang="fr-FR" dirty="0" err="1"/>
              <a:t>pancreas</a:t>
            </a:r>
            <a:r>
              <a:rPr lang="fr-FR" dirty="0"/>
              <a:t> estomac ;;..les études ont montré l’absence de bénéfice </a:t>
            </a:r>
            <a:r>
              <a:rPr lang="fr-FR" dirty="0" err="1"/>
              <a:t>thérapeutiques,,TIRZEPATIDE</a:t>
            </a:r>
            <a:r>
              <a:rPr lang="fr-FR" dirty="0"/>
              <a:t> </a:t>
            </a:r>
            <a:r>
              <a:rPr lang="fr-FR" dirty="0" err="1"/>
              <a:t>etudié</a:t>
            </a:r>
            <a:r>
              <a:rPr lang="fr-FR" dirty="0"/>
              <a:t> </a:t>
            </a:r>
            <a:r>
              <a:rPr lang="fr-FR" dirty="0" err="1"/>
              <a:t>ds</a:t>
            </a:r>
            <a:r>
              <a:rPr lang="fr-FR" dirty="0"/>
              <a:t> le cadre d’une alternative à </a:t>
            </a:r>
            <a:r>
              <a:rPr lang="fr-FR" dirty="0" err="1"/>
              <a:t>li’insuline</a:t>
            </a:r>
            <a:r>
              <a:rPr lang="fr-FR" dirty="0"/>
              <a:t> prandiale et c la </a:t>
            </a:r>
            <a:r>
              <a:rPr lang="fr-FR" dirty="0" err="1"/>
              <a:t>molecule</a:t>
            </a:r>
            <a:r>
              <a:rPr lang="fr-FR" dirty="0"/>
              <a:t> avec la perte de poids la plus importante </a:t>
            </a:r>
            <a:r>
              <a:rPr lang="fr-FR" dirty="0" err="1"/>
              <a:t>jusqua</a:t>
            </a:r>
            <a:r>
              <a:rPr lang="fr-FR" dirty="0"/>
              <a:t> 30% de son poids corporel,,,GLP1  cardioprotecteur et </a:t>
            </a:r>
            <a:r>
              <a:rPr lang="fr-FR" dirty="0" err="1"/>
              <a:t>surtt</a:t>
            </a:r>
            <a:r>
              <a:rPr lang="fr-FR" dirty="0"/>
              <a:t> </a:t>
            </a:r>
            <a:r>
              <a:rPr lang="fr-FR" dirty="0" err="1"/>
              <a:t>antiathérothrombotique</a:t>
            </a:r>
            <a:r>
              <a:rPr lang="fr-FR" dirty="0"/>
              <a:t> avec certitude élevé </a:t>
            </a:r>
            <a:r>
              <a:rPr lang="fr-FR" dirty="0" err="1"/>
              <a:t>pr</a:t>
            </a:r>
            <a:r>
              <a:rPr lang="fr-FR" dirty="0"/>
              <a:t> les AVC non fatale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12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040716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Lactivation</a:t>
            </a:r>
            <a:r>
              <a:rPr lang="fr-FR" dirty="0"/>
              <a:t> du SRA entraine l’</a:t>
            </a:r>
            <a:r>
              <a:rPr lang="fr-FR" dirty="0" err="1"/>
              <a:t>echappement</a:t>
            </a:r>
            <a:r>
              <a:rPr lang="fr-FR" dirty="0"/>
              <a:t> a l’</a:t>
            </a:r>
            <a:r>
              <a:rPr lang="fr-FR" dirty="0" err="1"/>
              <a:t>aldosterone</a:t>
            </a:r>
            <a:r>
              <a:rPr lang="fr-FR" dirty="0"/>
              <a:t> au </a:t>
            </a:r>
            <a:r>
              <a:rPr lang="fr-FR" dirty="0" err="1"/>
              <a:t>dela</a:t>
            </a:r>
            <a:r>
              <a:rPr lang="fr-FR" dirty="0"/>
              <a:t> de 1 an </a:t>
            </a:r>
            <a:r>
              <a:rPr lang="fr-FR" dirty="0" err="1"/>
              <a:t>dou</a:t>
            </a:r>
            <a:r>
              <a:rPr lang="fr-FR" dirty="0"/>
              <a:t> l’intérêt </a:t>
            </a:r>
            <a:r>
              <a:rPr lang="fr-FR" dirty="0" err="1"/>
              <a:t>dadjonction</a:t>
            </a:r>
            <a:r>
              <a:rPr lang="fr-FR" dirty="0"/>
              <a:t> de cette </a:t>
            </a:r>
            <a:r>
              <a:rPr lang="fr-FR" dirty="0" err="1"/>
              <a:t>molecule</a:t>
            </a:r>
            <a:r>
              <a:rPr lang="fr-FR" dirty="0"/>
              <a:t> anti </a:t>
            </a:r>
            <a:r>
              <a:rPr lang="fr-FR" dirty="0" err="1"/>
              <a:t>aldosterone</a:t>
            </a:r>
            <a:r>
              <a:rPr lang="fr-FR" dirty="0"/>
              <a:t> le </a:t>
            </a:r>
            <a:r>
              <a:rPr lang="fr-FR" dirty="0" err="1"/>
              <a:t>finérenone</a:t>
            </a:r>
            <a:r>
              <a:rPr lang="fr-FR" dirty="0"/>
              <a:t> qui a une affinité </a:t>
            </a:r>
            <a:r>
              <a:rPr lang="fr-FR" dirty="0" err="1"/>
              <a:t>selective</a:t>
            </a:r>
            <a:r>
              <a:rPr lang="fr-FR" dirty="0"/>
              <a:t> pour ces </a:t>
            </a:r>
            <a:r>
              <a:rPr lang="fr-FR" dirty="0" err="1"/>
              <a:t>recepteur</a:t>
            </a:r>
            <a:r>
              <a:rPr lang="fr-FR" dirty="0"/>
              <a:t> en jouant sur l’inflammation et la fibrose améliorant la contractilité myocardique et donc effet cardioprotecteur et diminuant la </a:t>
            </a:r>
            <a:r>
              <a:rPr lang="fr-FR" dirty="0" err="1"/>
              <a:t>microalb,a</a:t>
            </a:r>
            <a:r>
              <a:rPr lang="fr-FR" dirty="0"/>
              <a:t> un effet neutre sur la PA artérielle avantage </a:t>
            </a:r>
            <a:r>
              <a:rPr lang="fr-FR" dirty="0" err="1"/>
              <a:t>pr</a:t>
            </a:r>
            <a:r>
              <a:rPr lang="fr-FR" dirty="0"/>
              <a:t> les dt2 </a:t>
            </a:r>
            <a:r>
              <a:rPr lang="fr-FR" dirty="0" err="1"/>
              <a:t>normotendu,moins</a:t>
            </a:r>
            <a:r>
              <a:rPr lang="fr-FR" dirty="0"/>
              <a:t> d’effet </a:t>
            </a:r>
            <a:r>
              <a:rPr lang="fr-FR" dirty="0" err="1"/>
              <a:t>hyperkaliemiant</a:t>
            </a:r>
            <a:r>
              <a:rPr lang="fr-FR" dirty="0"/>
              <a:t> par rapportant aux </a:t>
            </a:r>
            <a:r>
              <a:rPr lang="fr-FR" dirty="0" err="1"/>
              <a:t>autr</a:t>
            </a:r>
            <a:r>
              <a:rPr lang="fr-FR" dirty="0"/>
              <a:t> anti </a:t>
            </a:r>
            <a:r>
              <a:rPr lang="fr-FR" dirty="0" err="1"/>
              <a:t>aldo</a:t>
            </a:r>
            <a:r>
              <a:rPr lang="fr-FR" dirty="0"/>
              <a:t> les autre ne savent pas si cet effet est </a:t>
            </a:r>
            <a:r>
              <a:rPr lang="fr-FR" dirty="0" err="1"/>
              <a:t>propr</a:t>
            </a:r>
            <a:r>
              <a:rPr lang="fr-FR" dirty="0"/>
              <a:t> a la </a:t>
            </a:r>
            <a:r>
              <a:rPr lang="fr-FR" dirty="0" err="1"/>
              <a:t>molecule</a:t>
            </a:r>
            <a:r>
              <a:rPr lang="fr-FR" dirty="0"/>
              <a:t> ou a la dose </a:t>
            </a:r>
            <a:r>
              <a:rPr lang="fr-FR" dirty="0" err="1"/>
              <a:t>administré,pas</a:t>
            </a:r>
            <a:r>
              <a:rPr lang="fr-FR" dirty="0"/>
              <a:t> d’effet anti </a:t>
            </a:r>
            <a:r>
              <a:rPr lang="fr-FR" dirty="0" err="1"/>
              <a:t>androgénique,gynécomastie</a:t>
            </a:r>
            <a:r>
              <a:rPr lang="fr-FR" dirty="0"/>
              <a:t> impuissance </a:t>
            </a:r>
            <a:r>
              <a:rPr lang="fr-FR" dirty="0" err="1"/>
              <a:t>trbl</a:t>
            </a:r>
            <a:r>
              <a:rPr lang="fr-FR" dirty="0"/>
              <a:t> menstruel observé donc </a:t>
            </a:r>
            <a:r>
              <a:rPr lang="fr-FR" dirty="0" err="1"/>
              <a:t>ya</a:t>
            </a:r>
            <a:r>
              <a:rPr lang="fr-FR" dirty="0"/>
              <a:t> plus de chance </a:t>
            </a:r>
            <a:r>
              <a:rPr lang="fr-FR" dirty="0" err="1"/>
              <a:t>pr</a:t>
            </a:r>
            <a:r>
              <a:rPr lang="fr-FR" dirty="0"/>
              <a:t> une meilleure observance </a:t>
            </a:r>
            <a:r>
              <a:rPr lang="fr-FR" dirty="0" err="1"/>
              <a:t>therapeutique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13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849340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puis vous arrivez avec des preuves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d'une certitude élevée à modérée, d'une certitude faible à très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faible,Parmi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plus efficaces, vous voyez ici, différent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couleurs, un système de classement ,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éventuellementparmi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plus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nocifs.Je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vais donc vous montrer,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leVue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d'ensemble de ce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réseauméta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-analyse ce qui a été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trouvépour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différents traitements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14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205988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pourles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inhibiteurs du SGLT 2, les GLP 1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oucomme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ARM non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stéroïdiens,couleurs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vertes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pour,décès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toutes causes confondues, par exemple cardiovasculaire, admission à l'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hôpitalPour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l'insuffisance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cardiaque,l'insuffisance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rénale terminale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n’augmente pas le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risq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d’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evnmn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hypoglycémique grave haute certitude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les,Différentes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approches thérapeutiques,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égalementles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effets indésirables spécifiques aux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médicaments,peuvent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l'être, présentées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iciComme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vous le voyez, il s'agit d'une infection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génitale,acidocétose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 exemple, Hyperkaliémie entraînant l'admission à l'hôpital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avecles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ARM non stéroïdiens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moins d’effet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hypogl,certitude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modér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TIRZEPATIDE na pas démontré efficacité cx vx et rénal essai en cours résultat en 2025,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15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284662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ces médicament qui sont couramment utilisé et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pas démontré une efficacité sur la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prevention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CV VX et rénal tel que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thiazoli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 augmente le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risq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H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IC,SU augmente la mortalité cx vx faible certitude et diminue l infection urinaire faible certitude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.Il en va de même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pourSU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avec,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lesschéma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insulinique différent,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bolusl'insuline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 la norme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desoins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toujours été la référence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traitement.Et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ces rapports de cotes,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affichésavec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certitudes différentes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traduits en, événements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1 000 patients dans les 5années.Combien de patients souffrent donc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effet indésirable spécifique à un médicament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5 ans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16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445209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sur le poids pour le traitement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DT2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parles différentes approches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thérapeutiques.Tirzepatide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ici, ayant 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réduction pondérale 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plus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élevé,semaglutide.Vous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voyez ici les autres, les inhibiteurs du SGLT 2, mais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aussila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metformine,.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17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491455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 méta-analyses de réseaux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affichée avec une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base de données Magic App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assez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sophistiquée,qui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comprend toutes les données,, quia également des éléments différents comme vous pouvez voir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ici.Des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études individuelles sont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incluses.Les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questions PICO sont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créées.C'est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élément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important.Et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puis, aussi, des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preuvessont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créés.Vous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voyez ici, c'est tout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un,un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processus intense basé sur un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logiciel,Ce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 conduit à ces réseaux,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métal'analyse.Dans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 cas, l'Université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McMasterà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Toronto A été un partenaire pour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faireégalement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systèmes de notation.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18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10949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 ne </a:t>
            </a:r>
            <a:r>
              <a:rPr lang="fr-FR" dirty="0" err="1"/>
              <a:t>seré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possibl</a:t>
            </a:r>
            <a:r>
              <a:rPr lang="fr-FR" dirty="0"/>
              <a:t> </a:t>
            </a:r>
            <a:r>
              <a:rPr lang="fr-FR" dirty="0" err="1"/>
              <a:t>ss</a:t>
            </a:r>
            <a:r>
              <a:rPr lang="fr-FR" dirty="0"/>
              <a:t> c </a:t>
            </a:r>
            <a:r>
              <a:rPr lang="fr-FR" dirty="0" err="1"/>
              <a:t>dernier,Le</a:t>
            </a:r>
            <a:r>
              <a:rPr lang="fr-FR" dirty="0"/>
              <a:t> défi clinique consiste à </a:t>
            </a:r>
            <a:r>
              <a:rPr lang="fr-FR" dirty="0" err="1"/>
              <a:t>reconnaitres</a:t>
            </a:r>
            <a:r>
              <a:rPr lang="fr-FR" dirty="0"/>
              <a:t> les agents anti hyperglycémiants qui diminuerait d’1 </a:t>
            </a:r>
            <a:r>
              <a:rPr lang="fr-FR" dirty="0" err="1"/>
              <a:t>manièr</a:t>
            </a:r>
            <a:r>
              <a:rPr lang="fr-FR" dirty="0"/>
              <a:t> </a:t>
            </a:r>
            <a:r>
              <a:rPr lang="fr-FR" dirty="0" err="1"/>
              <a:t>innatendu</a:t>
            </a:r>
            <a:r>
              <a:rPr lang="fr-FR" dirty="0"/>
              <a:t> les </a:t>
            </a:r>
            <a:r>
              <a:rPr lang="fr-FR" dirty="0" err="1"/>
              <a:t>evenements</a:t>
            </a:r>
            <a:r>
              <a:rPr lang="fr-FR" dirty="0"/>
              <a:t>  cx vx et rénaux et ceci depuis 2013 s’étendant en 2019 ,3 couleurs 3 études vert </a:t>
            </a:r>
            <a:r>
              <a:rPr lang="fr-FR" dirty="0" err="1"/>
              <a:t>pr</a:t>
            </a:r>
            <a:r>
              <a:rPr lang="fr-FR" dirty="0"/>
              <a:t> – DPP4, Orange –SGLT2 ET BLEU Pr </a:t>
            </a:r>
            <a:r>
              <a:rPr lang="fr-FR" dirty="0" err="1"/>
              <a:t>la’analog</a:t>
            </a:r>
            <a:r>
              <a:rPr lang="fr-FR" dirty="0"/>
              <a:t> de GLP1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2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74420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ligne temporelle qui se poursuit de 2020 en 2022 avec la nouvelle </a:t>
            </a:r>
            <a:r>
              <a:rPr lang="fr-FR" dirty="0" err="1"/>
              <a:t>molecule</a:t>
            </a:r>
            <a:r>
              <a:rPr lang="fr-FR" dirty="0"/>
              <a:t> ARM les résultat de </a:t>
            </a:r>
            <a:r>
              <a:rPr lang="fr-FR" dirty="0" err="1"/>
              <a:t>premiere</a:t>
            </a:r>
            <a:r>
              <a:rPr lang="fr-FR" dirty="0"/>
              <a:t> ligne sont les suivant et ont été publié </a:t>
            </a:r>
            <a:r>
              <a:rPr lang="fr-FR" dirty="0" err="1"/>
              <a:t>recemment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3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75470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 1 vue d’</a:t>
            </a:r>
            <a:r>
              <a:rPr lang="fr-FR" dirty="0" err="1"/>
              <a:t>ensemble,il</a:t>
            </a:r>
            <a:r>
              <a:rPr lang="fr-FR" dirty="0"/>
              <a:t> n’y a pas que des essaies de résultats </a:t>
            </a:r>
            <a:r>
              <a:rPr lang="fr-FR" dirty="0" err="1"/>
              <a:t>ds</a:t>
            </a:r>
            <a:r>
              <a:rPr lang="fr-FR" dirty="0"/>
              <a:t> le DT2,mais yen a aussi des études sur </a:t>
            </a:r>
            <a:r>
              <a:rPr lang="fr-FR" dirty="0" err="1"/>
              <a:t>lamaladie</a:t>
            </a:r>
            <a:r>
              <a:rPr lang="fr-FR" dirty="0"/>
              <a:t> </a:t>
            </a:r>
            <a:r>
              <a:rPr lang="fr-FR" dirty="0" err="1"/>
              <a:t>rénale,insuf</a:t>
            </a:r>
            <a:r>
              <a:rPr lang="fr-FR" dirty="0"/>
              <a:t> cardiaque avec ou sans DT2,ce réseau de </a:t>
            </a:r>
            <a:r>
              <a:rPr lang="fr-FR" dirty="0" err="1"/>
              <a:t>métaanalyse</a:t>
            </a:r>
            <a:r>
              <a:rPr lang="fr-FR" dirty="0"/>
              <a:t> ont été dérivé des études sur les13 études  –SGLT2, 8 sur AGLP1, 5 DPP4,et 2 </a:t>
            </a:r>
            <a:r>
              <a:rPr lang="fr-FR"/>
              <a:t>études sur </a:t>
            </a:r>
            <a:r>
              <a:rPr lang="fr-FR" dirty="0"/>
              <a:t>ARM non </a:t>
            </a:r>
            <a:r>
              <a:rPr lang="fr-FR" dirty="0" err="1"/>
              <a:t>stéroidien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4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94998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DZ" sz="1800" kern="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Pour catégoriser l'impact relatif des interventions, nous avons choisi l'effet nul comme seuil de décision et les traitements standards comme intervention de référence</a:t>
            </a:r>
            <a:endParaRPr lang="fr-FR" sz="1800" kern="0" dirty="0">
              <a:solidFill>
                <a:srgbClr val="333333"/>
              </a:solidFill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DZ" sz="1800" kern="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en niveaux de certitude des données probantes élevé ou modéré par rapport aux données probantes faibles ou très faibles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5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78027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Voila ce qui a été publié </a:t>
            </a:r>
            <a:r>
              <a:rPr lang="fr-FR" dirty="0" err="1"/>
              <a:t>récemment,une</a:t>
            </a:r>
            <a:r>
              <a:rPr lang="fr-FR" dirty="0"/>
              <a:t> méta-analyse d'un grand réseau comprenant plus de 470 000,patients, et un groupe de base sur les lignes directrices a permis </a:t>
            </a:r>
            <a:r>
              <a:rPr lang="fr-FR" dirty="0" err="1"/>
              <a:t>decontribuer</a:t>
            </a:r>
            <a:r>
              <a:rPr lang="fr-FR" dirty="0"/>
              <a:t> aux questions </a:t>
            </a:r>
            <a:r>
              <a:rPr lang="fr-FR" dirty="0" err="1"/>
              <a:t>cliniques,réseau</a:t>
            </a:r>
            <a:r>
              <a:rPr lang="fr-FR" dirty="0"/>
              <a:t> d'essais contrôlés randomisés.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6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2527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s'agit donc du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métaanalyse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récent</a:t>
            </a:r>
            <a:r>
              <a:rPr lang="f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,compara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</a:t>
            </a:r>
            <a:r>
              <a:rPr lang="f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avantages et des inconvénients </a:t>
            </a:r>
            <a:r>
              <a:rPr lang="fr-D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destraitement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,grâce a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lEASD</a:t>
            </a:r>
            <a:r>
              <a:rPr lang="f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essais de résultats qui ont </a:t>
            </a:r>
            <a:r>
              <a:rPr lang="fr-D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étédisponibles</a:t>
            </a:r>
            <a:r>
              <a:rPr lang="f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ont été incluses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D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leLes</a:t>
            </a:r>
            <a:r>
              <a:rPr lang="f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résultats peuvent être observés, </a:t>
            </a:r>
            <a:r>
              <a:rPr lang="fr-D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enune</a:t>
            </a:r>
            <a:r>
              <a:rPr lang="fr-D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très courte période </a:t>
            </a:r>
            <a:r>
              <a:rPr lang="fr-D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detemps</a:t>
            </a:r>
            <a:endParaRPr lang="fr-D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7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00264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Voici donc le NMA, qui a été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publiédans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 BMJ Open, et,471 000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personnesdiabète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ont été inclus, l'âge,58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IMC 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29. 5,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HBA1C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8.1,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Et,la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majorité, soit 59%,présent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maladie cardiovasculaire durée du </a:t>
            </a:r>
            <a:r>
              <a:rPr lang="fr-D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diabèteétait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7 points, 4années.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8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80110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Voici 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trame Pour toutes les études incluses par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TRT</a:t>
            </a:r>
            <a:r>
              <a:rPr lang="f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1800" kern="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médicamenteux </a:t>
            </a:r>
            <a:r>
              <a:rPr lang="fr-FR" sz="1800" kern="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DZ" sz="1800" kern="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ont été regroupés selon leurs classes. Les tracés de réseau sont constitués de nœuds de médicament dont la taille des nœuds est proportionnelle à la taille de l'échantillon et des bords de comparaison dont l'épaisseur de ligne est proportionnelle au nombre d'essais. </a:t>
            </a:r>
            <a:r>
              <a:rPr lang="fr-FR" sz="1800" kern="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Et vs voyez q la plupart des études lignes fines et petit noeuds1 avec de nouvelle approches 2</a:t>
            </a:r>
            <a:endParaRPr lang="fr-D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1FB4-5AE0-41BA-9675-242CCCF1ADFF}" type="slidenum">
              <a:rPr lang="fr-DZ" smtClean="0"/>
              <a:t>9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48580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039F7-DCC2-BE9D-D24D-3638112CF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7581A2-6A67-7453-ADA6-E647AC58B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F9A06-B9DE-08CB-9B27-30339FB2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955302-4705-0D23-C48D-DE52CE69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2C9A47-9209-915D-456E-971C08E5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91868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5A534-0B3E-3BE4-4F8A-B09D3903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518CF3-EDF1-4FFF-8C43-C7065C6FB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7FF5BE-886A-53C0-3A2D-92B1120D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FD8AC0-3675-2076-5656-3C5A385C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7A106-966A-DB59-9E81-77906452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20341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36C756-C045-15BE-91EB-37E49BF6C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9AB9B2-0440-75FD-5574-9FC34BC0D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7FF414-EE67-5541-4D75-4644E6BE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5EA583-6449-EB12-DC87-A94F590A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B3FDE-41B9-B83A-9A10-76228A90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6072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987A9-320D-4063-E48A-F8980FBE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A75D31-771B-4DA7-002A-49AD19C6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103A4D-CDD9-21C7-9710-C52EE884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5F1374-21CD-56A1-86E2-CA279613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CE58EB-2E38-FF89-6752-1EFDF64E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31357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0B0F4-DF95-B913-1198-C612AA0F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1363BD-B0A4-5866-8AE1-855354DB7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C41753-AF4C-409C-5501-5D324C0A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F5730D-2EA1-4B89-A978-BA08352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9169E9-86DE-07B2-2299-98E7206B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02938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B6FF9-3503-FAD7-2098-7174C3A4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71EB1-D298-397D-153A-B5644333B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E5ADD2-E4A2-88D8-F5A2-8A4C19F65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DB41CD-B32E-DF2D-DEA1-5E6C20BD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163645-5326-DFC4-F0F4-0D985111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343DAD-CD2C-BAA7-B1D0-F4C10B9D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7902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DC83D-CBE5-D288-8583-E5CD0D2E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AAC7BF-0DE4-3FD2-9C00-70F627F22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B58F33-CF38-0206-4880-B9002F662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CBBF97-FA88-A4F3-8E15-017055F03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8355F1-24C5-0DAE-143E-3F6AF1F2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350BA95-5B37-3776-1C8E-D59C4AD0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714D1C-5294-B224-FD58-3DBF995D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9831C9-AFCE-5229-A3A3-ECD96692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26996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AEF57-5F80-576C-427D-D50F5F35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7FC9B6-8209-0748-D2DE-0F01353B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1E3DBC-9EAE-3613-A0D3-919E0016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47011F-6A51-1DB4-71A5-BA0F199F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01738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B74BD0-3A90-53CC-1417-D54390FF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D882E6-A778-E16C-697B-C4EC067C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BF3F81-B9D5-6EA8-212E-49369411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95072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341F1-5E9D-D60D-724D-F9BA3E66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DDE209-A5CC-2FA6-336B-97CED136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F941AD-27B9-C590-3B1B-E0894ED3A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DC6AAF-9EE7-5DC5-EC5F-52F06F5A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895E5-A0DF-E08E-EF44-E4C06A85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BFE110-B5E2-7976-8508-1FBE964A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5892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EB286-85CE-311F-DFBE-48C5E5FE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E7368E-D704-902D-FA7B-C59F35557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DZ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5D3B35-5BC5-4CF2-0285-1B33D5BD9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7A0B3F-C11C-C8F6-6F45-4CBA18B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019D23-FFFE-26C6-546E-93DED1A8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CEFFF2-300D-5CE2-A709-0E99856E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54894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B77CAE-29B2-A530-9674-F1E23530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9179A6-B6A8-F8C0-3C8E-75871D73E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0813DB-9794-43DA-5A1E-2DE54917E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04FF5-CE20-4EF5-98A0-66D416EF92CD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FC723D-AC42-C217-33FF-F75564F77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61889B-2B0E-1055-6671-B601489E4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BABF-69A2-4DB8-91DB-B8319794F21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72505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D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png" /><Relationship Id="rId5" Type="http://schemas.openxmlformats.org/officeDocument/2006/relationships/image" Target="../media/image2.wmf" /><Relationship Id="rId4" Type="http://schemas.openxmlformats.org/officeDocument/2006/relationships/hyperlink" Target="https://larediab.univ-tlemcen.dz/" TargetMode="Externa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7" Type="http://schemas.openxmlformats.org/officeDocument/2006/relationships/image" Target="../media/image25.sv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png" /><Relationship Id="rId5" Type="http://schemas.openxmlformats.org/officeDocument/2006/relationships/image" Target="../media/image23.svg" /><Relationship Id="rId4" Type="http://schemas.openxmlformats.org/officeDocument/2006/relationships/image" Target="../media/image22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7" Type="http://schemas.openxmlformats.org/officeDocument/2006/relationships/image" Target="../media/image16.sv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14.svg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carte de visite, conception&#10;&#10;Description générée automatiquement">
            <a:extLst>
              <a:ext uri="{FF2B5EF4-FFF2-40B4-BE49-F238E27FC236}">
                <a16:creationId xmlns:a16="http://schemas.microsoft.com/office/drawing/2014/main" id="{958068A7-7B0C-74E4-D852-9A61B0E4A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457"/>
            <a:ext cx="12192000" cy="3853542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C7FA927-03E1-4046-8C2A-EA726B8A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9709" y="0"/>
            <a:ext cx="14925964" cy="14593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LABORATORY OF RESEARCH ON DIABETES</a:t>
            </a:r>
            <a:br>
              <a:rPr lang="fr-FR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D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br>
              <a:rPr lang="fr-FR" sz="105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05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05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LAREDIAB » Code ATRSS/DGRST N° W0417700</a:t>
            </a:r>
            <a:br>
              <a:rPr lang="fr-FR" sz="3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u="sng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https://larediab.univ-tlemcen.dz</a:t>
            </a:r>
            <a:br>
              <a:rPr lang="fr-FR" sz="3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2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 : +213770 218 100/ E-mail: ali.lounici@univ-tlemcen.dz</a:t>
            </a:r>
            <a:endParaRPr lang="fr-D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E5EA82-1184-E51B-7390-623F981E1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91" y="305492"/>
            <a:ext cx="2142894" cy="42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5BAEF9-1B8C-87DB-FD32-82A7B8EFC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3" y="173729"/>
            <a:ext cx="2192390" cy="137798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61E9BA6-C24C-86FD-2FA4-4E96E624D6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908" y="75414"/>
            <a:ext cx="1794549" cy="1383931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40842A-4136-6FBB-A4E2-9E1C07709C54}"/>
              </a:ext>
            </a:extLst>
          </p:cNvPr>
          <p:cNvSpPr txBox="1">
            <a:spLocks/>
          </p:cNvSpPr>
          <p:nvPr/>
        </p:nvSpPr>
        <p:spPr>
          <a:xfrm>
            <a:off x="0" y="1551709"/>
            <a:ext cx="12192000" cy="18772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7th </a:t>
            </a:r>
            <a:r>
              <a:rPr lang="fr-FR" b="1" dirty="0" err="1">
                <a:solidFill>
                  <a:srgbClr val="FF0000"/>
                </a:solidFill>
              </a:rPr>
              <a:t>congress</a:t>
            </a:r>
            <a:r>
              <a:rPr lang="fr-FR" b="1" dirty="0">
                <a:solidFill>
                  <a:srgbClr val="FF0000"/>
                </a:solidFill>
              </a:rPr>
              <a:t> of LAREDIAB</a:t>
            </a:r>
            <a:br>
              <a:rPr lang="fr-FR" dirty="0"/>
            </a:b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13TH CONGRESS OF AMIWIT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                                 </a:t>
            </a:r>
          </a:p>
          <a:p>
            <a:pPr algn="ctr"/>
            <a:r>
              <a:rPr lang="fr-FR" sz="4800" b="1" dirty="0">
                <a:solidFill>
                  <a:srgbClr val="002060"/>
                </a:solidFill>
              </a:rPr>
              <a:t>                                                           Pr LOUNICI/Dr MALTI</a:t>
            </a:r>
            <a:br>
              <a:rPr lang="fr-FR" dirty="0"/>
            </a:br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99804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BB3C3-B089-BF4B-E3E2-42ACBBD9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8" y="648380"/>
            <a:ext cx="1600200" cy="7234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-SGLT2</a:t>
            </a:r>
            <a:endParaRPr lang="fr-DZ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925940-9FF4-8B5C-D725-36AEB8693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278163"/>
            <a:ext cx="2405743" cy="54746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GLUCOSURIE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F034F0D-0C6F-59CD-862B-6A8BC07CF082}"/>
              </a:ext>
            </a:extLst>
          </p:cNvPr>
          <p:cNvSpPr txBox="1">
            <a:spLocks/>
          </p:cNvSpPr>
          <p:nvPr/>
        </p:nvSpPr>
        <p:spPr>
          <a:xfrm>
            <a:off x="8871858" y="1278162"/>
            <a:ext cx="2405743" cy="547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NATRIURESE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2D72B83-14AC-7A13-AC1F-38CB0F5AFA32}"/>
              </a:ext>
            </a:extLst>
          </p:cNvPr>
          <p:cNvSpPr txBox="1">
            <a:spLocks/>
          </p:cNvSpPr>
          <p:nvPr/>
        </p:nvSpPr>
        <p:spPr>
          <a:xfrm>
            <a:off x="92527" y="1945363"/>
            <a:ext cx="1583876" cy="699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BALANCE CALORIQUE NEGATIF</a:t>
            </a:r>
            <a:endParaRPr lang="fr-DZ" b="1" dirty="0">
              <a:solidFill>
                <a:srgbClr val="002060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F04C04F-1FAE-B9FD-9657-003692C7E909}"/>
              </a:ext>
            </a:extLst>
          </p:cNvPr>
          <p:cNvSpPr txBox="1">
            <a:spLocks/>
          </p:cNvSpPr>
          <p:nvPr/>
        </p:nvSpPr>
        <p:spPr>
          <a:xfrm>
            <a:off x="1633878" y="2049282"/>
            <a:ext cx="1807028" cy="404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2060"/>
                </a:solidFill>
              </a:rPr>
              <a:t>HBA1C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4930FE6-B79E-2A2C-6DB5-8B1BC3518231}"/>
              </a:ext>
            </a:extLst>
          </p:cNvPr>
          <p:cNvSpPr txBox="1">
            <a:spLocks/>
          </p:cNvSpPr>
          <p:nvPr/>
        </p:nvSpPr>
        <p:spPr>
          <a:xfrm>
            <a:off x="3918856" y="2080639"/>
            <a:ext cx="1763487" cy="4043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2060"/>
                </a:solidFill>
              </a:rPr>
              <a:t>URICOSURIE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6F51A72-49EF-DD67-1EB0-8C6E84D72CF3}"/>
              </a:ext>
            </a:extLst>
          </p:cNvPr>
          <p:cNvSpPr txBox="1">
            <a:spLocks/>
          </p:cNvSpPr>
          <p:nvPr/>
        </p:nvSpPr>
        <p:spPr>
          <a:xfrm>
            <a:off x="10493829" y="1978023"/>
            <a:ext cx="1567543" cy="54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EC45566-7E38-CCA6-2954-0938A8D1DD44}"/>
              </a:ext>
            </a:extLst>
          </p:cNvPr>
          <p:cNvSpPr txBox="1">
            <a:spLocks/>
          </p:cNvSpPr>
          <p:nvPr/>
        </p:nvSpPr>
        <p:spPr>
          <a:xfrm>
            <a:off x="6923314" y="1978022"/>
            <a:ext cx="1807028" cy="5474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2060"/>
                </a:solidFill>
              </a:rPr>
              <a:t>PRESSION ARTERIELLE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43F9377-7E67-DDEE-5A4F-6183B8D7F165}"/>
              </a:ext>
            </a:extLst>
          </p:cNvPr>
          <p:cNvSpPr txBox="1">
            <a:spLocks/>
          </p:cNvSpPr>
          <p:nvPr/>
        </p:nvSpPr>
        <p:spPr>
          <a:xfrm>
            <a:off x="8730342" y="1978022"/>
            <a:ext cx="1763487" cy="5474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VOLUME PLASMATIQUE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A50D75A-9997-3EE8-7EFD-99FB2712535F}"/>
              </a:ext>
            </a:extLst>
          </p:cNvPr>
          <p:cNvSpPr txBox="1">
            <a:spLocks/>
          </p:cNvSpPr>
          <p:nvPr/>
        </p:nvSpPr>
        <p:spPr>
          <a:xfrm>
            <a:off x="10428513" y="1978022"/>
            <a:ext cx="1763487" cy="699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RETROCONTROLE TUBULOGLOMERULAIRE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05B337D-C3A8-A861-6DE2-6D9D3358D95A}"/>
              </a:ext>
            </a:extLst>
          </p:cNvPr>
          <p:cNvSpPr txBox="1">
            <a:spLocks/>
          </p:cNvSpPr>
          <p:nvPr/>
        </p:nvSpPr>
        <p:spPr>
          <a:xfrm>
            <a:off x="1869620" y="2645225"/>
            <a:ext cx="1251856" cy="547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0,3%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8390BF25-655E-85F4-9E02-CBD5C0AD1E49}"/>
              </a:ext>
            </a:extLst>
          </p:cNvPr>
          <p:cNvSpPr txBox="1">
            <a:spLocks/>
          </p:cNvSpPr>
          <p:nvPr/>
        </p:nvSpPr>
        <p:spPr>
          <a:xfrm>
            <a:off x="244928" y="2708604"/>
            <a:ext cx="898074" cy="423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1Kg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DB675FC-E07C-758E-D216-56CE5A9302DE}"/>
              </a:ext>
            </a:extLst>
          </p:cNvPr>
          <p:cNvSpPr txBox="1">
            <a:spLocks/>
          </p:cNvSpPr>
          <p:nvPr/>
        </p:nvSpPr>
        <p:spPr>
          <a:xfrm>
            <a:off x="4282172" y="2618911"/>
            <a:ext cx="1251856" cy="547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7%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53E36DE-7120-F9C4-30AF-1B0009881D9F}"/>
              </a:ext>
            </a:extLst>
          </p:cNvPr>
          <p:cNvSpPr txBox="1">
            <a:spLocks/>
          </p:cNvSpPr>
          <p:nvPr/>
        </p:nvSpPr>
        <p:spPr>
          <a:xfrm>
            <a:off x="7143749" y="2623454"/>
            <a:ext cx="1251856" cy="547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3mmHg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0B25FA2F-AC86-2A3D-FCAE-910991C07176}"/>
              </a:ext>
            </a:extLst>
          </p:cNvPr>
          <p:cNvSpPr txBox="1">
            <a:spLocks/>
          </p:cNvSpPr>
          <p:nvPr/>
        </p:nvSpPr>
        <p:spPr>
          <a:xfrm>
            <a:off x="8730342" y="2645225"/>
            <a:ext cx="1251856" cy="547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7%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AD8BFDB-5108-2C1E-8FBB-AC6AE2AA6D4D}"/>
              </a:ext>
            </a:extLst>
          </p:cNvPr>
          <p:cNvSpPr txBox="1">
            <a:spLocks/>
          </p:cNvSpPr>
          <p:nvPr/>
        </p:nvSpPr>
        <p:spPr>
          <a:xfrm>
            <a:off x="10610850" y="2677884"/>
            <a:ext cx="1333499" cy="547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</a:rPr>
              <a:t>80% ECA angiotensine</a:t>
            </a:r>
            <a:endParaRPr lang="fr-DZ" b="1" dirty="0">
              <a:solidFill>
                <a:srgbClr val="002060"/>
              </a:solidFill>
            </a:endParaRP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509BE43A-95CB-18AD-E7D7-F43365F48C6F}"/>
              </a:ext>
            </a:extLst>
          </p:cNvPr>
          <p:cNvSpPr txBox="1">
            <a:spLocks/>
          </p:cNvSpPr>
          <p:nvPr/>
        </p:nvSpPr>
        <p:spPr>
          <a:xfrm>
            <a:off x="8164" y="3480249"/>
            <a:ext cx="1668240" cy="5474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Masse grasse total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D9E5879-C4D0-2FAD-427C-FF10875D898F}"/>
              </a:ext>
            </a:extLst>
          </p:cNvPr>
          <p:cNvSpPr txBox="1">
            <a:spLocks/>
          </p:cNvSpPr>
          <p:nvPr/>
        </p:nvSpPr>
        <p:spPr>
          <a:xfrm>
            <a:off x="1807031" y="3461653"/>
            <a:ext cx="1668240" cy="674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</a:rPr>
              <a:t>Glucotoxicité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inflammation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C2D95839-A680-D646-1D17-C5667C3A083B}"/>
              </a:ext>
            </a:extLst>
          </p:cNvPr>
          <p:cNvSpPr txBox="1">
            <a:spLocks/>
          </p:cNvSpPr>
          <p:nvPr/>
        </p:nvSpPr>
        <p:spPr>
          <a:xfrm>
            <a:off x="3865788" y="3461658"/>
            <a:ext cx="1668240" cy="5474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Acide urique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DC660186-C08A-7104-AD2F-CA3DA7D3E8AD}"/>
              </a:ext>
            </a:extLst>
          </p:cNvPr>
          <p:cNvSpPr txBox="1">
            <a:spLocks/>
          </p:cNvSpPr>
          <p:nvPr/>
        </p:nvSpPr>
        <p:spPr>
          <a:xfrm>
            <a:off x="6712406" y="3494315"/>
            <a:ext cx="1668240" cy="5474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Pression artérielle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B892E11C-EA7D-EA6F-4BE9-42CE66C5C30C}"/>
              </a:ext>
            </a:extLst>
          </p:cNvPr>
          <p:cNvSpPr txBox="1">
            <a:spLocks/>
          </p:cNvSpPr>
          <p:nvPr/>
        </p:nvSpPr>
        <p:spPr>
          <a:xfrm>
            <a:off x="8716729" y="3439890"/>
            <a:ext cx="1668240" cy="5474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Contractilité myocardique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29D3CCB8-DCDB-95FD-7C5B-6DE46BDBB719}"/>
              </a:ext>
            </a:extLst>
          </p:cNvPr>
          <p:cNvSpPr txBox="1">
            <a:spLocks/>
          </p:cNvSpPr>
          <p:nvPr/>
        </p:nvSpPr>
        <p:spPr>
          <a:xfrm>
            <a:off x="3865788" y="6310539"/>
            <a:ext cx="4514857" cy="547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Protection cardio rénale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5E0F3C2-213C-E0D1-4E48-9E63487F6284}"/>
              </a:ext>
            </a:extLst>
          </p:cNvPr>
          <p:cNvSpPr txBox="1">
            <a:spLocks/>
          </p:cNvSpPr>
          <p:nvPr/>
        </p:nvSpPr>
        <p:spPr>
          <a:xfrm>
            <a:off x="413658" y="4326163"/>
            <a:ext cx="2173076" cy="547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002060"/>
                </a:solidFill>
              </a:rPr>
              <a:t>Infiltration graisseuse myocardique</a:t>
            </a:r>
            <a:endParaRPr lang="fr-DZ" sz="1600" b="1" dirty="0">
              <a:solidFill>
                <a:srgbClr val="002060"/>
              </a:solidFill>
            </a:endParaRP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A56DB72A-ED04-13A0-2ED7-9CD354C71C9B}"/>
              </a:ext>
            </a:extLst>
          </p:cNvPr>
          <p:cNvSpPr txBox="1">
            <a:spLocks/>
          </p:cNvSpPr>
          <p:nvPr/>
        </p:nvSpPr>
        <p:spPr>
          <a:xfrm>
            <a:off x="696685" y="5408604"/>
            <a:ext cx="1944466" cy="547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rgbClr val="002060"/>
                </a:solidFill>
              </a:rPr>
              <a:t>Inflammation</a:t>
            </a:r>
          </a:p>
          <a:p>
            <a:r>
              <a:rPr lang="fr-FR" sz="1400" b="1" dirty="0">
                <a:solidFill>
                  <a:srgbClr val="002060"/>
                </a:solidFill>
              </a:rPr>
              <a:t>fibrose</a:t>
            </a:r>
            <a:endParaRPr lang="fr-DZ" sz="1400" b="1" dirty="0">
              <a:solidFill>
                <a:srgbClr val="002060"/>
              </a:solidFill>
            </a:endParaRP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CF92E5E-1180-3479-45DB-80E713D573B8}"/>
              </a:ext>
            </a:extLst>
          </p:cNvPr>
          <p:cNvSpPr txBox="1">
            <a:spLocks/>
          </p:cNvSpPr>
          <p:nvPr/>
        </p:nvSpPr>
        <p:spPr>
          <a:xfrm>
            <a:off x="3185433" y="4297935"/>
            <a:ext cx="1668240" cy="547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athérosclérose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91AAF0F1-535B-CE67-F284-A9AD5069C2CF}"/>
              </a:ext>
            </a:extLst>
          </p:cNvPr>
          <p:cNvSpPr txBox="1">
            <a:spLocks/>
          </p:cNvSpPr>
          <p:nvPr/>
        </p:nvSpPr>
        <p:spPr>
          <a:xfrm>
            <a:off x="3185433" y="5408603"/>
            <a:ext cx="1668240" cy="547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</a:rPr>
              <a:t>Contractivité</a:t>
            </a:r>
            <a:r>
              <a:rPr lang="fr-FR" dirty="0">
                <a:solidFill>
                  <a:srgbClr val="002060"/>
                </a:solidFill>
              </a:rPr>
              <a:t> cardiaque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84F8CDC4-C7C6-4DB1-8654-FEA0DE583016}"/>
              </a:ext>
            </a:extLst>
          </p:cNvPr>
          <p:cNvSpPr txBox="1">
            <a:spLocks/>
          </p:cNvSpPr>
          <p:nvPr/>
        </p:nvSpPr>
        <p:spPr>
          <a:xfrm>
            <a:off x="7372344" y="4267989"/>
            <a:ext cx="1668240" cy="547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</a:rPr>
              <a:t>Trble</a:t>
            </a:r>
            <a:r>
              <a:rPr lang="fr-FR" dirty="0">
                <a:solidFill>
                  <a:srgbClr val="002060"/>
                </a:solidFill>
              </a:rPr>
              <a:t> du rythme ventriculaire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8C26FA98-2996-50FC-0F57-2B7996988458}"/>
              </a:ext>
            </a:extLst>
          </p:cNvPr>
          <p:cNvSpPr txBox="1">
            <a:spLocks/>
          </p:cNvSpPr>
          <p:nvPr/>
        </p:nvSpPr>
        <p:spPr>
          <a:xfrm>
            <a:off x="9612085" y="4234555"/>
            <a:ext cx="1668240" cy="547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Activation de l ECA angiotensine</a:t>
            </a:r>
            <a:endParaRPr lang="fr-DZ" dirty="0">
              <a:solidFill>
                <a:srgbClr val="002060"/>
              </a:solidFill>
            </a:endParaRP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0E4E72F0-4D59-64EA-65D8-2017083FE7A7}"/>
              </a:ext>
            </a:extLst>
          </p:cNvPr>
          <p:cNvSpPr txBox="1">
            <a:spLocks/>
          </p:cNvSpPr>
          <p:nvPr/>
        </p:nvSpPr>
        <p:spPr>
          <a:xfrm>
            <a:off x="10134600" y="5134872"/>
            <a:ext cx="2027469" cy="547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Pression </a:t>
            </a:r>
            <a:r>
              <a:rPr lang="fr-FR" dirty="0" err="1">
                <a:solidFill>
                  <a:srgbClr val="002060"/>
                </a:solidFill>
              </a:rPr>
              <a:t>intraglomerulaire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</a:rPr>
              <a:t>hyperfiltaration</a:t>
            </a:r>
            <a:endParaRPr lang="fr-DZ" dirty="0">
              <a:solidFill>
                <a:srgbClr val="002060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F7A5F69-77D1-513A-8BB8-7AC7D59D596D}"/>
              </a:ext>
            </a:extLst>
          </p:cNvPr>
          <p:cNvCxnSpPr>
            <a:cxnSpLocks/>
          </p:cNvCxnSpPr>
          <p:nvPr/>
        </p:nvCxnSpPr>
        <p:spPr>
          <a:xfrm>
            <a:off x="3174547" y="2048777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9C18053-BFA4-7686-C096-FE702F353C75}"/>
              </a:ext>
            </a:extLst>
          </p:cNvPr>
          <p:cNvCxnSpPr>
            <a:cxnSpLocks/>
          </p:cNvCxnSpPr>
          <p:nvPr/>
        </p:nvCxnSpPr>
        <p:spPr>
          <a:xfrm flipH="1" flipV="1">
            <a:off x="5534028" y="2006591"/>
            <a:ext cx="7822" cy="37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EB1075E-B48A-5A9A-D4F5-17C56602DF16}"/>
              </a:ext>
            </a:extLst>
          </p:cNvPr>
          <p:cNvCxnSpPr>
            <a:cxnSpLocks/>
          </p:cNvCxnSpPr>
          <p:nvPr/>
        </p:nvCxnSpPr>
        <p:spPr>
          <a:xfrm>
            <a:off x="6923314" y="2061245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3CD5A95-EADF-9FC0-659F-4609C861A9CB}"/>
              </a:ext>
            </a:extLst>
          </p:cNvPr>
          <p:cNvCxnSpPr>
            <a:cxnSpLocks/>
          </p:cNvCxnSpPr>
          <p:nvPr/>
        </p:nvCxnSpPr>
        <p:spPr>
          <a:xfrm>
            <a:off x="8692918" y="2070541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2B4A8B6-ECD3-FE77-3B96-F80E026BCD24}"/>
              </a:ext>
            </a:extLst>
          </p:cNvPr>
          <p:cNvCxnSpPr>
            <a:cxnSpLocks/>
          </p:cNvCxnSpPr>
          <p:nvPr/>
        </p:nvCxnSpPr>
        <p:spPr>
          <a:xfrm flipH="1" flipV="1">
            <a:off x="10410989" y="2006591"/>
            <a:ext cx="7822" cy="37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730E77FF-E527-218F-7344-4E466136BB3F}"/>
              </a:ext>
            </a:extLst>
          </p:cNvPr>
          <p:cNvCxnSpPr>
            <a:cxnSpLocks/>
          </p:cNvCxnSpPr>
          <p:nvPr/>
        </p:nvCxnSpPr>
        <p:spPr>
          <a:xfrm>
            <a:off x="3102428" y="4290526"/>
            <a:ext cx="0" cy="56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799766D1-D411-07C9-FD4D-F5C5F44B2112}"/>
              </a:ext>
            </a:extLst>
          </p:cNvPr>
          <p:cNvCxnSpPr>
            <a:cxnSpLocks/>
          </p:cNvCxnSpPr>
          <p:nvPr/>
        </p:nvCxnSpPr>
        <p:spPr>
          <a:xfrm flipH="1" flipV="1">
            <a:off x="3084742" y="5494556"/>
            <a:ext cx="7822" cy="37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FBB3677-2F9B-2702-4A38-74BC6C1AFADA}"/>
              </a:ext>
            </a:extLst>
          </p:cNvPr>
          <p:cNvCxnSpPr>
            <a:cxnSpLocks/>
          </p:cNvCxnSpPr>
          <p:nvPr/>
        </p:nvCxnSpPr>
        <p:spPr>
          <a:xfrm>
            <a:off x="1030061" y="3647278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AE670018-BCC0-357D-30D4-2F6B530109DC}"/>
              </a:ext>
            </a:extLst>
          </p:cNvPr>
          <p:cNvCxnSpPr>
            <a:cxnSpLocks/>
          </p:cNvCxnSpPr>
          <p:nvPr/>
        </p:nvCxnSpPr>
        <p:spPr>
          <a:xfrm>
            <a:off x="3283066" y="3532699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EE8473C-7CFA-121B-955C-1811109BE0CF}"/>
              </a:ext>
            </a:extLst>
          </p:cNvPr>
          <p:cNvCxnSpPr>
            <a:cxnSpLocks/>
          </p:cNvCxnSpPr>
          <p:nvPr/>
        </p:nvCxnSpPr>
        <p:spPr>
          <a:xfrm>
            <a:off x="5458511" y="3520847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790EE3C4-94DB-DEBA-5D53-0DD44B8E7EB0}"/>
              </a:ext>
            </a:extLst>
          </p:cNvPr>
          <p:cNvCxnSpPr>
            <a:cxnSpLocks/>
          </p:cNvCxnSpPr>
          <p:nvPr/>
        </p:nvCxnSpPr>
        <p:spPr>
          <a:xfrm>
            <a:off x="8018690" y="3584909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4E5CC312-1BBF-00A5-3602-D427F7FA9E5F}"/>
              </a:ext>
            </a:extLst>
          </p:cNvPr>
          <p:cNvCxnSpPr>
            <a:cxnSpLocks/>
          </p:cNvCxnSpPr>
          <p:nvPr/>
        </p:nvCxnSpPr>
        <p:spPr>
          <a:xfrm>
            <a:off x="10250261" y="3528949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5CD37FE-EC56-B199-34CC-541ADB9A8DD1}"/>
              </a:ext>
            </a:extLst>
          </p:cNvPr>
          <p:cNvCxnSpPr>
            <a:cxnSpLocks/>
          </p:cNvCxnSpPr>
          <p:nvPr/>
        </p:nvCxnSpPr>
        <p:spPr>
          <a:xfrm>
            <a:off x="543949" y="5594213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01CB5E7D-907B-9ABA-310B-C1C0E41082A6}"/>
              </a:ext>
            </a:extLst>
          </p:cNvPr>
          <p:cNvCxnSpPr>
            <a:cxnSpLocks/>
          </p:cNvCxnSpPr>
          <p:nvPr/>
        </p:nvCxnSpPr>
        <p:spPr>
          <a:xfrm>
            <a:off x="257192" y="4390744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8F36C53D-CC97-C625-D75C-ECA8B1295037}"/>
              </a:ext>
            </a:extLst>
          </p:cNvPr>
          <p:cNvCxnSpPr>
            <a:cxnSpLocks/>
          </p:cNvCxnSpPr>
          <p:nvPr/>
        </p:nvCxnSpPr>
        <p:spPr>
          <a:xfrm>
            <a:off x="7131843" y="4360798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E2E0BCB-49A2-07A5-BC47-8381DBEE7C82}"/>
              </a:ext>
            </a:extLst>
          </p:cNvPr>
          <p:cNvCxnSpPr>
            <a:cxnSpLocks/>
          </p:cNvCxnSpPr>
          <p:nvPr/>
        </p:nvCxnSpPr>
        <p:spPr>
          <a:xfrm>
            <a:off x="9958387" y="5148811"/>
            <a:ext cx="23811" cy="36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63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057E1-11FB-B6F1-D48A-0D681C08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97574" cy="953311"/>
          </a:xfrm>
        </p:spPr>
        <p:txBody>
          <a:bodyPr/>
          <a:lstStyle/>
          <a:p>
            <a:endParaRPr lang="fr-DZ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0149C5-DF8F-CD4C-0058-090FE3B6B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8C7785-8113-2E7B-7CBF-9582F7449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-65117"/>
            <a:ext cx="5844228" cy="945305"/>
          </a:xfrm>
        </p:spPr>
        <p:txBody>
          <a:bodyPr>
            <a:normAutofit/>
          </a:bodyPr>
          <a:lstStyle/>
          <a:p>
            <a:r>
              <a:rPr lang="fr-FR" sz="3600" b="0" u="sng" dirty="0">
                <a:solidFill>
                  <a:srgbClr val="00B050"/>
                </a:solidFill>
                <a:latin typeface="+mj-lt"/>
              </a:rPr>
              <a:t>INCONVENIENTS </a:t>
            </a:r>
            <a:endParaRPr lang="fr-DZ" sz="3600" b="0" u="sng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4B5955BE-5122-9372-CF84-230F47B1CB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208830"/>
            <a:ext cx="11604171" cy="5532437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5B914A-7D64-EED9-D812-818EB6FD9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2006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72407-777D-0BD0-61E2-4D25F3B2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8" y="-244475"/>
            <a:ext cx="10515600" cy="1325563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Mécanismes d’action de GLP1 ET GIP</a:t>
            </a:r>
            <a:endParaRPr lang="fr-DZ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C643FA-EC9A-F645-5B09-E060BDDC3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8C3D1DC-02A1-1624-7D16-3B4CFD635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829"/>
            <a:ext cx="12039599" cy="5725885"/>
          </a:xfrm>
        </p:spPr>
      </p:pic>
    </p:spTree>
    <p:extLst>
      <p:ext uri="{BB962C8B-B14F-4D97-AF65-F5344CB8AC3E}">
        <p14:creationId xmlns:p14="http://schemas.microsoft.com/office/powerpoint/2010/main" val="393113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85A47-9959-331D-FBB3-EB0039F9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9790"/>
            <a:ext cx="11996056" cy="1325563"/>
          </a:xfrm>
        </p:spPr>
        <p:txBody>
          <a:bodyPr/>
          <a:lstStyle/>
          <a:p>
            <a:r>
              <a:rPr lang="fr-FR" u="sng" dirty="0">
                <a:solidFill>
                  <a:srgbClr val="FF0000"/>
                </a:solidFill>
              </a:rPr>
              <a:t>Antagoniste des minéralocorticoïde non stéroïdien</a:t>
            </a:r>
            <a:endParaRPr lang="fr-DZ" u="sng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40B4070-F16C-C0D8-5718-61CD6E19F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870857"/>
            <a:ext cx="11996057" cy="5856514"/>
          </a:xfrm>
        </p:spPr>
      </p:pic>
    </p:spTree>
    <p:extLst>
      <p:ext uri="{BB962C8B-B14F-4D97-AF65-F5344CB8AC3E}">
        <p14:creationId xmlns:p14="http://schemas.microsoft.com/office/powerpoint/2010/main" val="48000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446A2-0696-8336-ABDE-998D2DC2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2D72047-0BBA-ED13-C476-47786B4E2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65126"/>
            <a:ext cx="11942618" cy="6386656"/>
          </a:xfrm>
        </p:spPr>
      </p:pic>
    </p:spTree>
    <p:extLst>
      <p:ext uri="{BB962C8B-B14F-4D97-AF65-F5344CB8AC3E}">
        <p14:creationId xmlns:p14="http://schemas.microsoft.com/office/powerpoint/2010/main" val="397214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29B67-7129-9688-971E-E6541CDC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091A3CA-B5EB-4FC3-62AF-59BBBF960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0"/>
            <a:ext cx="12552218" cy="6751781"/>
          </a:xfrm>
        </p:spPr>
      </p:pic>
      <p:pic>
        <p:nvPicPr>
          <p:cNvPr id="4" name="Graphique 3" descr="Médecine avec un remplissage uni">
            <a:extLst>
              <a:ext uri="{FF2B5EF4-FFF2-40B4-BE49-F238E27FC236}">
                <a16:creationId xmlns:a16="http://schemas.microsoft.com/office/drawing/2014/main" id="{929B6DBE-3447-0DD5-1908-BEB8F9475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303" y="2102644"/>
            <a:ext cx="670561" cy="914400"/>
          </a:xfrm>
          <a:prstGeom prst="rect">
            <a:avLst/>
          </a:prstGeom>
        </p:spPr>
      </p:pic>
      <p:pic>
        <p:nvPicPr>
          <p:cNvPr id="6" name="Graphique 5" descr="Médecine avec un remplissage uni">
            <a:extLst>
              <a:ext uri="{FF2B5EF4-FFF2-40B4-BE49-F238E27FC236}">
                <a16:creationId xmlns:a16="http://schemas.microsoft.com/office/drawing/2014/main" id="{FD1A9A43-AB43-F506-B37A-925637D8C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303" y="3429000"/>
            <a:ext cx="670560" cy="653733"/>
          </a:xfrm>
          <a:prstGeom prst="rect">
            <a:avLst/>
          </a:prstGeom>
        </p:spPr>
      </p:pic>
      <p:pic>
        <p:nvPicPr>
          <p:cNvPr id="7" name="Graphique 6" descr="Médecine avec un remplissage uni">
            <a:extLst>
              <a:ext uri="{FF2B5EF4-FFF2-40B4-BE49-F238E27FC236}">
                <a16:creationId xmlns:a16="http://schemas.microsoft.com/office/drawing/2014/main" id="{26F42EB9-1F86-C745-C0B1-C255E7A5A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303" y="4082733"/>
            <a:ext cx="670560" cy="544876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227208D-433A-1520-853C-01DDF51831BD}"/>
              </a:ext>
            </a:extLst>
          </p:cNvPr>
          <p:cNvCxnSpPr>
            <a:cxnSpLocks/>
          </p:cNvCxnSpPr>
          <p:nvPr/>
        </p:nvCxnSpPr>
        <p:spPr>
          <a:xfrm>
            <a:off x="2560320" y="888274"/>
            <a:ext cx="0" cy="802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BD2EB1D-A45C-643E-3FB4-7D4DA5516CE2}"/>
              </a:ext>
            </a:extLst>
          </p:cNvPr>
          <p:cNvCxnSpPr>
            <a:cxnSpLocks/>
          </p:cNvCxnSpPr>
          <p:nvPr/>
        </p:nvCxnSpPr>
        <p:spPr>
          <a:xfrm>
            <a:off x="3825903" y="888274"/>
            <a:ext cx="0" cy="802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5190362-D32C-2DCA-8F71-F8F07ED80B74}"/>
              </a:ext>
            </a:extLst>
          </p:cNvPr>
          <p:cNvCxnSpPr>
            <a:cxnSpLocks/>
          </p:cNvCxnSpPr>
          <p:nvPr/>
        </p:nvCxnSpPr>
        <p:spPr>
          <a:xfrm>
            <a:off x="4515395" y="888274"/>
            <a:ext cx="0" cy="802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450DB0D-664D-BC5E-6A75-512DC6583835}"/>
              </a:ext>
            </a:extLst>
          </p:cNvPr>
          <p:cNvCxnSpPr>
            <a:cxnSpLocks/>
          </p:cNvCxnSpPr>
          <p:nvPr/>
        </p:nvCxnSpPr>
        <p:spPr>
          <a:xfrm>
            <a:off x="7231712" y="806155"/>
            <a:ext cx="0" cy="802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5FB1275-2733-F3CB-1073-3D98F9CD5BD0}"/>
              </a:ext>
            </a:extLst>
          </p:cNvPr>
          <p:cNvCxnSpPr>
            <a:cxnSpLocks/>
          </p:cNvCxnSpPr>
          <p:nvPr/>
        </p:nvCxnSpPr>
        <p:spPr>
          <a:xfrm>
            <a:off x="8238876" y="845912"/>
            <a:ext cx="0" cy="802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Graphique 17" descr="Feu de camp avec un remplissage uni">
            <a:extLst>
              <a:ext uri="{FF2B5EF4-FFF2-40B4-BE49-F238E27FC236}">
                <a16:creationId xmlns:a16="http://schemas.microsoft.com/office/drawing/2014/main" id="{CEAB20B2-E0F0-A8B4-44BE-C1AAE1312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8817" y="2325189"/>
            <a:ext cx="1304772" cy="25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58276-018C-FE07-D850-26767AE4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2DE753C-CD9D-C876-289C-98EB72B66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0"/>
            <a:ext cx="12367491" cy="6857999"/>
          </a:xfrm>
        </p:spPr>
      </p:pic>
    </p:spTree>
    <p:extLst>
      <p:ext uri="{BB962C8B-B14F-4D97-AF65-F5344CB8AC3E}">
        <p14:creationId xmlns:p14="http://schemas.microsoft.com/office/powerpoint/2010/main" val="392965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7A557-E56C-27AC-4D6D-3D0C1FB6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BC9E438-D2B7-A709-06A4-AB250E77C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0"/>
            <a:ext cx="12072257" cy="6751781"/>
          </a:xfrm>
        </p:spPr>
      </p:pic>
    </p:spTree>
    <p:extLst>
      <p:ext uri="{BB962C8B-B14F-4D97-AF65-F5344CB8AC3E}">
        <p14:creationId xmlns:p14="http://schemas.microsoft.com/office/powerpoint/2010/main" val="213902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3997D-80CC-D8C4-0A36-2682F596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189998A-7192-17B3-A27E-E1564F964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-92364"/>
            <a:ext cx="11914909" cy="6881091"/>
          </a:xfrm>
        </p:spPr>
      </p:pic>
    </p:spTree>
    <p:extLst>
      <p:ext uri="{BB962C8B-B14F-4D97-AF65-F5344CB8AC3E}">
        <p14:creationId xmlns:p14="http://schemas.microsoft.com/office/powerpoint/2010/main" val="2266834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B3DA1-AA16-DD21-895C-3E6E8A47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9" y="160844"/>
            <a:ext cx="12091481" cy="821649"/>
          </a:xfrm>
        </p:spPr>
        <p:txBody>
          <a:bodyPr>
            <a:noAutofit/>
          </a:bodyPr>
          <a:lstStyle/>
          <a:p>
            <a:pPr algn="ctr"/>
            <a:r>
              <a:rPr lang="fr-F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clés </a:t>
            </a:r>
            <a:endParaRPr lang="fr-DZ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B84ADD-0276-0D22-F0C9-12B0ECBD1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9" y="1089498"/>
            <a:ext cx="11253281" cy="5607657"/>
          </a:xfrm>
        </p:spPr>
        <p:txBody>
          <a:bodyPr>
            <a:normAutofit fontScale="92500"/>
          </a:bodyPr>
          <a:lstStyle/>
          <a:p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Les CVOTS ont fourni une multitude de </a:t>
            </a:r>
            <a:r>
              <a:rPr lang="fr-FR" b="1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données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 initialement </a:t>
            </a:r>
            <a:r>
              <a:rPr lang="fr-FR" b="1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inattendues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 sur les </a:t>
            </a:r>
            <a:r>
              <a:rPr lang="fr-FR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bénéfices cardiovasculaires et rénaux 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des </a:t>
            </a:r>
            <a:r>
              <a:rPr lang="fr-FR" b="1" i="0" u="sng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nouveaux médicaments 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contre le diabète, </a:t>
            </a:r>
            <a:r>
              <a:rPr lang="fr-FR" b="1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au-delà de leur capacité à réduire la glycémie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. </a:t>
            </a:r>
          </a:p>
          <a:p>
            <a:r>
              <a:rPr lang="fr-FR" b="1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Les essais 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sur les résultats cardiovasculaires ont initié un </a:t>
            </a:r>
            <a:r>
              <a:rPr lang="fr-FR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changement de paradigme 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dans la </a:t>
            </a:r>
            <a:r>
              <a:rPr lang="fr-FR" b="1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prise en charge actuelle du diabète 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de type 2</a:t>
            </a:r>
          </a:p>
          <a:p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  Les CVOTS mettent en évidence le potentiel des </a:t>
            </a:r>
            <a:r>
              <a:rPr lang="fr-FR" b="1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inhibiteurs du SGLT2 et des AR du GLP-1 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pour </a:t>
            </a:r>
            <a:r>
              <a:rPr lang="fr-FR" b="0" i="0" u="sng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améliorer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 conséquences </a:t>
            </a:r>
            <a:r>
              <a:rPr lang="fr-FR" b="1" i="0" u="sng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cardiovasculaires et rénales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 chez les patients atteints de diabète de type 2. </a:t>
            </a:r>
          </a:p>
          <a:p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 Les bénéfices des inhibiteurs du </a:t>
            </a:r>
            <a:r>
              <a:rPr lang="fr-FR" b="1" i="0" u="sng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SGLT2</a:t>
            </a:r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 ont été étendus à l'insuffisance </a:t>
            </a:r>
            <a:r>
              <a:rPr lang="fr-FR" b="1" i="0" u="sng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cardiaque et aux maladies rénales chroniques </a:t>
            </a:r>
          </a:p>
          <a:p>
            <a:r>
              <a:rPr lang="fr-FR" b="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</a:rPr>
              <a:t>La contribution des CVOT en tant que nouvelles preuves pour la gestion du diabète marque une nouvelle ère en matière de normes de soins qui a trouvé sa place dans les principales lignes directrices cliniques</a:t>
            </a:r>
            <a:endParaRPr lang="fr-D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7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96E00-058D-0382-5978-F4C7E39C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3BCF30B-70EF-9CDF-340E-966432BA3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93964"/>
            <a:ext cx="12044218" cy="6585527"/>
          </a:xfrm>
        </p:spPr>
      </p:pic>
    </p:spTree>
    <p:extLst>
      <p:ext uri="{BB962C8B-B14F-4D97-AF65-F5344CB8AC3E}">
        <p14:creationId xmlns:p14="http://schemas.microsoft.com/office/powerpoint/2010/main" val="2955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79CB9-52CF-ADB1-3B4E-6FE90A27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A2ACED6-5EF0-16D5-FEF6-AAAFB11E6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0" y="0"/>
            <a:ext cx="12017829" cy="7304314"/>
          </a:xfrm>
        </p:spPr>
      </p:pic>
    </p:spTree>
    <p:extLst>
      <p:ext uri="{BB962C8B-B14F-4D97-AF65-F5344CB8AC3E}">
        <p14:creationId xmlns:p14="http://schemas.microsoft.com/office/powerpoint/2010/main" val="10066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06BAD-0D07-6F79-E026-12D0D7FB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D16330-8C6C-BC02-BC9E-A0658B095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673"/>
            <a:ext cx="11924145" cy="6520872"/>
          </a:xfrm>
        </p:spPr>
      </p:pic>
    </p:spTree>
    <p:extLst>
      <p:ext uri="{BB962C8B-B14F-4D97-AF65-F5344CB8AC3E}">
        <p14:creationId xmlns:p14="http://schemas.microsoft.com/office/powerpoint/2010/main" val="1766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0277C-E1F9-586A-E015-CDEBC426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60C737-4B13-AB92-E94C-121C76A47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157018"/>
            <a:ext cx="12062689" cy="6019945"/>
          </a:xfrm>
        </p:spPr>
      </p:pic>
    </p:spTree>
    <p:extLst>
      <p:ext uri="{BB962C8B-B14F-4D97-AF65-F5344CB8AC3E}">
        <p14:creationId xmlns:p14="http://schemas.microsoft.com/office/powerpoint/2010/main" val="20758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94BCA-20FA-B8E7-B74A-FB5BEDE2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D9373F-F3C1-11D3-46E1-B475C98AA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" y="277091"/>
            <a:ext cx="11628582" cy="6215784"/>
          </a:xfrm>
        </p:spPr>
      </p:pic>
    </p:spTree>
    <p:extLst>
      <p:ext uri="{BB962C8B-B14F-4D97-AF65-F5344CB8AC3E}">
        <p14:creationId xmlns:p14="http://schemas.microsoft.com/office/powerpoint/2010/main" val="341198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05D8A-2D37-9EA5-E59D-445A19C7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D92457-057A-9C65-8641-0F4941E2D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6289675"/>
          </a:xfrm>
        </p:spPr>
      </p:pic>
    </p:spTree>
    <p:extLst>
      <p:ext uri="{BB962C8B-B14F-4D97-AF65-F5344CB8AC3E}">
        <p14:creationId xmlns:p14="http://schemas.microsoft.com/office/powerpoint/2010/main" val="102211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956B2-5841-666D-1B01-9A31348A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B1BE78D-B70E-8341-86CC-C34DA2415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110836"/>
            <a:ext cx="11942618" cy="6747163"/>
          </a:xfrm>
        </p:spPr>
      </p:pic>
    </p:spTree>
    <p:extLst>
      <p:ext uri="{BB962C8B-B14F-4D97-AF65-F5344CB8AC3E}">
        <p14:creationId xmlns:p14="http://schemas.microsoft.com/office/powerpoint/2010/main" val="371184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4CB38-B305-5D7F-2058-C9D8A7E4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BB4328-D155-EAA1-4BFA-81DF2A1EF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47782"/>
            <a:ext cx="12265891" cy="6710217"/>
          </a:xfrm>
        </p:spPr>
      </p:pic>
    </p:spTree>
    <p:extLst>
      <p:ext uri="{BB962C8B-B14F-4D97-AF65-F5344CB8AC3E}">
        <p14:creationId xmlns:p14="http://schemas.microsoft.com/office/powerpoint/2010/main" val="64582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AD5D7-DE1B-9AEA-0A5F-2B6214DC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DZ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432859F-38B1-BAA7-B69D-A8142D5F4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64" y="0"/>
            <a:ext cx="11896436" cy="6622472"/>
          </a:xfrm>
        </p:spPr>
      </p:pic>
      <p:pic>
        <p:nvPicPr>
          <p:cNvPr id="9" name="Graphique 8" descr="Badge avec un remplissage uni">
            <a:extLst>
              <a:ext uri="{FF2B5EF4-FFF2-40B4-BE49-F238E27FC236}">
                <a16:creationId xmlns:a16="http://schemas.microsoft.com/office/drawing/2014/main" id="{A0BDC8E9-8855-D5DD-CED0-D59097D4D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531" y="4012660"/>
            <a:ext cx="914400" cy="914400"/>
          </a:xfrm>
          <a:prstGeom prst="rect">
            <a:avLst/>
          </a:prstGeom>
        </p:spPr>
      </p:pic>
      <p:pic>
        <p:nvPicPr>
          <p:cNvPr id="10" name="Graphique 9" descr="Badge 1 avec un remplissage uni">
            <a:extLst>
              <a:ext uri="{FF2B5EF4-FFF2-40B4-BE49-F238E27FC236}">
                <a16:creationId xmlns:a16="http://schemas.microsoft.com/office/drawing/2014/main" id="{CF1BB77B-9FD3-2D42-6FD5-33A540D04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5570" y="2035630"/>
            <a:ext cx="914400" cy="914400"/>
          </a:xfrm>
          <a:prstGeom prst="rect">
            <a:avLst/>
          </a:prstGeom>
        </p:spPr>
      </p:pic>
      <p:pic>
        <p:nvPicPr>
          <p:cNvPr id="11" name="Graphique 10" descr="Badge 1 avec un remplissage uni">
            <a:extLst>
              <a:ext uri="{FF2B5EF4-FFF2-40B4-BE49-F238E27FC236}">
                <a16:creationId xmlns:a16="http://schemas.microsoft.com/office/drawing/2014/main" id="{3316A926-E7E8-958C-1F4D-D8D06A709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25367" y="948759"/>
            <a:ext cx="914400" cy="914400"/>
          </a:xfrm>
          <a:prstGeom prst="rect">
            <a:avLst/>
          </a:prstGeom>
        </p:spPr>
      </p:pic>
      <p:pic>
        <p:nvPicPr>
          <p:cNvPr id="12" name="Graphique 11" descr="Badge 1 avec un remplissage uni">
            <a:extLst>
              <a:ext uri="{FF2B5EF4-FFF2-40B4-BE49-F238E27FC236}">
                <a16:creationId xmlns:a16="http://schemas.microsoft.com/office/drawing/2014/main" id="{1706B0D7-80FA-8C6B-16DA-DC452CCF82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6542" y="5642885"/>
            <a:ext cx="914400" cy="914400"/>
          </a:xfrm>
          <a:prstGeom prst="rect">
            <a:avLst/>
          </a:prstGeom>
        </p:spPr>
      </p:pic>
      <p:pic>
        <p:nvPicPr>
          <p:cNvPr id="13" name="Graphique 12" descr="Badge avec un remplissage uni">
            <a:extLst>
              <a:ext uri="{FF2B5EF4-FFF2-40B4-BE49-F238E27FC236}">
                <a16:creationId xmlns:a16="http://schemas.microsoft.com/office/drawing/2014/main" id="{168DAB42-B2FB-A0A3-64B8-6C6689454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1807" y="47284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</TotalTime>
  <Words>1387</Words>
  <Application>Microsoft Office PowerPoint</Application>
  <PresentationFormat>Grand écran</PresentationFormat>
  <Paragraphs>81</Paragraphs>
  <Slides>20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LABORATORY OF RESEARCH ON DIABETES      « LAREDIAB » Code ATRSS/DGRST N° W0417700 https://larediab.univ-tlemcen.dz Mobile : +213770 218 100/ E-mail: ali.lounici@univ-tlemcen.dz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-SGLT2</vt:lpstr>
      <vt:lpstr>Présentation PowerPoint</vt:lpstr>
      <vt:lpstr>Mécanismes d’action de GLP1 ET GIP</vt:lpstr>
      <vt:lpstr>Antagoniste des minéralocorticoïde non stéroïdien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Messages clés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A138</dc:creator>
  <cp:lastModifiedBy>zinebmalti.univ@gmail.com</cp:lastModifiedBy>
  <cp:revision>15</cp:revision>
  <dcterms:created xsi:type="dcterms:W3CDTF">2023-11-24T13:52:34Z</dcterms:created>
  <dcterms:modified xsi:type="dcterms:W3CDTF">2023-12-08T23:40:24Z</dcterms:modified>
</cp:coreProperties>
</file>