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747" r:id="rId2"/>
    <p:sldId id="846" r:id="rId3"/>
    <p:sldId id="896" r:id="rId4"/>
    <p:sldId id="848" r:id="rId5"/>
    <p:sldId id="897" r:id="rId6"/>
    <p:sldId id="847" r:id="rId7"/>
    <p:sldId id="908" r:id="rId8"/>
    <p:sldId id="867" r:id="rId9"/>
    <p:sldId id="869" r:id="rId10"/>
    <p:sldId id="868" r:id="rId11"/>
    <p:sldId id="871" r:id="rId12"/>
    <p:sldId id="872" r:id="rId13"/>
    <p:sldId id="873" r:id="rId14"/>
    <p:sldId id="870" r:id="rId15"/>
    <p:sldId id="899" r:id="rId16"/>
    <p:sldId id="909" r:id="rId17"/>
    <p:sldId id="898" r:id="rId18"/>
    <p:sldId id="850" r:id="rId19"/>
    <p:sldId id="851" r:id="rId20"/>
    <p:sldId id="852" r:id="rId21"/>
    <p:sldId id="853" r:id="rId22"/>
    <p:sldId id="854" r:id="rId23"/>
    <p:sldId id="855" r:id="rId24"/>
    <p:sldId id="910" r:id="rId25"/>
    <p:sldId id="866" r:id="rId26"/>
    <p:sldId id="865" r:id="rId27"/>
    <p:sldId id="895" r:id="rId28"/>
    <p:sldId id="903" r:id="rId29"/>
    <p:sldId id="856" r:id="rId30"/>
    <p:sldId id="857" r:id="rId31"/>
    <p:sldId id="858" r:id="rId32"/>
    <p:sldId id="859" r:id="rId33"/>
    <p:sldId id="860" r:id="rId34"/>
    <p:sldId id="913" r:id="rId35"/>
    <p:sldId id="862" r:id="rId36"/>
    <p:sldId id="863" r:id="rId37"/>
    <p:sldId id="864" r:id="rId38"/>
    <p:sldId id="911" r:id="rId39"/>
    <p:sldId id="891" r:id="rId40"/>
    <p:sldId id="892" r:id="rId41"/>
    <p:sldId id="904" r:id="rId42"/>
    <p:sldId id="901" r:id="rId43"/>
    <p:sldId id="900" r:id="rId44"/>
    <p:sldId id="902" r:id="rId45"/>
    <p:sldId id="875" r:id="rId46"/>
    <p:sldId id="876" r:id="rId47"/>
    <p:sldId id="877" r:id="rId48"/>
    <p:sldId id="912" r:id="rId49"/>
    <p:sldId id="893" r:id="rId50"/>
    <p:sldId id="843" r:id="rId5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479" autoAdjust="0"/>
  </p:normalViewPr>
  <p:slideViewPr>
    <p:cSldViewPr snapToGrid="0">
      <p:cViewPr varScale="1">
        <p:scale>
          <a:sx n="55" d="100"/>
          <a:sy n="55" d="100"/>
        </p:scale>
        <p:origin x="12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146F5-F868-470D-BDFF-31473379C2A6}" type="datetimeFigureOut">
              <a:rPr lang="fr-FR" smtClean="0"/>
              <a:t>08/12/2023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45AA0-1ED0-4158-8630-625F8D9247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877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98CCE-A7B9-419E-AE15-66B417570E8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220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98CCE-A7B9-419E-AE15-66B417570E82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613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98CCE-A7B9-419E-AE15-66B417570E82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894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98CCE-A7B9-419E-AE15-66B417570E8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200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Les maladies auto-inflammatoires monogéniques sont caractérisées par des anomalies génétiques codant des protéines intervenant dans l’immunité innée. Ces maladies ont été définies en miroir par rapport aux maladies auto-immunes en raison de l’absence d’anticorps circulants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98CCE-A7B9-419E-AE15-66B417570E8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798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98CCE-A7B9-419E-AE15-66B417570E8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902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NF-KB </a:t>
            </a:r>
            <a:r>
              <a:rPr lang="fr-FR" dirty="0" err="1"/>
              <a:t>nuclear</a:t>
            </a:r>
            <a:r>
              <a:rPr lang="fr-FR" dirty="0"/>
              <a:t> factor Kappa B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98CCE-A7B9-419E-AE15-66B417570E8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821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98CCE-A7B9-419E-AE15-66B417570E8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903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Les maladies auto-inflammatoires monogéniques sont caractérisées par des anomalies génétiques codant des protéines intervenant dans l’immunité innée. Ces maladies ont été définies en miroir par rapport aux maladies auto-immunes en raison de l’absence d’anticorps circulants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98CCE-A7B9-419E-AE15-66B417570E8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539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98CCE-A7B9-419E-AE15-66B417570E82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261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45AA0-1ED0-4158-8630-625F8D9247D6}" type="slidenum">
              <a:rPr lang="fr-FR" smtClean="0"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7778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28D872-2D66-C602-D2DE-D613961EE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2538D8-2337-4809-B552-6DB4E1872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AA281A-639E-24FF-B11E-CD408C80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5AAA-052C-4F69-A1E4-FADB942B5D57}" type="datetimeFigureOut">
              <a:rPr lang="fr-FR" smtClean="0"/>
              <a:t>08/12/2023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9E78E6-C4EB-7099-1A7B-35BC9BD29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4CBDCE-E5B6-8EEC-C893-3EAFEB369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B85B-BA97-4F03-8A17-ED5F6AB2EA2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901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8C71BD-0B6A-A3C6-EB78-D9E421266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3630E96-01FA-3049-41D0-EA0B1776C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EF1478-4E13-6AD6-ABF8-AAB9FE9F9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5AAA-052C-4F69-A1E4-FADB942B5D57}" type="datetimeFigureOut">
              <a:rPr lang="fr-FR" smtClean="0"/>
              <a:t>08/12/2023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E70C20-B0E1-2E4F-A727-4092D5A5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A840B4-D5FD-970C-53CB-097D4EE93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B85B-BA97-4F03-8A17-ED5F6AB2EA2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412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C3A300F-53EF-B3DE-0901-6B9915CE2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DD92A3-2483-A17A-243B-C1E4520E1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C987E-BB22-9CFC-A7D3-A183F039B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5AAA-052C-4F69-A1E4-FADB942B5D57}" type="datetimeFigureOut">
              <a:rPr lang="fr-FR" smtClean="0"/>
              <a:t>08/12/2023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05497C-1304-10BD-0E8F-59138D197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5FCD1F-A0C4-A913-0177-94C01132F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B85B-BA97-4F03-8A17-ED5F6AB2EA2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209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85ABE3-8F35-396B-045D-AE4573766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E2A86A-D1B2-F411-DF8D-74B59302C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5AB370-34A2-B80E-5EB0-3B0AE3609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5AAA-052C-4F69-A1E4-FADB942B5D57}" type="datetimeFigureOut">
              <a:rPr lang="fr-FR" smtClean="0"/>
              <a:t>08/12/2023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3EC151-FE54-9748-895C-338850472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3EAC72-C961-27EF-1E18-A96D5D5F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B85B-BA97-4F03-8A17-ED5F6AB2EA2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230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57E17D-8EAD-88F8-C879-77037204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81C895-E429-71E8-46B5-108A9632B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DCE584-6793-9E8F-4193-98131C06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5AAA-052C-4F69-A1E4-FADB942B5D57}" type="datetimeFigureOut">
              <a:rPr lang="fr-FR" smtClean="0"/>
              <a:t>08/12/2023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1465D3-9E5B-54FD-439B-F7E9866F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1CD83F-62C2-60CF-4FD8-4C585C6C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B85B-BA97-4F03-8A17-ED5F6AB2EA2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832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1B0028-E4CE-9C5C-29D0-45CF95450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FC6120-D223-0404-BB30-A8BE3F4A9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8CDED9-5192-C0D9-8FD4-9FC385515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46B26F-B63A-3911-35F7-7107B9A3E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5AAA-052C-4F69-A1E4-FADB942B5D57}" type="datetimeFigureOut">
              <a:rPr lang="fr-FR" smtClean="0"/>
              <a:t>08/12/2023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135C21-4051-7CB1-200D-057A41DAC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BF4632-C99F-566A-0419-8CEC11909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B85B-BA97-4F03-8A17-ED5F6AB2EA2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68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236F75-2408-648C-8480-63C9065F2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901EF9-5E82-C105-31B5-FDB5E0B5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230B69-BD1F-D128-F4A8-15652CBB0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F43F453-7386-4D6D-D7ED-58E259897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8A46C40-8150-351D-B38C-9D0EB9B71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0537568-F2B0-D432-FDA2-F7DA805D0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5AAA-052C-4F69-A1E4-FADB942B5D57}" type="datetimeFigureOut">
              <a:rPr lang="fr-FR" smtClean="0"/>
              <a:t>08/12/2023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89F3C49-F17E-07CD-4716-035CABCCF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CDF42FE-899B-9B2B-D24F-2F522A3DE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B85B-BA97-4F03-8A17-ED5F6AB2EA2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092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98339F-7DB1-21DE-E3AE-8D4109D0B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0B45E65-5042-04FB-74AC-1132975C6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5AAA-052C-4F69-A1E4-FADB942B5D57}" type="datetimeFigureOut">
              <a:rPr lang="fr-FR" smtClean="0"/>
              <a:t>08/12/2023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D46CEB5-31F1-CA7C-6094-FC3E9197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4E83FD7-4387-9711-F47F-CC961664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B85B-BA97-4F03-8A17-ED5F6AB2EA2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273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A9230F5-7246-B260-2E02-24E2913B4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5AAA-052C-4F69-A1E4-FADB942B5D57}" type="datetimeFigureOut">
              <a:rPr lang="fr-FR" smtClean="0"/>
              <a:t>08/12/2023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F25E9F1-03F2-E72A-4440-886F9980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35BC5B-2050-B0C8-2229-E5055A9E0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B85B-BA97-4F03-8A17-ED5F6AB2EA2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363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D8AD47-F296-D361-753E-96E0813F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103FCA-7A09-D71C-CF83-A8E1E5BB5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9A6E38-0E38-1967-9E01-05EF52AF4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2F71A7-00CC-0AAE-67FC-6805DFF9C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5AAA-052C-4F69-A1E4-FADB942B5D57}" type="datetimeFigureOut">
              <a:rPr lang="fr-FR" smtClean="0"/>
              <a:t>08/12/2023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4C1C73-C8D9-40A3-473C-6DC6581B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C8D36E-617C-7F74-9A2D-2A8A4097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B85B-BA97-4F03-8A17-ED5F6AB2EA2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882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0CF25A-B943-D7B3-7731-415932726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AFBEB04-9A9D-7D41-DC81-D8B34B58D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F394A2-C914-DFF9-2172-000C4EE39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00321E-3231-4A4F-53A8-F8DAC765F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5AAA-052C-4F69-A1E4-FADB942B5D57}" type="datetimeFigureOut">
              <a:rPr lang="fr-FR" smtClean="0"/>
              <a:t>08/12/2023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C3FD42-0503-45D7-84AE-4CF4FE617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544A90-4107-94FA-80AB-19DC7062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B85B-BA97-4F03-8A17-ED5F6AB2EA2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174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6D3B73-EBF8-5676-B746-A0BE78CAC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CE6257-6AA5-50F8-7BFA-9EF334585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9D8814-E8D5-4B32-842C-857B46643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5AAA-052C-4F69-A1E4-FADB942B5D57}" type="datetimeFigureOut">
              <a:rPr lang="fr-FR" smtClean="0"/>
              <a:t>08/12/2023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939DFF-3CD4-357B-1095-7B9A2D0C15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E4F4BE-1733-1228-A8F1-14786F1BD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0B85B-BA97-4F03-8A17-ED5F6AB2EA2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356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01267" y="1610992"/>
            <a:ext cx="11453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30000" dirty="0">
                <a:solidFill>
                  <a:schemeClr val="accent6">
                    <a:lumMod val="50000"/>
                  </a:schemeClr>
                </a:solidFill>
              </a:rPr>
              <a:t>7th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Séminary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of LAREDIAB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13</a:t>
            </a:r>
            <a:r>
              <a:rPr lang="en-US" sz="2000" b="1" baseline="30000" dirty="0">
                <a:solidFill>
                  <a:srgbClr val="002060"/>
                </a:solidFill>
              </a:rPr>
              <a:t>th</a:t>
            </a:r>
            <a:r>
              <a:rPr lang="en-US" sz="2000" b="1" dirty="0">
                <a:solidFill>
                  <a:srgbClr val="002060"/>
                </a:solidFill>
              </a:rPr>
              <a:t> Congress OF AMIWIT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7596" y="2457846"/>
            <a:ext cx="11356807" cy="1614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News in auto-</a:t>
            </a:r>
            <a:r>
              <a:rPr lang="fr-FR" sz="4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inflammatory</a:t>
            </a:r>
            <a:r>
              <a:rPr lang="fr-FR" sz="4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diseases</a:t>
            </a:r>
            <a:endParaRPr lang="fr-FR" sz="4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4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4501" y="5058927"/>
            <a:ext cx="86382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Bestaoui MH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Lounici A</a:t>
            </a: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Medicine Department – ​​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Tlemcen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 Hospital Center</a:t>
            </a: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Research Laboratory – University of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Tlemcen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16140" y="6412170"/>
            <a:ext cx="415971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8, 2023 Tlemcen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9170C78-1C9B-FF12-E80A-7DD2790FB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14" y="136614"/>
            <a:ext cx="11840590" cy="126031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5E6A63A-FBC0-3F03-6A92-DFE0D8C05B20}"/>
              </a:ext>
            </a:extLst>
          </p:cNvPr>
          <p:cNvSpPr txBox="1"/>
          <p:nvPr/>
        </p:nvSpPr>
        <p:spPr>
          <a:xfrm>
            <a:off x="640080" y="6141720"/>
            <a:ext cx="2072640" cy="7162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F1E8C9E-BC6A-AE07-9044-345764412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983" y="3265182"/>
            <a:ext cx="1520259" cy="179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1EEDA5-2AE1-E7B4-3500-A2CB37CE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8E53D5-D05B-8974-1A40-47CC6DCF7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5F3ECC3-DB37-6071-E45A-4D4D575E6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71732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A95BD71-87B7-677A-2D4D-9B2F0A506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2368"/>
            <a:ext cx="12192000" cy="63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37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9AF0E1-2B70-7B24-5266-E1CF95493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6B7621-267E-08DC-93BC-F8750F90C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A78171-DA53-D1AD-3BD6-F36AA0F5A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17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C315C8-EA7E-D6EF-5F67-CCBAAE7E6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F02AB9-3A95-F301-8497-D09C5FFAD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3E7EAFA-1F8C-2921-58B6-3B9B921D4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33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E82C5B-6C7D-1DD3-D36F-B3C02E1B7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819017-EF71-BA8F-F288-374852023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AA6A3C6-E77E-AB9E-633C-CC9EBC543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40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5118FB5A-E47C-90F6-0FED-C5EA66E38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769" y="369277"/>
            <a:ext cx="11658599" cy="6277707"/>
          </a:xfrm>
        </p:spPr>
      </p:pic>
    </p:spTree>
    <p:extLst>
      <p:ext uri="{BB962C8B-B14F-4D97-AF65-F5344CB8AC3E}">
        <p14:creationId xmlns:p14="http://schemas.microsoft.com/office/powerpoint/2010/main" val="1360379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828"/>
            <a:ext cx="12192000" cy="65595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3600" b="1" i="0" u="none" strike="noStrike" baseline="0" dirty="0">
                <a:latin typeface="+mn-lt"/>
              </a:rPr>
              <a:t>3 Voies principales</a:t>
            </a:r>
            <a:endParaRPr lang="fr-FR" sz="5400" b="1" dirty="0"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1E22EA-1762-1E95-C6E5-59B954BECFFC}"/>
              </a:ext>
            </a:extLst>
          </p:cNvPr>
          <p:cNvSpPr txBox="1"/>
          <p:nvPr/>
        </p:nvSpPr>
        <p:spPr>
          <a:xfrm>
            <a:off x="246183" y="1793631"/>
            <a:ext cx="3868615" cy="378565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solidFill>
                  <a:srgbClr val="002060"/>
                </a:solidFill>
              </a:rPr>
              <a:t>Voie de l’interleukine 1</a:t>
            </a:r>
          </a:p>
          <a:p>
            <a:endParaRPr lang="fr-FR" sz="2400" b="1" dirty="0"/>
          </a:p>
          <a:p>
            <a:r>
              <a:rPr lang="fr-FR" sz="2400" b="1" dirty="0">
                <a:solidFill>
                  <a:srgbClr val="FF0000"/>
                </a:solidFill>
              </a:rPr>
              <a:t>FMF</a:t>
            </a:r>
          </a:p>
          <a:p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sz="2400" b="1" dirty="0" err="1"/>
              <a:t>Cryopyrinopathies</a:t>
            </a:r>
            <a:endParaRPr lang="fr-FR" sz="2400" b="1" dirty="0"/>
          </a:p>
          <a:p>
            <a:endParaRPr lang="fr-FR" sz="2400" b="1" dirty="0"/>
          </a:p>
          <a:p>
            <a:r>
              <a:rPr lang="fr-FR" sz="2400" b="1" dirty="0"/>
              <a:t>Syndrome TRAPS</a:t>
            </a:r>
          </a:p>
          <a:p>
            <a:endParaRPr lang="fr-FR" sz="2400" b="1" dirty="0"/>
          </a:p>
          <a:p>
            <a:r>
              <a:rPr lang="fr-FR" sz="2400" b="1" dirty="0"/>
              <a:t>Déficit en mévalonate Kinase</a:t>
            </a:r>
          </a:p>
          <a:p>
            <a:endParaRPr lang="fr-FR" sz="24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ACCBB3A-8F5B-BEF5-CA52-1CBD02AB58C1}"/>
              </a:ext>
            </a:extLst>
          </p:cNvPr>
          <p:cNvSpPr txBox="1"/>
          <p:nvPr/>
        </p:nvSpPr>
        <p:spPr>
          <a:xfrm>
            <a:off x="4372709" y="1805351"/>
            <a:ext cx="3704496" cy="36933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solidFill>
                  <a:srgbClr val="002060"/>
                </a:solidFill>
              </a:rPr>
              <a:t>Voie NF - KB</a:t>
            </a:r>
          </a:p>
          <a:p>
            <a:endParaRPr lang="fr-FR" sz="2400" b="1" dirty="0"/>
          </a:p>
          <a:p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sz="2400" b="1" dirty="0"/>
              <a:t>Haploinsuffisance de A20</a:t>
            </a:r>
          </a:p>
          <a:p>
            <a:endParaRPr lang="fr-FR" sz="2400" b="1" dirty="0"/>
          </a:p>
          <a:p>
            <a:r>
              <a:rPr lang="fr-FR" sz="2400" b="1" dirty="0">
                <a:solidFill>
                  <a:srgbClr val="C00000"/>
                </a:solidFill>
              </a:rPr>
              <a:t>Syndrome de VEXAS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4766539-2060-59E3-0B26-50C0A9FE0E6A}"/>
              </a:ext>
            </a:extLst>
          </p:cNvPr>
          <p:cNvSpPr txBox="1"/>
          <p:nvPr/>
        </p:nvSpPr>
        <p:spPr>
          <a:xfrm>
            <a:off x="8253045" y="1781905"/>
            <a:ext cx="3727939" cy="36933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solidFill>
                  <a:srgbClr val="002060"/>
                </a:solidFill>
              </a:rPr>
              <a:t>Voie de l’</a:t>
            </a:r>
            <a:r>
              <a:rPr lang="fr-FR" sz="2400" b="1" u="sng" dirty="0" err="1">
                <a:solidFill>
                  <a:srgbClr val="002060"/>
                </a:solidFill>
              </a:rPr>
              <a:t>interferon</a:t>
            </a:r>
            <a:endParaRPr lang="fr-FR" sz="2400" b="1" u="sng" dirty="0">
              <a:solidFill>
                <a:srgbClr val="002060"/>
              </a:solidFill>
            </a:endParaRPr>
          </a:p>
          <a:p>
            <a:endParaRPr lang="fr-FR" sz="2400" b="1" dirty="0"/>
          </a:p>
          <a:p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sz="2400" b="1" dirty="0"/>
              <a:t>Syndrome d’</a:t>
            </a:r>
            <a:r>
              <a:rPr lang="fr-FR" sz="2400" b="1" dirty="0" err="1"/>
              <a:t>aicardi</a:t>
            </a:r>
            <a:r>
              <a:rPr lang="fr-FR" sz="2400" b="1" dirty="0"/>
              <a:t>-Gouttière</a:t>
            </a:r>
          </a:p>
          <a:p>
            <a:endParaRPr lang="fr-FR" sz="2400" b="1" dirty="0"/>
          </a:p>
          <a:p>
            <a:r>
              <a:rPr lang="fr-FR" sz="2400" b="1" dirty="0"/>
              <a:t>SAVI</a:t>
            </a:r>
          </a:p>
          <a:p>
            <a:endParaRPr lang="fr-FR" sz="2400" b="1" dirty="0"/>
          </a:p>
          <a:p>
            <a:r>
              <a:rPr lang="fr-FR" sz="2400" b="1" dirty="0"/>
              <a:t>COPA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7703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955"/>
          </a:xfrm>
        </p:spPr>
        <p:txBody>
          <a:bodyPr>
            <a:noAutofit/>
          </a:bodyPr>
          <a:lstStyle/>
          <a:p>
            <a:pPr algn="ctr"/>
            <a:r>
              <a:rPr lang="fr-FR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3137" y="1237936"/>
            <a:ext cx="11598442" cy="4684670"/>
          </a:xfrm>
        </p:spPr>
        <p:txBody>
          <a:bodyPr>
            <a:noAutofit/>
          </a:bodyPr>
          <a:lstStyle/>
          <a:p>
            <a:pPr marL="514350" indent="-514350">
              <a:lnSpc>
                <a:spcPct val="94000"/>
              </a:lnSpc>
              <a:spcAft>
                <a:spcPts val="150"/>
              </a:spcAft>
              <a:buFont typeface="+mj-lt"/>
              <a:buAutoNum type="arabicParenR"/>
            </a:pPr>
            <a:r>
              <a:rPr lang="fr-FR" i="0" u="none" strike="noStrike" baseline="0" dirty="0">
                <a:solidFill>
                  <a:srgbClr val="000000"/>
                </a:solidFill>
              </a:rPr>
              <a:t> Définition des maladies auto-inflammatoires</a:t>
            </a:r>
            <a:endParaRPr lang="fr-FR" dirty="0">
              <a:solidFill>
                <a:srgbClr val="000000"/>
              </a:solidFill>
            </a:endParaRPr>
          </a:p>
          <a:p>
            <a:pPr>
              <a:lnSpc>
                <a:spcPct val="94000"/>
              </a:lnSpc>
              <a:spcAft>
                <a:spcPts val="150"/>
              </a:spcAft>
              <a:buFont typeface="+mj-lt"/>
              <a:buAutoNum type="arabicParenR"/>
            </a:pPr>
            <a:endParaRPr lang="fr-FR" sz="1200" b="1" dirty="0">
              <a:sym typeface="Wingdings 2"/>
            </a:endParaRPr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 Mutations génétiques et physiopathologie</a:t>
            </a:r>
          </a:p>
          <a:p>
            <a:pPr marL="342900" indent="-342900">
              <a:lnSpc>
                <a:spcPct val="94000"/>
              </a:lnSpc>
              <a:spcAft>
                <a:spcPts val="150"/>
              </a:spcAft>
              <a:buFont typeface="+mj-lt"/>
              <a:buAutoNum type="arabicParenR"/>
            </a:pPr>
            <a:endParaRPr lang="fr-FR" sz="1800" dirty="0">
              <a:sym typeface="Wingdings 2"/>
            </a:endParaRPr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 </a:t>
            </a:r>
            <a:r>
              <a:rPr lang="fr-FR" b="1" dirty="0"/>
              <a:t>Démarche diagnostique devant une fièvre récurrente héréditaire? </a:t>
            </a:r>
          </a:p>
          <a:p>
            <a:pPr marL="514350" indent="-514350">
              <a:buFont typeface="+mj-lt"/>
              <a:buAutoNum type="arabicParenR"/>
            </a:pPr>
            <a:endParaRPr lang="fr-FR" dirty="0"/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Principales maladies auto-inflammatoires</a:t>
            </a:r>
          </a:p>
          <a:p>
            <a:pPr marL="514350" indent="-514350">
              <a:buFont typeface="+mj-lt"/>
              <a:buAutoNum type="arabicParenR"/>
            </a:pPr>
            <a:endParaRPr lang="fr-FR" dirty="0"/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Actualités dans les maladies auto-inflammatoires</a:t>
            </a:r>
          </a:p>
          <a:p>
            <a:pPr marL="514350" indent="-514350">
              <a:buFont typeface="+mj-lt"/>
              <a:buAutoNum type="arabicParenR"/>
            </a:pPr>
            <a:endParaRPr lang="fr-FR" dirty="0"/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Conclusion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75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828"/>
            <a:ext cx="12192000" cy="65595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3600" b="1" i="0" u="none" strike="noStrike" baseline="0" dirty="0">
                <a:latin typeface="+mn-lt"/>
              </a:rPr>
              <a:t>Eléments en faveur d’une MAI</a:t>
            </a:r>
            <a:endParaRPr lang="fr-FR" sz="5400" b="1" dirty="0">
              <a:latin typeface="+mn-lt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7135A50-CB5D-D6A4-23D3-1499F293B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149540"/>
              </p:ext>
            </p:extLst>
          </p:nvPr>
        </p:nvGraphicFramePr>
        <p:xfrm>
          <a:off x="1820985" y="772415"/>
          <a:ext cx="9011138" cy="357892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505569">
                  <a:extLst>
                    <a:ext uri="{9D8B030D-6E8A-4147-A177-3AD203B41FA5}">
                      <a16:colId xmlns:a16="http://schemas.microsoft.com/office/drawing/2014/main" val="4105431828"/>
                    </a:ext>
                  </a:extLst>
                </a:gridCol>
                <a:gridCol w="4505569">
                  <a:extLst>
                    <a:ext uri="{9D8B030D-6E8A-4147-A177-3AD203B41FA5}">
                      <a16:colId xmlns:a16="http://schemas.microsoft.com/office/drawing/2014/main" val="26391093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Positifs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342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1" dirty="0"/>
                        <a:t>Chronologie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1" dirty="0"/>
                        <a:t>Début depuis &gt; 6 mois (chez les adultes)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066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1" dirty="0"/>
                        <a:t>Histoire de la maladie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1" dirty="0"/>
                        <a:t>Crises récurrentes (fièvre+++)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50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1" dirty="0"/>
                        <a:t>Symptômes associés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1" dirty="0"/>
                        <a:t>Fièvre non nue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1" dirty="0"/>
                        <a:t>- Atteinte cutanéomuqueuse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1" dirty="0"/>
                        <a:t>- Atteinte musculosquelettique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1" dirty="0"/>
                        <a:t>- Atteinte du tube digestif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15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1" dirty="0"/>
                        <a:t>Signes biologiques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1" dirty="0"/>
                        <a:t>Syndrome inflammatoire en  crise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493583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F2493897-CF9E-B918-143E-8FEE0171F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079899"/>
              </p:ext>
            </p:extLst>
          </p:nvPr>
        </p:nvGraphicFramePr>
        <p:xfrm>
          <a:off x="3006970" y="4755437"/>
          <a:ext cx="6796454" cy="137477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796454">
                  <a:extLst>
                    <a:ext uri="{9D8B030D-6E8A-4147-A177-3AD203B41FA5}">
                      <a16:colId xmlns:a16="http://schemas.microsoft.com/office/drawing/2014/main" val="4105431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effectLst/>
                        </a:rPr>
                        <a:t>Négatifs</a:t>
                      </a:r>
                      <a:endParaRPr lang="fr-FR" sz="16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342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000" b="1" dirty="0">
                          <a:effectLst/>
                        </a:rPr>
                        <a:t>Pas d’infection                          Pas de néoplasie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effectLst/>
                        </a:rPr>
                        <a:t>Presque pas d’anticorps               Presque pas de déficit Immunitaire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066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00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B97945-9A24-CD86-375D-604E35ED1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56384F-A046-8EC5-3EF5-A2C7537C7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A69847F-5D76-8DFE-9420-1EACF4EDA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43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26A0D7-6041-4F35-8F98-7BAA4065B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A87883-0CC7-F637-7687-C413D954B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C3BC63-2FC1-2855-43D3-F265BF4C1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4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955"/>
          </a:xfrm>
        </p:spPr>
        <p:txBody>
          <a:bodyPr>
            <a:noAutofit/>
          </a:bodyPr>
          <a:lstStyle/>
          <a:p>
            <a:pPr algn="ctr"/>
            <a:r>
              <a:rPr lang="fr-F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3137" y="1237936"/>
            <a:ext cx="11598442" cy="4684670"/>
          </a:xfrm>
        </p:spPr>
        <p:txBody>
          <a:bodyPr>
            <a:noAutofit/>
          </a:bodyPr>
          <a:lstStyle/>
          <a:p>
            <a:pPr marL="514350" indent="-514350">
              <a:lnSpc>
                <a:spcPct val="94000"/>
              </a:lnSpc>
              <a:spcAft>
                <a:spcPts val="150"/>
              </a:spcAft>
              <a:buFont typeface="+mj-lt"/>
              <a:buAutoNum type="arabicParenR"/>
            </a:pPr>
            <a:r>
              <a:rPr lang="fr-FR" b="1" i="0" u="none" strike="noStrike" baseline="0" dirty="0">
                <a:solidFill>
                  <a:srgbClr val="000000"/>
                </a:solidFill>
              </a:rPr>
              <a:t> Définition des maladies auto-inflammatoires</a:t>
            </a:r>
            <a:endParaRPr lang="fr-FR" b="1" dirty="0">
              <a:solidFill>
                <a:srgbClr val="000000"/>
              </a:solidFill>
            </a:endParaRPr>
          </a:p>
          <a:p>
            <a:pPr>
              <a:lnSpc>
                <a:spcPct val="94000"/>
              </a:lnSpc>
              <a:spcAft>
                <a:spcPts val="150"/>
              </a:spcAft>
              <a:buFont typeface="+mj-lt"/>
              <a:buAutoNum type="arabicParenR"/>
            </a:pPr>
            <a:endParaRPr lang="fr-FR" sz="1200" dirty="0">
              <a:sym typeface="Wingdings 2"/>
            </a:endParaRPr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 Mutations génétiques et physiopathologie</a:t>
            </a:r>
          </a:p>
          <a:p>
            <a:pPr marL="342900" indent="-342900">
              <a:lnSpc>
                <a:spcPct val="94000"/>
              </a:lnSpc>
              <a:spcAft>
                <a:spcPts val="150"/>
              </a:spcAft>
              <a:buFont typeface="+mj-lt"/>
              <a:buAutoNum type="arabicParenR"/>
            </a:pPr>
            <a:endParaRPr lang="fr-FR" sz="1800" dirty="0">
              <a:sym typeface="Wingdings 2"/>
            </a:endParaRPr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 Démarche diagnostique devant une fièvre récurrente héréditaire? </a:t>
            </a:r>
          </a:p>
          <a:p>
            <a:pPr marL="514350" indent="-514350">
              <a:buFont typeface="+mj-lt"/>
              <a:buAutoNum type="arabicParenR"/>
            </a:pPr>
            <a:endParaRPr lang="fr-FR" dirty="0"/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Principales maladies auto-inflammatoires</a:t>
            </a:r>
          </a:p>
          <a:p>
            <a:pPr marL="514350" indent="-514350">
              <a:buFont typeface="+mj-lt"/>
              <a:buAutoNum type="arabicParenR"/>
            </a:pPr>
            <a:endParaRPr lang="fr-FR" dirty="0"/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Actualités dans les maladies auto-inflammatoires</a:t>
            </a:r>
          </a:p>
          <a:p>
            <a:pPr marL="514350" indent="-514350">
              <a:buFont typeface="+mj-lt"/>
              <a:buAutoNum type="arabicParenR"/>
            </a:pPr>
            <a:endParaRPr lang="fr-FR" dirty="0"/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Conclusion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09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3A1E0A-B40D-6993-8375-1931E002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346792-185B-0E98-5793-6B26633A3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ED73F0-31E0-77D5-6376-73BBE0BA7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03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A85A5C-730A-B361-0F18-2968B8AB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AD4952-858C-D4A6-B145-049850FA8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3CD01A5-5755-EAAA-1B8B-DB53EEE94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92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EFF131-68AC-6857-DF08-F739B066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785039-BEA1-416A-E22D-3F225033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AAB603C-B37B-86C1-4A34-485D7C336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1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B2D7FA-A024-1906-6A0A-66493E22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58E7D5-DD4F-85D4-074E-EC37194DE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4ADDCFC-F6E6-2C85-6A74-6E592C4B7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63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955"/>
          </a:xfrm>
        </p:spPr>
        <p:txBody>
          <a:bodyPr>
            <a:noAutofit/>
          </a:bodyPr>
          <a:lstStyle/>
          <a:p>
            <a:pPr algn="ctr"/>
            <a:r>
              <a:rPr lang="fr-FR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3137" y="1237936"/>
            <a:ext cx="11598442" cy="4684670"/>
          </a:xfrm>
        </p:spPr>
        <p:txBody>
          <a:bodyPr>
            <a:noAutofit/>
          </a:bodyPr>
          <a:lstStyle/>
          <a:p>
            <a:pPr marL="514350" indent="-514350">
              <a:lnSpc>
                <a:spcPct val="94000"/>
              </a:lnSpc>
              <a:spcAft>
                <a:spcPts val="150"/>
              </a:spcAft>
              <a:buFont typeface="+mj-lt"/>
              <a:buAutoNum type="arabicParenR"/>
            </a:pPr>
            <a:r>
              <a:rPr lang="fr-FR" i="0" u="none" strike="noStrike" baseline="0" dirty="0">
                <a:solidFill>
                  <a:srgbClr val="000000"/>
                </a:solidFill>
              </a:rPr>
              <a:t> Définition des maladies auto-inflammatoires</a:t>
            </a:r>
            <a:endParaRPr lang="fr-FR" dirty="0">
              <a:solidFill>
                <a:srgbClr val="000000"/>
              </a:solidFill>
            </a:endParaRPr>
          </a:p>
          <a:p>
            <a:pPr>
              <a:lnSpc>
                <a:spcPct val="94000"/>
              </a:lnSpc>
              <a:spcAft>
                <a:spcPts val="150"/>
              </a:spcAft>
              <a:buFont typeface="+mj-lt"/>
              <a:buAutoNum type="arabicParenR"/>
            </a:pPr>
            <a:endParaRPr lang="fr-FR" sz="1200" b="1" dirty="0">
              <a:sym typeface="Wingdings 2"/>
            </a:endParaRPr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 Mutations génétiques et physiopathologie</a:t>
            </a:r>
          </a:p>
          <a:p>
            <a:pPr marL="342900" indent="-342900">
              <a:lnSpc>
                <a:spcPct val="94000"/>
              </a:lnSpc>
              <a:spcAft>
                <a:spcPts val="150"/>
              </a:spcAft>
              <a:buFont typeface="+mj-lt"/>
              <a:buAutoNum type="arabicParenR"/>
            </a:pPr>
            <a:endParaRPr lang="fr-FR" sz="1800" dirty="0">
              <a:sym typeface="Wingdings 2"/>
            </a:endParaRPr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 Démarche diagnostique devant une fièvre récurrente héréditaire? </a:t>
            </a:r>
          </a:p>
          <a:p>
            <a:pPr marL="514350" indent="-514350">
              <a:buFont typeface="+mj-lt"/>
              <a:buAutoNum type="arabicParenR"/>
            </a:pPr>
            <a:endParaRPr lang="fr-FR" dirty="0"/>
          </a:p>
          <a:p>
            <a:pPr marL="514350" indent="-514350">
              <a:buFont typeface="+mj-lt"/>
              <a:buAutoNum type="arabicParenR"/>
            </a:pPr>
            <a:r>
              <a:rPr lang="fr-FR" b="1" dirty="0"/>
              <a:t>Principales maladies auto-inflammatoires</a:t>
            </a:r>
          </a:p>
          <a:p>
            <a:pPr marL="514350" indent="-514350">
              <a:buFont typeface="+mj-lt"/>
              <a:buAutoNum type="arabicParenR"/>
            </a:pPr>
            <a:endParaRPr lang="fr-FR" dirty="0"/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Actualités dans les maladies auto-inflammatoires</a:t>
            </a:r>
          </a:p>
          <a:p>
            <a:pPr marL="514350" indent="-514350">
              <a:buFont typeface="+mj-lt"/>
              <a:buAutoNum type="arabicParenR"/>
            </a:pPr>
            <a:endParaRPr lang="fr-FR" dirty="0"/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Conclusion 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40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5CE09A-7A56-17F8-AC67-F489978A7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665B69-A158-3BD0-FC37-F7842F9A7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E6BF350-0362-1CAF-6D2C-7DD1BEECC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C52B293-78BB-F650-0DC1-411AC7264C3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FIEVRE  MEDITERRANENNE FAMILIALE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B22E577-07FA-BEE8-B10A-2478B46CC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976" y="3685732"/>
            <a:ext cx="7166871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14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1B159-6117-D31C-4A3F-CAAA9E73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FE3E80-6508-59E6-82FE-3A3AF9329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D5F4D9-4531-2E93-47D3-B6ABD87C5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6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768451-4053-0D74-F74D-C48A25A3E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A539E75C-B159-5702-4B32-25C4CD005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34419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49C94A-C595-A87B-E5D0-5128CB98B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6A8095-6CFC-D40D-4597-99425AD5F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9E481F-94DC-2D5C-23CA-DD23AD55A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53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BC5C80-8F22-3B1B-CDCE-2FD70CA8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0497B4-F9C3-EEBF-99E0-6EC13DFA1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8CCECD4-9D95-63F5-4FFC-808FE62E2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3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828"/>
            <a:ext cx="12192000" cy="65595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3600" b="1" i="0" u="none" strike="noStrike" baseline="0" dirty="0">
                <a:latin typeface="+mn-lt"/>
              </a:rPr>
              <a:t>Définition des maladies auto-inflammatoires</a:t>
            </a:r>
            <a:endParaRPr lang="fr-FR" sz="54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3137" y="1237936"/>
            <a:ext cx="11598442" cy="4684670"/>
          </a:xfrm>
        </p:spPr>
        <p:txBody>
          <a:bodyPr>
            <a:noAutofit/>
          </a:bodyPr>
          <a:lstStyle/>
          <a:p>
            <a:pPr marL="0" indent="0">
              <a:lnSpc>
                <a:spcPct val="94000"/>
              </a:lnSpc>
              <a:spcAft>
                <a:spcPts val="150"/>
              </a:spcAft>
              <a:buNone/>
            </a:pPr>
            <a:r>
              <a:rPr lang="fr-FR" b="1" i="0" u="none" strike="noStrike" baseline="0" dirty="0">
                <a:solidFill>
                  <a:srgbClr val="000000"/>
                </a:solidFill>
              </a:rPr>
              <a:t>1 -  </a:t>
            </a:r>
            <a:r>
              <a:rPr lang="fr-FR" b="1" dirty="0">
                <a:solidFill>
                  <a:srgbClr val="000000"/>
                </a:solidFill>
              </a:rPr>
              <a:t>=</a:t>
            </a:r>
            <a:r>
              <a:rPr lang="fr-FR" b="1" i="0" u="none" strike="noStrike" baseline="0" dirty="0">
                <a:solidFill>
                  <a:srgbClr val="000000"/>
                </a:solidFill>
              </a:rPr>
              <a:t> Désordre de l’immunité</a:t>
            </a:r>
            <a:r>
              <a:rPr lang="fr-FR" b="1" i="0" u="none" strike="noStrike" dirty="0">
                <a:solidFill>
                  <a:srgbClr val="000000"/>
                </a:solidFill>
              </a:rPr>
              <a:t> innée</a:t>
            </a:r>
            <a:endParaRPr lang="fr-FR" b="1" dirty="0">
              <a:solidFill>
                <a:srgbClr val="000000"/>
              </a:solidFill>
            </a:endParaRPr>
          </a:p>
          <a:p>
            <a:pPr marL="0" indent="0">
              <a:lnSpc>
                <a:spcPct val="94000"/>
              </a:lnSpc>
              <a:spcAft>
                <a:spcPts val="150"/>
              </a:spcAft>
              <a:buNone/>
            </a:pPr>
            <a:endParaRPr lang="fr-FR" dirty="0">
              <a:sym typeface="Wingdings 2"/>
            </a:endParaRPr>
          </a:p>
          <a:p>
            <a:pPr marL="0" indent="0">
              <a:buNone/>
            </a:pPr>
            <a:r>
              <a:rPr lang="fr-FR" dirty="0"/>
              <a:t>2 –Caractérisées par des </a:t>
            </a:r>
            <a:r>
              <a:rPr lang="fr-FR" b="1" dirty="0"/>
              <a:t>anomalies génétiques</a:t>
            </a:r>
            <a:r>
              <a:rPr lang="fr-FR" dirty="0"/>
              <a:t> codant des protéines intervenant dans l’immunité innée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dirty="0"/>
              <a:t>2 – Souvent pas d’</a:t>
            </a:r>
            <a:r>
              <a:rPr lang="fr-FR" dirty="0" err="1"/>
              <a:t>autoimmunité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2404B92-1CAB-CB8D-417C-530243014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313" y="4910335"/>
            <a:ext cx="7621374" cy="128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8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CD1B79-321B-BA6D-2351-686D3419A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E3B924-5199-D9F9-9E7E-F2C27D4B1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C80A3B-0809-7F2D-8D0C-390066042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33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E8214D6-F44A-6BE0-4BA8-EC1387D7B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20" y="104274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D8A22E-ACFE-75BE-F114-B50E72993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BA20FC-0789-5DC0-F0EB-A0578A527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6B320BD-B3F0-3DF1-68FB-B5C017BCD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1037"/>
            <a:ext cx="12192000" cy="628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06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11685D-0C00-EC23-6722-790B47CBA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12E793-B99E-4DBF-C5C2-A8DEB350C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3099F8E-E9BE-6165-3B51-D251FE25E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10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104075-87AB-387F-D3DA-B31B36FF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F66FE5-03F6-0D58-19E2-5318F1E91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F04BC2-CC3C-CF5C-6529-ACC3AA3AE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88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22876A-1DA8-0126-7590-DEA5B087E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F13DE2-86AC-BEB5-07AE-B131D5B04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F09835-194E-4D91-B4CF-39AEC0DF7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55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90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5CB18D-F318-323B-2F18-70C8318F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37E452-7E46-1168-B2CF-2029F3AFE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17F4A6B-C6CC-20E1-6758-A72C758F4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06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036679-7786-7867-C04B-65521F4D6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BF4090-91AE-352E-B636-C8D2BF821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1158337-83B7-CC64-FEF1-0BF6DD53C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092" y="0"/>
            <a:ext cx="12315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243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42DAE5-E227-5474-3F4B-795C67E25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F0E66B-506C-A681-2C09-4067E0C22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453BF80-FD71-0DA5-88EE-474B772B9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145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955"/>
          </a:xfrm>
        </p:spPr>
        <p:txBody>
          <a:bodyPr>
            <a:noAutofit/>
          </a:bodyPr>
          <a:lstStyle/>
          <a:p>
            <a:pPr algn="ctr"/>
            <a:r>
              <a:rPr lang="fr-FR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3137" y="1237936"/>
            <a:ext cx="11598442" cy="4684670"/>
          </a:xfrm>
        </p:spPr>
        <p:txBody>
          <a:bodyPr>
            <a:noAutofit/>
          </a:bodyPr>
          <a:lstStyle/>
          <a:p>
            <a:pPr marL="514350" indent="-514350">
              <a:lnSpc>
                <a:spcPct val="94000"/>
              </a:lnSpc>
              <a:spcAft>
                <a:spcPts val="150"/>
              </a:spcAft>
              <a:buFont typeface="+mj-lt"/>
              <a:buAutoNum type="arabicParenR"/>
            </a:pPr>
            <a:r>
              <a:rPr lang="fr-FR" i="0" u="none" strike="noStrike" baseline="0" dirty="0">
                <a:solidFill>
                  <a:srgbClr val="000000"/>
                </a:solidFill>
              </a:rPr>
              <a:t> Définition des maladies auto-inflammatoires</a:t>
            </a:r>
            <a:endParaRPr lang="fr-FR" dirty="0">
              <a:solidFill>
                <a:srgbClr val="000000"/>
              </a:solidFill>
            </a:endParaRPr>
          </a:p>
          <a:p>
            <a:pPr>
              <a:lnSpc>
                <a:spcPct val="94000"/>
              </a:lnSpc>
              <a:spcAft>
                <a:spcPts val="150"/>
              </a:spcAft>
              <a:buFont typeface="+mj-lt"/>
              <a:buAutoNum type="arabicParenR"/>
            </a:pPr>
            <a:endParaRPr lang="fr-FR" sz="1200" b="1" dirty="0">
              <a:sym typeface="Wingdings 2"/>
            </a:endParaRPr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 Mutations génétiques et physiopathologie</a:t>
            </a:r>
          </a:p>
          <a:p>
            <a:pPr marL="342900" indent="-342900">
              <a:lnSpc>
                <a:spcPct val="94000"/>
              </a:lnSpc>
              <a:spcAft>
                <a:spcPts val="150"/>
              </a:spcAft>
              <a:buFont typeface="+mj-lt"/>
              <a:buAutoNum type="arabicParenR"/>
            </a:pPr>
            <a:endParaRPr lang="fr-FR" sz="1800" dirty="0">
              <a:sym typeface="Wingdings 2"/>
            </a:endParaRPr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 Démarche diagnostique devant une fièvre récurrente héréditaire? </a:t>
            </a:r>
          </a:p>
          <a:p>
            <a:pPr marL="514350" indent="-514350">
              <a:buFont typeface="+mj-lt"/>
              <a:buAutoNum type="arabicParenR"/>
            </a:pPr>
            <a:endParaRPr lang="fr-FR" dirty="0"/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Principales maladies auto-inflammatoires</a:t>
            </a:r>
          </a:p>
          <a:p>
            <a:pPr marL="514350" indent="-514350">
              <a:buFont typeface="+mj-lt"/>
              <a:buAutoNum type="arabicParenR"/>
            </a:pPr>
            <a:endParaRPr lang="fr-FR" dirty="0"/>
          </a:p>
          <a:p>
            <a:pPr marL="514350" indent="-514350">
              <a:buFont typeface="+mj-lt"/>
              <a:buAutoNum type="arabicParenR"/>
            </a:pPr>
            <a:r>
              <a:rPr lang="fr-FR" b="1" dirty="0"/>
              <a:t>Actualités dans les maladies auto-inflammatoires</a:t>
            </a:r>
          </a:p>
          <a:p>
            <a:pPr marL="514350" indent="-514350">
              <a:buFont typeface="+mj-lt"/>
              <a:buAutoNum type="arabicParenR"/>
            </a:pPr>
            <a:endParaRPr lang="fr-FR" dirty="0"/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Conclusion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954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DD76B1-E4D4-C0B2-D0A5-0C93BF4EC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D5B6C0-530B-ECD6-382A-36ECD4B17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C458425-38CB-684E-A654-A7363F547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76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CB2FA78-0FCF-F85A-41AD-8D20D3C5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418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62A6ED-1826-5BB6-14DD-5CB733FC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99EF65D-5F23-0652-6BC2-0F3AAA25B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351729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1266B-C242-9982-D474-5692FBB26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756B69B-4461-65F2-139A-C4C52566C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790466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CCF893-DA7D-B5BA-B642-792DE9A0C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C5EEB8-558B-7182-4960-9C8BBFFC0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2F65735-45C2-6BF0-E749-5DBC5D6B3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509" y="382710"/>
            <a:ext cx="10122876" cy="59467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E904DDC-E25B-0AB2-496B-FFF89B53B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354" y="6487747"/>
            <a:ext cx="2391109" cy="219106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08C4BD0D-21D0-04DC-02B6-9E73B8ABAC4A}"/>
              </a:ext>
            </a:extLst>
          </p:cNvPr>
          <p:cNvSpPr txBox="1">
            <a:spLocks/>
          </p:cNvSpPr>
          <p:nvPr/>
        </p:nvSpPr>
        <p:spPr>
          <a:xfrm>
            <a:off x="0" y="9828"/>
            <a:ext cx="12192000" cy="6559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>
                <a:latin typeface="+mn-lt"/>
              </a:rPr>
              <a:t>Syndrome de VEXAS</a:t>
            </a:r>
            <a:endParaRPr lang="fr-FR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44942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74D62E-21FD-43A3-CBD1-E345F1F31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B3CC70-D467-88F4-7B07-6394E3642F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8" y="665783"/>
            <a:ext cx="11213122" cy="6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2E74084C-2B90-31D7-41FC-1B88C384CC55}"/>
              </a:ext>
            </a:extLst>
          </p:cNvPr>
          <p:cNvSpPr txBox="1">
            <a:spLocks/>
          </p:cNvSpPr>
          <p:nvPr/>
        </p:nvSpPr>
        <p:spPr>
          <a:xfrm>
            <a:off x="0" y="9828"/>
            <a:ext cx="12192000" cy="6559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>
                <a:latin typeface="+mn-lt"/>
              </a:rPr>
              <a:t>Syndrome de VEXAS</a:t>
            </a:r>
            <a:endParaRPr lang="fr-FR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96452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97947C-DE21-8C3E-23C8-B921E166F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6088EBA-8391-D075-D41D-C05455DD8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5" y="665782"/>
            <a:ext cx="12192000" cy="6192217"/>
          </a:xfr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B095943C-1754-6316-9509-FABDDFD8CBBF}"/>
              </a:ext>
            </a:extLst>
          </p:cNvPr>
          <p:cNvSpPr txBox="1">
            <a:spLocks/>
          </p:cNvSpPr>
          <p:nvPr/>
        </p:nvSpPr>
        <p:spPr>
          <a:xfrm>
            <a:off x="0" y="9828"/>
            <a:ext cx="12192000" cy="6559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>
                <a:latin typeface="+mn-lt"/>
              </a:rPr>
              <a:t>Syndrome de VEXAS</a:t>
            </a:r>
            <a:endParaRPr lang="fr-FR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40224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59201C-126F-2899-8C2C-DF5887482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593C1D-A4A5-0A85-3291-BD3483019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287959-1B47-12AA-DE05-447B9D883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853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7CF479-CCAE-2F08-36BD-5CC28EF60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28236C-AF19-4CDA-1F5F-2FE78C31C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2E2220A-C444-A112-3BD0-89C96844B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283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FF806B-4D88-4102-886D-4F4188AC3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D56E06-024A-8DB9-A82A-6F74C48D9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F890DE9-AA89-7CFF-A285-0890B81A8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01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955"/>
          </a:xfrm>
        </p:spPr>
        <p:txBody>
          <a:bodyPr>
            <a:noAutofit/>
          </a:bodyPr>
          <a:lstStyle/>
          <a:p>
            <a:pPr algn="ctr"/>
            <a:r>
              <a:rPr lang="fr-FR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3137" y="1237936"/>
            <a:ext cx="11598442" cy="4684670"/>
          </a:xfrm>
        </p:spPr>
        <p:txBody>
          <a:bodyPr>
            <a:noAutofit/>
          </a:bodyPr>
          <a:lstStyle/>
          <a:p>
            <a:pPr marL="514350" indent="-514350">
              <a:lnSpc>
                <a:spcPct val="94000"/>
              </a:lnSpc>
              <a:spcAft>
                <a:spcPts val="150"/>
              </a:spcAft>
              <a:buFont typeface="+mj-lt"/>
              <a:buAutoNum type="arabicParenR"/>
            </a:pPr>
            <a:r>
              <a:rPr lang="fr-FR" i="0" u="none" strike="noStrike" baseline="0" dirty="0">
                <a:solidFill>
                  <a:srgbClr val="000000"/>
                </a:solidFill>
              </a:rPr>
              <a:t> Définition des maladies auto-inflammatoires</a:t>
            </a:r>
            <a:endParaRPr lang="fr-FR" dirty="0">
              <a:solidFill>
                <a:srgbClr val="000000"/>
              </a:solidFill>
            </a:endParaRPr>
          </a:p>
          <a:p>
            <a:pPr>
              <a:lnSpc>
                <a:spcPct val="94000"/>
              </a:lnSpc>
              <a:spcAft>
                <a:spcPts val="150"/>
              </a:spcAft>
              <a:buFont typeface="+mj-lt"/>
              <a:buAutoNum type="arabicParenR"/>
            </a:pPr>
            <a:endParaRPr lang="fr-FR" sz="1200" b="1" dirty="0">
              <a:sym typeface="Wingdings 2"/>
            </a:endParaRPr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 Mutations génétiques et physiopathologie</a:t>
            </a:r>
          </a:p>
          <a:p>
            <a:pPr marL="342900" indent="-342900">
              <a:lnSpc>
                <a:spcPct val="94000"/>
              </a:lnSpc>
              <a:spcAft>
                <a:spcPts val="150"/>
              </a:spcAft>
              <a:buFont typeface="+mj-lt"/>
              <a:buAutoNum type="arabicParenR"/>
            </a:pPr>
            <a:endParaRPr lang="fr-FR" sz="1800" dirty="0">
              <a:sym typeface="Wingdings 2"/>
            </a:endParaRPr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 Démarche diagnostique devant une fièvre récurrente héréditaire? </a:t>
            </a:r>
          </a:p>
          <a:p>
            <a:pPr marL="514350" indent="-514350">
              <a:buFont typeface="+mj-lt"/>
              <a:buAutoNum type="arabicParenR"/>
            </a:pPr>
            <a:endParaRPr lang="fr-FR" dirty="0"/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Principales maladies auto-inflammatoires</a:t>
            </a:r>
          </a:p>
          <a:p>
            <a:pPr marL="514350" indent="-514350">
              <a:buFont typeface="+mj-lt"/>
              <a:buAutoNum type="arabicParenR"/>
            </a:pPr>
            <a:endParaRPr lang="fr-FR" dirty="0"/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Actualités dans les maladies auto-inflammatoires</a:t>
            </a:r>
          </a:p>
          <a:p>
            <a:pPr marL="514350" indent="-514350">
              <a:buFont typeface="+mj-lt"/>
              <a:buAutoNum type="arabicParenR"/>
            </a:pPr>
            <a:endParaRPr lang="fr-FR" dirty="0"/>
          </a:p>
          <a:p>
            <a:pPr marL="514350" indent="-514350">
              <a:buFont typeface="+mj-lt"/>
              <a:buAutoNum type="arabicParenR"/>
            </a:pPr>
            <a:r>
              <a:rPr lang="fr-FR" b="1" dirty="0"/>
              <a:t>Conclusion</a:t>
            </a:r>
            <a:endParaRPr lang="fr-F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201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487FE-F3AA-3FB4-7FD3-A6DB844CC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3642C1-0C46-8ABF-B3EA-71D8304CB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F1A0A1-568A-2162-D9EC-F4A1549C0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9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FCCB86-79E6-DCF6-F49E-58B0708A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B1F319-4ED3-13B5-7947-931B719F0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7B5A6EE-96FB-F624-4861-6D914D252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63" y="509954"/>
            <a:ext cx="9653952" cy="61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289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979E0D-D040-CFA9-64E1-7E8AB41AEC2A}"/>
              </a:ext>
            </a:extLst>
          </p:cNvPr>
          <p:cNvSpPr txBox="1">
            <a:spLocks/>
          </p:cNvSpPr>
          <p:nvPr/>
        </p:nvSpPr>
        <p:spPr>
          <a:xfrm>
            <a:off x="3523247" y="2766218"/>
            <a:ext cx="51455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72118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B76C5C2-0015-126D-E42A-A613D31F7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04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955"/>
          </a:xfrm>
        </p:spPr>
        <p:txBody>
          <a:bodyPr>
            <a:noAutofit/>
          </a:bodyPr>
          <a:lstStyle/>
          <a:p>
            <a:pPr algn="ctr"/>
            <a:r>
              <a:rPr lang="fr-F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3137" y="1237936"/>
            <a:ext cx="11598442" cy="4684670"/>
          </a:xfrm>
        </p:spPr>
        <p:txBody>
          <a:bodyPr>
            <a:noAutofit/>
          </a:bodyPr>
          <a:lstStyle/>
          <a:p>
            <a:pPr marL="514350" indent="-514350">
              <a:lnSpc>
                <a:spcPct val="94000"/>
              </a:lnSpc>
              <a:spcAft>
                <a:spcPts val="150"/>
              </a:spcAft>
              <a:buFont typeface="+mj-lt"/>
              <a:buAutoNum type="arabicParenR"/>
            </a:pPr>
            <a:r>
              <a:rPr lang="fr-FR" i="0" u="none" strike="noStrike" baseline="0" dirty="0">
                <a:solidFill>
                  <a:srgbClr val="000000"/>
                </a:solidFill>
              </a:rPr>
              <a:t> Définition des maladies auto-inflammatoires</a:t>
            </a:r>
            <a:endParaRPr lang="fr-FR" dirty="0">
              <a:solidFill>
                <a:srgbClr val="000000"/>
              </a:solidFill>
            </a:endParaRPr>
          </a:p>
          <a:p>
            <a:pPr>
              <a:lnSpc>
                <a:spcPct val="94000"/>
              </a:lnSpc>
              <a:spcAft>
                <a:spcPts val="150"/>
              </a:spcAft>
              <a:buFont typeface="+mj-lt"/>
              <a:buAutoNum type="arabicParenR"/>
            </a:pPr>
            <a:endParaRPr lang="fr-FR" sz="1200" b="1" dirty="0">
              <a:sym typeface="Wingdings 2"/>
            </a:endParaRPr>
          </a:p>
          <a:p>
            <a:pPr marL="514350" indent="-514350">
              <a:buFont typeface="+mj-lt"/>
              <a:buAutoNum type="arabicParenR"/>
            </a:pPr>
            <a:r>
              <a:rPr lang="fr-FR" b="1" dirty="0"/>
              <a:t> Mutations génétiques et physiopathologie</a:t>
            </a:r>
          </a:p>
          <a:p>
            <a:pPr marL="342900" indent="-342900">
              <a:lnSpc>
                <a:spcPct val="94000"/>
              </a:lnSpc>
              <a:spcAft>
                <a:spcPts val="150"/>
              </a:spcAft>
              <a:buFont typeface="+mj-lt"/>
              <a:buAutoNum type="arabicParenR"/>
            </a:pPr>
            <a:endParaRPr lang="fr-FR" sz="1800" dirty="0">
              <a:sym typeface="Wingdings 2"/>
            </a:endParaRPr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 Démarche diagnostique devant une fièvre récurrente héréditaire? </a:t>
            </a:r>
          </a:p>
          <a:p>
            <a:pPr marL="514350" indent="-514350">
              <a:buFont typeface="+mj-lt"/>
              <a:buAutoNum type="arabicParenR"/>
            </a:pPr>
            <a:endParaRPr lang="fr-FR" dirty="0"/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Principales maladies auto-inflammatoires</a:t>
            </a:r>
          </a:p>
          <a:p>
            <a:pPr marL="514350" indent="-514350">
              <a:buFont typeface="+mj-lt"/>
              <a:buAutoNum type="arabicParenR"/>
            </a:pPr>
            <a:endParaRPr lang="fr-FR" dirty="0"/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Actualités dans les maladies auto-inflammatoires</a:t>
            </a:r>
          </a:p>
          <a:p>
            <a:pPr marL="514350" indent="-514350">
              <a:buFont typeface="+mj-lt"/>
              <a:buAutoNum type="arabicParenR"/>
            </a:pPr>
            <a:endParaRPr lang="fr-FR" dirty="0"/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Conclusion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21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7B7051-0875-D063-F82C-305CCE30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4500BC-1E94-45BA-92FD-0F6E2C5F6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00B07B-7EA8-7623-DC43-68D8E43FD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8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58E0CC-953B-8598-EF77-8783F6ACE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71395A-A45F-182B-4E6F-F7D1037B6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08273A-1F28-8C5E-E017-B8E37627A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769" y="1304628"/>
            <a:ext cx="4203707" cy="49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187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3672</TotalTime>
  <Words>440</Words>
  <Application>Microsoft Office PowerPoint</Application>
  <PresentationFormat>Grand écran</PresentationFormat>
  <Paragraphs>147</Paragraphs>
  <Slides>50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Thème Office</vt:lpstr>
      <vt:lpstr>Présentation PowerPoint</vt:lpstr>
      <vt:lpstr>Plan</vt:lpstr>
      <vt:lpstr>Définition des maladies auto-inflammatoires</vt:lpstr>
      <vt:lpstr>Présentation PowerPoint</vt:lpstr>
      <vt:lpstr>Présentation PowerPoint</vt:lpstr>
      <vt:lpstr>Présentation PowerPoint</vt:lpstr>
      <vt:lpstr>Plan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 Voies principales</vt:lpstr>
      <vt:lpstr>Plan</vt:lpstr>
      <vt:lpstr>Eléments en faveur d’une MAI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Mohammed Hadi Bestaoui</dc:creator>
  <cp:lastModifiedBy>Mohammed Hadi Bestaoui</cp:lastModifiedBy>
  <cp:revision>34</cp:revision>
  <dcterms:created xsi:type="dcterms:W3CDTF">2023-06-01T07:15:43Z</dcterms:created>
  <dcterms:modified xsi:type="dcterms:W3CDTF">2023-12-08T09:53:24Z</dcterms:modified>
</cp:coreProperties>
</file>