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6"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A52F9B6-FA31-49A3-B28A-A8919EDE1099}">
          <p14:sldIdLst>
            <p14:sldId id="256"/>
            <p14:sldId id="257"/>
            <p14:sldId id="258"/>
            <p14:sldId id="259"/>
            <p14:sldId id="260"/>
            <p14:sldId id="261"/>
            <p14:sldId id="262"/>
            <p14:sldId id="263"/>
            <p14:sldId id="264"/>
            <p14:sldId id="265"/>
            <p14:sldId id="267"/>
            <p14:sldId id="268"/>
            <p14:sldId id="269"/>
            <p14:sldId id="272"/>
            <p14:sldId id="273"/>
            <p14:sldId id="274"/>
            <p14:sldId id="275"/>
            <p14:sldId id="276"/>
            <p14:sldId id="277"/>
            <p14:sldId id="278"/>
            <p14:sldId id="279"/>
            <p14:sldId id="280"/>
            <p14:sldId id="281"/>
            <p14:sldId id="282"/>
            <p14:sldId id="283"/>
            <p14:sldId id="284"/>
            <p14:sldId id="286"/>
          </p14:sldIdLst>
        </p14:section>
        <p14:section name="Section sans titre" id="{F30623FB-CF7A-4186-B24A-FDAB037A56F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165" autoAdjust="0"/>
  </p:normalViewPr>
  <p:slideViewPr>
    <p:cSldViewPr snapToGrid="0">
      <p:cViewPr varScale="1">
        <p:scale>
          <a:sx n="60" d="100"/>
          <a:sy n="60" d="100"/>
        </p:scale>
        <p:origin x="15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EBC63-A832-4096-AC14-45FA99F1B9E7}" type="datetimeFigureOut">
              <a:rPr lang="fr-FR" smtClean="0"/>
              <a:t>09/12/2023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2895C0-A460-4812-903E-A4D20BC1FF45}" type="slidenum">
              <a:rPr lang="fr-FR" smtClean="0"/>
              <a:t>‹N°›</a:t>
            </a:fld>
            <a:endParaRPr lang="fr-FR"/>
          </a:p>
        </p:txBody>
      </p:sp>
    </p:spTree>
    <p:extLst>
      <p:ext uri="{BB962C8B-B14F-4D97-AF65-F5344CB8AC3E}">
        <p14:creationId xmlns:p14="http://schemas.microsoft.com/office/powerpoint/2010/main" val="152080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bstractsonline.com/pp8/#!/10613/session/189"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cbi.nlm.nih.gov/pmc/articles/PMC201435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92895C0-A460-4812-903E-A4D20BC1FF45}" type="slidenum">
              <a:rPr lang="fr-FR" smtClean="0"/>
              <a:t>1</a:t>
            </a:fld>
            <a:endParaRPr lang="fr-FR"/>
          </a:p>
        </p:txBody>
      </p:sp>
    </p:spTree>
    <p:extLst>
      <p:ext uri="{BB962C8B-B14F-4D97-AF65-F5344CB8AC3E}">
        <p14:creationId xmlns:p14="http://schemas.microsoft.com/office/powerpoint/2010/main" val="311316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l'étude </a:t>
            </a:r>
            <a:r>
              <a:rPr lang="fr-FR" sz="1200" u="sng" kern="1200" dirty="0" smtClean="0">
                <a:solidFill>
                  <a:schemeClr val="tx1"/>
                </a:solidFill>
                <a:effectLst/>
                <a:latin typeface="+mn-lt"/>
                <a:ea typeface="+mn-ea"/>
                <a:cs typeface="+mn-cs"/>
                <a:hlinkClick r:id="rId3"/>
              </a:rPr>
              <a:t>UKPDS 44 ans plus tard</a:t>
            </a:r>
            <a:r>
              <a:rPr lang="fr-FR" sz="1200" kern="1200" dirty="0" smtClean="0">
                <a:solidFill>
                  <a:schemeClr val="tx1"/>
                </a:solidFill>
                <a:effectLst/>
                <a:latin typeface="+mn-lt"/>
                <a:ea typeface="+mn-ea"/>
                <a:cs typeface="+mn-cs"/>
              </a:rPr>
              <a:t>. </a:t>
            </a:r>
            <a:r>
              <a:rPr lang="fr-FR" sz="1200" kern="1200" baseline="30000" dirty="0" smtClean="0">
                <a:solidFill>
                  <a:schemeClr val="tx1"/>
                </a:solidFill>
                <a:effectLst/>
                <a:latin typeface="+mn-lt"/>
                <a:ea typeface="+mn-ea"/>
                <a:cs typeface="+mn-cs"/>
              </a:rPr>
              <a:t>[1]</a:t>
            </a:r>
            <a:r>
              <a:rPr lang="fr-FR" sz="1200" kern="1200" dirty="0" smtClean="0">
                <a:solidFill>
                  <a:schemeClr val="tx1"/>
                </a:solidFill>
                <a:effectLst/>
                <a:latin typeface="+mn-lt"/>
                <a:ea typeface="+mn-ea"/>
                <a:cs typeface="+mn-cs"/>
              </a:rPr>
              <a:t> Pour rappel, </a:t>
            </a:r>
            <a:r>
              <a:rPr lang="fr-FR" sz="1200" u="sng" kern="1200" dirty="0" smtClean="0">
                <a:solidFill>
                  <a:schemeClr val="tx1"/>
                </a:solidFill>
                <a:effectLst/>
                <a:latin typeface="+mn-lt"/>
                <a:ea typeface="+mn-ea"/>
                <a:cs typeface="+mn-cs"/>
                <a:hlinkClick r:id="rId4"/>
              </a:rPr>
              <a:t>UKPDS</a:t>
            </a:r>
            <a:r>
              <a:rPr lang="fr-FR" sz="1200" kern="1200" dirty="0" smtClean="0">
                <a:solidFill>
                  <a:schemeClr val="tx1"/>
                </a:solidFill>
                <a:effectLst/>
                <a:latin typeface="+mn-lt"/>
                <a:ea typeface="+mn-ea"/>
                <a:cs typeface="+mn-cs"/>
              </a:rPr>
              <a:t> est une étude très connue et très célèbre en diabétologie : elle a été menée dans les années 90 et a montré de façon formelle qu'un très bon équilibre glycémique chez des patients avec un diabète de type 2 récemment diagnostiqués permettait de protéger ces patients du risque de complications </a:t>
            </a:r>
            <a:r>
              <a:rPr lang="fr-FR" sz="1200" kern="1200" dirty="0" err="1" smtClean="0">
                <a:solidFill>
                  <a:schemeClr val="tx1"/>
                </a:solidFill>
                <a:effectLst/>
                <a:latin typeface="+mn-lt"/>
                <a:ea typeface="+mn-ea"/>
                <a:cs typeface="+mn-cs"/>
              </a:rPr>
              <a:t>microvasculaires</a:t>
            </a:r>
            <a:r>
              <a:rPr lang="fr-FR" sz="1200" kern="1200" dirty="0" smtClean="0">
                <a:solidFill>
                  <a:schemeClr val="tx1"/>
                </a:solidFill>
                <a:effectLst/>
                <a:latin typeface="+mn-lt"/>
                <a:ea typeface="+mn-ea"/>
                <a:cs typeface="+mn-cs"/>
              </a:rPr>
              <a:t>. Et ce qui est très intéressant, c'est que les chercheurs ont continué à suivre ses patients au fur et à mesure des années grâce aux données du NHS, le système de santé anglais. Les résultats sont très intéressants puisqu'on voit que les patients qui ont bénéficié d'un contrôle glycémique assez strict dans les premières années de leur maladie ont conservé ce bénéfice, sur l'incidence des complications </a:t>
            </a:r>
            <a:r>
              <a:rPr lang="fr-FR" sz="1200" kern="1200" dirty="0" err="1" smtClean="0">
                <a:solidFill>
                  <a:schemeClr val="tx1"/>
                </a:solidFill>
                <a:effectLst/>
                <a:latin typeface="+mn-lt"/>
                <a:ea typeface="+mn-ea"/>
                <a:cs typeface="+mn-cs"/>
              </a:rPr>
              <a:t>microvasculaires</a:t>
            </a:r>
            <a:r>
              <a:rPr lang="fr-FR" sz="1200" kern="1200" dirty="0" smtClean="0">
                <a:solidFill>
                  <a:schemeClr val="tx1"/>
                </a:solidFill>
                <a:effectLst/>
                <a:latin typeface="+mn-lt"/>
                <a:ea typeface="+mn-ea"/>
                <a:cs typeface="+mn-cs"/>
              </a:rPr>
              <a:t> mais également en termes de survie et de protection cardiovasculaire. </a:t>
            </a:r>
            <a:endParaRPr lang="fr-FR" dirty="0"/>
          </a:p>
        </p:txBody>
      </p:sp>
      <p:sp>
        <p:nvSpPr>
          <p:cNvPr id="4" name="Espace réservé du numéro de diapositive 3"/>
          <p:cNvSpPr>
            <a:spLocks noGrp="1"/>
          </p:cNvSpPr>
          <p:nvPr>
            <p:ph type="sldNum" sz="quarter" idx="10"/>
          </p:nvPr>
        </p:nvSpPr>
        <p:spPr/>
        <p:txBody>
          <a:bodyPr/>
          <a:lstStyle/>
          <a:p>
            <a:fld id="{A92895C0-A460-4812-903E-A4D20BC1FF45}" type="slidenum">
              <a:rPr lang="fr-FR" smtClean="0"/>
              <a:t>2</a:t>
            </a:fld>
            <a:endParaRPr lang="fr-FR"/>
          </a:p>
        </p:txBody>
      </p:sp>
    </p:spTree>
    <p:extLst>
      <p:ext uri="{BB962C8B-B14F-4D97-AF65-F5344CB8AC3E}">
        <p14:creationId xmlns:p14="http://schemas.microsoft.com/office/powerpoint/2010/main" val="60654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8261DC14-8CEE-42E8-B030-AB97735E0C58}" type="datetimeFigureOut">
              <a:rPr lang="fr-FR" smtClean="0"/>
              <a:t>09/12/2023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4181791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261DC14-8CEE-42E8-B030-AB97735E0C58}" type="datetimeFigureOut">
              <a:rPr lang="fr-FR" smtClean="0"/>
              <a:t>09/12/2023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176271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261DC14-8CEE-42E8-B030-AB97735E0C58}" type="datetimeFigureOut">
              <a:rPr lang="fr-FR" smtClean="0"/>
              <a:t>09/12/2023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290038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261DC14-8CEE-42E8-B030-AB97735E0C58}" type="datetimeFigureOut">
              <a:rPr lang="fr-FR" smtClean="0"/>
              <a:t>09/12/2023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34034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8261DC14-8CEE-42E8-B030-AB97735E0C58}" type="datetimeFigureOut">
              <a:rPr lang="fr-FR" smtClean="0"/>
              <a:t>09/12/2023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283316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261DC14-8CEE-42E8-B030-AB97735E0C58}" type="datetimeFigureOut">
              <a:rPr lang="fr-FR" smtClean="0"/>
              <a:t>09/12/2023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252893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261DC14-8CEE-42E8-B030-AB97735E0C58}" type="datetimeFigureOut">
              <a:rPr lang="fr-FR" smtClean="0"/>
              <a:t>09/12/2023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106298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261DC14-8CEE-42E8-B030-AB97735E0C58}" type="datetimeFigureOut">
              <a:rPr lang="fr-FR" smtClean="0"/>
              <a:t>09/12/2023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3567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261DC14-8CEE-42E8-B030-AB97735E0C58}" type="datetimeFigureOut">
              <a:rPr lang="fr-FR" smtClean="0"/>
              <a:t>09/12/2023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295214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261DC14-8CEE-42E8-B030-AB97735E0C58}" type="datetimeFigureOut">
              <a:rPr lang="fr-FR" smtClean="0"/>
              <a:t>09/12/2023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150302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8261DC14-8CEE-42E8-B030-AB97735E0C58}" type="datetimeFigureOut">
              <a:rPr lang="fr-FR" smtClean="0"/>
              <a:t>09/12/2023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C981FC9-9C6C-4960-A6B3-11FA5C48B2CB}" type="slidenum">
              <a:rPr lang="fr-FR" smtClean="0"/>
              <a:t>‹N°›</a:t>
            </a:fld>
            <a:endParaRPr lang="fr-FR"/>
          </a:p>
        </p:txBody>
      </p:sp>
    </p:spTree>
    <p:extLst>
      <p:ext uri="{BB962C8B-B14F-4D97-AF65-F5344CB8AC3E}">
        <p14:creationId xmlns:p14="http://schemas.microsoft.com/office/powerpoint/2010/main" val="53085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61DC14-8CEE-42E8-B030-AB97735E0C58}" type="datetimeFigureOut">
              <a:rPr lang="fr-FR" smtClean="0"/>
              <a:t>09/12/2023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81FC9-9C6C-4960-A6B3-11FA5C48B2CB}" type="slidenum">
              <a:rPr lang="fr-FR" smtClean="0"/>
              <a:t>‹N°›</a:t>
            </a:fld>
            <a:endParaRPr lang="fr-FR"/>
          </a:p>
        </p:txBody>
      </p:sp>
    </p:spTree>
    <p:extLst>
      <p:ext uri="{BB962C8B-B14F-4D97-AF65-F5344CB8AC3E}">
        <p14:creationId xmlns:p14="http://schemas.microsoft.com/office/powerpoint/2010/main" val="1590189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2303" y="530956"/>
            <a:ext cx="12039697" cy="2864708"/>
          </a:xfrm>
          <a:prstGeom prst="rect">
            <a:avLst/>
          </a:prstGeom>
        </p:spPr>
      </p:pic>
      <p:sp>
        <p:nvSpPr>
          <p:cNvPr id="3" name="Sous-titre 2"/>
          <p:cNvSpPr>
            <a:spLocks noGrp="1"/>
          </p:cNvSpPr>
          <p:nvPr>
            <p:ph type="subTitle" idx="1"/>
          </p:nvPr>
        </p:nvSpPr>
        <p:spPr>
          <a:xfrm>
            <a:off x="850900" y="3602038"/>
            <a:ext cx="9817100" cy="2697162"/>
          </a:xfrm>
        </p:spPr>
        <p:txBody>
          <a:bodyPr>
            <a:normAutofit fontScale="92500" lnSpcReduction="10000"/>
          </a:bodyPr>
          <a:lstStyle/>
          <a:p>
            <a:endParaRPr lang="fr-FR" b="1" dirty="0" smtClean="0"/>
          </a:p>
          <a:p>
            <a:r>
              <a:rPr lang="fr-FR" sz="4800" b="1" dirty="0" smtClean="0">
                <a:solidFill>
                  <a:srgbClr val="C00000"/>
                </a:solidFill>
                <a:latin typeface="Book Antiqua" panose="02040602050305030304" pitchFamily="18" charset="0"/>
              </a:rPr>
              <a:t>UKPDS Blood Pressure Trial</a:t>
            </a:r>
          </a:p>
          <a:p>
            <a:r>
              <a:rPr lang="fr-FR" sz="4800" b="1" dirty="0" smtClean="0">
                <a:solidFill>
                  <a:srgbClr val="C00000"/>
                </a:solidFill>
                <a:latin typeface="Book Antiqua" panose="02040602050305030304" pitchFamily="18" charset="0"/>
              </a:rPr>
              <a:t>34-Year </a:t>
            </a:r>
            <a:r>
              <a:rPr lang="fr-FR" sz="4800" b="1" dirty="0" err="1" smtClean="0">
                <a:solidFill>
                  <a:srgbClr val="C00000"/>
                </a:solidFill>
                <a:latin typeface="Book Antiqua" panose="02040602050305030304" pitchFamily="18" charset="0"/>
              </a:rPr>
              <a:t>Follow</a:t>
            </a:r>
            <a:r>
              <a:rPr lang="fr-FR" sz="4800" b="1" dirty="0" smtClean="0">
                <a:solidFill>
                  <a:srgbClr val="C00000"/>
                </a:solidFill>
                <a:latin typeface="Book Antiqua" panose="02040602050305030304" pitchFamily="18" charset="0"/>
              </a:rPr>
              <a:t>-up</a:t>
            </a:r>
          </a:p>
          <a:p>
            <a:endParaRPr lang="fr-FR" b="1" dirty="0"/>
          </a:p>
          <a:p>
            <a:r>
              <a:rPr lang="fr-FR" sz="3000" b="1" dirty="0" smtClean="0">
                <a:solidFill>
                  <a:schemeClr val="tx1">
                    <a:lumMod val="50000"/>
                    <a:lumOff val="50000"/>
                  </a:schemeClr>
                </a:solidFill>
              </a:rPr>
              <a:t>Dr </a:t>
            </a:r>
            <a:r>
              <a:rPr lang="fr-FR" sz="3000" b="1" dirty="0" err="1" smtClean="0">
                <a:solidFill>
                  <a:schemeClr val="tx1">
                    <a:lumMod val="50000"/>
                    <a:lumOff val="50000"/>
                  </a:schemeClr>
                </a:solidFill>
              </a:rPr>
              <a:t>Esma</a:t>
            </a:r>
            <a:r>
              <a:rPr lang="fr-FR" sz="3000" b="1" dirty="0" smtClean="0">
                <a:solidFill>
                  <a:schemeClr val="tx1">
                    <a:lumMod val="50000"/>
                    <a:lumOff val="50000"/>
                  </a:schemeClr>
                </a:solidFill>
              </a:rPr>
              <a:t> </a:t>
            </a:r>
            <a:r>
              <a:rPr lang="fr-FR" sz="3000" b="1" dirty="0" err="1" smtClean="0">
                <a:solidFill>
                  <a:schemeClr val="tx1">
                    <a:lumMod val="50000"/>
                    <a:lumOff val="50000"/>
                  </a:schemeClr>
                </a:solidFill>
              </a:rPr>
              <a:t>Tabti</a:t>
            </a:r>
            <a:endParaRPr lang="fr-FR" sz="3000" b="1" dirty="0">
              <a:solidFill>
                <a:schemeClr val="tx1">
                  <a:lumMod val="50000"/>
                  <a:lumOff val="50000"/>
                </a:schemeClr>
              </a:solidFill>
            </a:endParaRPr>
          </a:p>
        </p:txBody>
      </p:sp>
    </p:spTree>
    <p:extLst>
      <p:ext uri="{BB962C8B-B14F-4D97-AF65-F5344CB8AC3E}">
        <p14:creationId xmlns:p14="http://schemas.microsoft.com/office/powerpoint/2010/main" val="4067799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81" r="24783"/>
          <a:stretch/>
        </p:blipFill>
        <p:spPr>
          <a:xfrm>
            <a:off x="818806" y="64776"/>
            <a:ext cx="10206245" cy="6710493"/>
          </a:xfrm>
        </p:spPr>
      </p:pic>
    </p:spTree>
    <p:extLst>
      <p:ext uri="{BB962C8B-B14F-4D97-AF65-F5344CB8AC3E}">
        <p14:creationId xmlns:p14="http://schemas.microsoft.com/office/powerpoint/2010/main" val="2844896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82" r="23995"/>
          <a:stretch/>
        </p:blipFill>
        <p:spPr>
          <a:xfrm>
            <a:off x="945932" y="121190"/>
            <a:ext cx="10300135" cy="6671496"/>
          </a:xfrm>
        </p:spPr>
      </p:pic>
    </p:spTree>
    <p:extLst>
      <p:ext uri="{BB962C8B-B14F-4D97-AF65-F5344CB8AC3E}">
        <p14:creationId xmlns:p14="http://schemas.microsoft.com/office/powerpoint/2010/main" val="1047975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281" r="23657"/>
          <a:stretch/>
        </p:blipFill>
        <p:spPr>
          <a:xfrm>
            <a:off x="903106" y="103521"/>
            <a:ext cx="10450694" cy="6754479"/>
          </a:xfrm>
        </p:spPr>
      </p:pic>
    </p:spTree>
    <p:extLst>
      <p:ext uri="{BB962C8B-B14F-4D97-AF65-F5344CB8AC3E}">
        <p14:creationId xmlns:p14="http://schemas.microsoft.com/office/powerpoint/2010/main" val="2182146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82" r="24220"/>
          <a:stretch/>
        </p:blipFill>
        <p:spPr>
          <a:xfrm>
            <a:off x="1079237" y="155232"/>
            <a:ext cx="10033525" cy="6518119"/>
          </a:xfrm>
        </p:spPr>
      </p:pic>
    </p:spTree>
    <p:extLst>
      <p:ext uri="{BB962C8B-B14F-4D97-AF65-F5344CB8AC3E}">
        <p14:creationId xmlns:p14="http://schemas.microsoft.com/office/powerpoint/2010/main" val="3447550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81" r="24108"/>
          <a:stretch/>
        </p:blipFill>
        <p:spPr>
          <a:xfrm>
            <a:off x="849268" y="12856"/>
            <a:ext cx="10504532" cy="6845144"/>
          </a:xfrm>
        </p:spPr>
      </p:pic>
    </p:spTree>
    <p:extLst>
      <p:ext uri="{BB962C8B-B14F-4D97-AF65-F5344CB8AC3E}">
        <p14:creationId xmlns:p14="http://schemas.microsoft.com/office/powerpoint/2010/main" val="3604791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482" r="24558"/>
          <a:stretch/>
        </p:blipFill>
        <p:spPr>
          <a:xfrm>
            <a:off x="1257763" y="365125"/>
            <a:ext cx="9676473" cy="6242110"/>
          </a:xfrm>
        </p:spPr>
      </p:pic>
    </p:spTree>
    <p:extLst>
      <p:ext uri="{BB962C8B-B14F-4D97-AF65-F5344CB8AC3E}">
        <p14:creationId xmlns:p14="http://schemas.microsoft.com/office/powerpoint/2010/main" val="1528962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482" r="24670"/>
          <a:stretch/>
        </p:blipFill>
        <p:spPr>
          <a:xfrm>
            <a:off x="1339870" y="365125"/>
            <a:ext cx="9859353" cy="6369587"/>
          </a:xfrm>
        </p:spPr>
      </p:pic>
    </p:spTree>
    <p:extLst>
      <p:ext uri="{BB962C8B-B14F-4D97-AF65-F5344CB8AC3E}">
        <p14:creationId xmlns:p14="http://schemas.microsoft.com/office/powerpoint/2010/main" val="879847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882" r="25121"/>
          <a:stretch/>
        </p:blipFill>
        <p:spPr>
          <a:xfrm>
            <a:off x="1374704" y="365125"/>
            <a:ext cx="9632930" cy="6231769"/>
          </a:xfrm>
        </p:spPr>
      </p:pic>
    </p:spTree>
    <p:extLst>
      <p:ext uri="{BB962C8B-B14F-4D97-AF65-F5344CB8AC3E}">
        <p14:creationId xmlns:p14="http://schemas.microsoft.com/office/powerpoint/2010/main" val="3248765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882" r="24558"/>
          <a:stretch/>
        </p:blipFill>
        <p:spPr>
          <a:xfrm>
            <a:off x="1189647" y="207942"/>
            <a:ext cx="10164153" cy="6526369"/>
          </a:xfrm>
        </p:spPr>
      </p:pic>
    </p:spTree>
    <p:extLst>
      <p:ext uri="{BB962C8B-B14F-4D97-AF65-F5344CB8AC3E}">
        <p14:creationId xmlns:p14="http://schemas.microsoft.com/office/powerpoint/2010/main" val="16642637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881" r="23883"/>
          <a:stretch/>
        </p:blipFill>
        <p:spPr>
          <a:xfrm>
            <a:off x="1111270" y="263926"/>
            <a:ext cx="10242530" cy="6594074"/>
          </a:xfrm>
        </p:spPr>
      </p:pic>
    </p:spTree>
    <p:extLst>
      <p:ext uri="{BB962C8B-B14F-4D97-AF65-F5344CB8AC3E}">
        <p14:creationId xmlns:p14="http://schemas.microsoft.com/office/powerpoint/2010/main" val="1757325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077" r="8797"/>
          <a:stretch/>
        </p:blipFill>
        <p:spPr>
          <a:xfrm>
            <a:off x="313509" y="151097"/>
            <a:ext cx="11582400" cy="6637926"/>
          </a:xfrm>
        </p:spPr>
      </p:pic>
    </p:spTree>
    <p:extLst>
      <p:ext uri="{BB962C8B-B14F-4D97-AF65-F5344CB8AC3E}">
        <p14:creationId xmlns:p14="http://schemas.microsoft.com/office/powerpoint/2010/main" val="1917789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082" r="24558"/>
          <a:stretch/>
        </p:blipFill>
        <p:spPr>
          <a:xfrm>
            <a:off x="815178" y="106912"/>
            <a:ext cx="10538622" cy="6751088"/>
          </a:xfrm>
        </p:spPr>
      </p:pic>
    </p:spTree>
    <p:extLst>
      <p:ext uri="{BB962C8B-B14F-4D97-AF65-F5344CB8AC3E}">
        <p14:creationId xmlns:p14="http://schemas.microsoft.com/office/powerpoint/2010/main" val="3550148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082" r="24220"/>
          <a:stretch/>
        </p:blipFill>
        <p:spPr>
          <a:xfrm>
            <a:off x="1215773" y="151712"/>
            <a:ext cx="10138027" cy="6540825"/>
          </a:xfrm>
        </p:spPr>
      </p:pic>
    </p:spTree>
    <p:extLst>
      <p:ext uri="{BB962C8B-B14F-4D97-AF65-F5344CB8AC3E}">
        <p14:creationId xmlns:p14="http://schemas.microsoft.com/office/powerpoint/2010/main" val="1705550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682" r="24558"/>
          <a:stretch/>
        </p:blipFill>
        <p:spPr>
          <a:xfrm>
            <a:off x="1172230" y="225109"/>
            <a:ext cx="10181570" cy="6552745"/>
          </a:xfrm>
        </p:spPr>
      </p:pic>
    </p:spTree>
    <p:extLst>
      <p:ext uri="{BB962C8B-B14F-4D97-AF65-F5344CB8AC3E}">
        <p14:creationId xmlns:p14="http://schemas.microsoft.com/office/powerpoint/2010/main" val="1274432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082" r="24670"/>
          <a:stretch/>
        </p:blipFill>
        <p:spPr>
          <a:xfrm>
            <a:off x="1076435" y="264436"/>
            <a:ext cx="10277365" cy="6593564"/>
          </a:xfrm>
        </p:spPr>
      </p:pic>
    </p:spTree>
    <p:extLst>
      <p:ext uri="{BB962C8B-B14F-4D97-AF65-F5344CB8AC3E}">
        <p14:creationId xmlns:p14="http://schemas.microsoft.com/office/powerpoint/2010/main" val="951812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881" r="24220"/>
          <a:stretch/>
        </p:blipFill>
        <p:spPr>
          <a:xfrm>
            <a:off x="1291046" y="239551"/>
            <a:ext cx="9986554" cy="6457932"/>
          </a:xfrm>
        </p:spPr>
      </p:pic>
    </p:spTree>
    <p:extLst>
      <p:ext uri="{BB962C8B-B14F-4D97-AF65-F5344CB8AC3E}">
        <p14:creationId xmlns:p14="http://schemas.microsoft.com/office/powerpoint/2010/main" val="1594242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881" r="24220"/>
          <a:stretch/>
        </p:blipFill>
        <p:spPr>
          <a:xfrm>
            <a:off x="1485738" y="365125"/>
            <a:ext cx="9868062" cy="6381308"/>
          </a:xfrm>
        </p:spPr>
      </p:pic>
    </p:spTree>
    <p:extLst>
      <p:ext uri="{BB962C8B-B14F-4D97-AF65-F5344CB8AC3E}">
        <p14:creationId xmlns:p14="http://schemas.microsoft.com/office/powerpoint/2010/main" val="4094958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682" r="24445"/>
          <a:stretch/>
        </p:blipFill>
        <p:spPr>
          <a:xfrm>
            <a:off x="584200" y="24613"/>
            <a:ext cx="10493728" cy="6743583"/>
          </a:xfrm>
        </p:spPr>
      </p:pic>
    </p:spTree>
    <p:extLst>
      <p:ext uri="{BB962C8B-B14F-4D97-AF65-F5344CB8AC3E}">
        <p14:creationId xmlns:p14="http://schemas.microsoft.com/office/powerpoint/2010/main" val="964260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682" r="24445"/>
          <a:stretch/>
        </p:blipFill>
        <p:spPr>
          <a:xfrm>
            <a:off x="584200" y="24613"/>
            <a:ext cx="10493728" cy="6743583"/>
          </a:xfrm>
        </p:spPr>
      </p:pic>
      <p:sp>
        <p:nvSpPr>
          <p:cNvPr id="5" name="Rectangle 4"/>
          <p:cNvSpPr/>
          <p:nvPr/>
        </p:nvSpPr>
        <p:spPr>
          <a:xfrm>
            <a:off x="1092200" y="3733800"/>
            <a:ext cx="9985728" cy="1754326"/>
          </a:xfrm>
          <a:prstGeom prst="rect">
            <a:avLst/>
          </a:prstGeom>
        </p:spPr>
        <p:txBody>
          <a:bodyPr wrap="square">
            <a:spAutoFit/>
          </a:bodyPr>
          <a:lstStyle/>
          <a:p>
            <a:pPr>
              <a:lnSpc>
                <a:spcPct val="150000"/>
              </a:lnSpc>
              <a:spcAft>
                <a:spcPts val="800"/>
              </a:spcAft>
            </a:pPr>
            <a:r>
              <a:rPr lang="fr-FR" b="1" dirty="0">
                <a:solidFill>
                  <a:srgbClr val="C00000"/>
                </a:solidFill>
                <a:latin typeface="Arial" panose="020B0604020202020204" pitchFamily="34" charset="0"/>
                <a:ea typeface="Calibri" panose="020F0502020204030204" pitchFamily="34" charset="0"/>
                <a:cs typeface="Arial" panose="020B0604020202020204" pitchFamily="34" charset="0"/>
              </a:rPr>
              <a:t>Le contrôle stricte et précoce de la pression artérielle </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chez les patients atteints de diabète de type 2 et d’hypertension était associée à une réduction du risque de complications, mais il semble qu’un bon contrôle de la pression artérielle doit  être </a:t>
            </a:r>
            <a:r>
              <a:rPr lang="fr-FR" b="1" dirty="0">
                <a:solidFill>
                  <a:srgbClr val="C00000"/>
                </a:solidFill>
                <a:latin typeface="Arial" panose="020B0604020202020204" pitchFamily="34" charset="0"/>
                <a:ea typeface="Calibri" panose="020F0502020204030204" pitchFamily="34" charset="0"/>
                <a:cs typeface="Arial" panose="020B0604020202020204" pitchFamily="34" charset="0"/>
              </a:rPr>
              <a:t>maintenu </a:t>
            </a:r>
            <a:r>
              <a:rPr lang="fr-FR" b="1" dirty="0">
                <a:solidFill>
                  <a:srgbClr val="002060"/>
                </a:solidFill>
                <a:latin typeface="Arial" panose="020B0604020202020204" pitchFamily="34" charset="0"/>
                <a:ea typeface="Calibri" panose="020F0502020204030204" pitchFamily="34" charset="0"/>
                <a:cs typeface="Arial" panose="020B0604020202020204" pitchFamily="34" charset="0"/>
              </a:rPr>
              <a:t>pour conserver ce bénéfice.</a:t>
            </a:r>
            <a:endParaRPr lang="fr-FR"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1549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78" r="24670"/>
          <a:stretch/>
        </p:blipFill>
        <p:spPr>
          <a:xfrm>
            <a:off x="1306285" y="74692"/>
            <a:ext cx="9579429" cy="6661170"/>
          </a:xfrm>
        </p:spPr>
      </p:pic>
    </p:spTree>
    <p:extLst>
      <p:ext uri="{BB962C8B-B14F-4D97-AF65-F5344CB8AC3E}">
        <p14:creationId xmlns:p14="http://schemas.microsoft.com/office/powerpoint/2010/main" val="2507939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882" r="24896"/>
          <a:stretch/>
        </p:blipFill>
        <p:spPr>
          <a:xfrm>
            <a:off x="1114699" y="365125"/>
            <a:ext cx="9598866" cy="6191116"/>
          </a:xfrm>
        </p:spPr>
      </p:pic>
    </p:spTree>
    <p:extLst>
      <p:ext uri="{BB962C8B-B14F-4D97-AF65-F5344CB8AC3E}">
        <p14:creationId xmlns:p14="http://schemas.microsoft.com/office/powerpoint/2010/main" val="15294765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82" r="24108"/>
          <a:stretch/>
        </p:blipFill>
        <p:spPr>
          <a:xfrm>
            <a:off x="1120403" y="457752"/>
            <a:ext cx="9434385" cy="6119806"/>
          </a:xfrm>
        </p:spPr>
      </p:pic>
    </p:spTree>
    <p:extLst>
      <p:ext uri="{BB962C8B-B14F-4D97-AF65-F5344CB8AC3E}">
        <p14:creationId xmlns:p14="http://schemas.microsoft.com/office/powerpoint/2010/main" val="3302215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881" r="24220"/>
          <a:stretch/>
        </p:blipFill>
        <p:spPr>
          <a:xfrm>
            <a:off x="1208995" y="261257"/>
            <a:ext cx="9633176" cy="6300970"/>
          </a:xfrm>
        </p:spPr>
      </p:pic>
    </p:spTree>
    <p:extLst>
      <p:ext uri="{BB962C8B-B14F-4D97-AF65-F5344CB8AC3E}">
        <p14:creationId xmlns:p14="http://schemas.microsoft.com/office/powerpoint/2010/main" val="3055504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682" r="23883"/>
          <a:stretch/>
        </p:blipFill>
        <p:spPr>
          <a:xfrm>
            <a:off x="1032893" y="109348"/>
            <a:ext cx="10320907" cy="6659798"/>
          </a:xfrm>
        </p:spPr>
      </p:pic>
    </p:spTree>
    <p:extLst>
      <p:ext uri="{BB962C8B-B14F-4D97-AF65-F5344CB8AC3E}">
        <p14:creationId xmlns:p14="http://schemas.microsoft.com/office/powerpoint/2010/main" val="2388551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682" r="23995"/>
          <a:stretch/>
        </p:blipFill>
        <p:spPr>
          <a:xfrm>
            <a:off x="1045030" y="204768"/>
            <a:ext cx="9962604" cy="6438117"/>
          </a:xfrm>
        </p:spPr>
      </p:pic>
    </p:spTree>
    <p:extLst>
      <p:ext uri="{BB962C8B-B14F-4D97-AF65-F5344CB8AC3E}">
        <p14:creationId xmlns:p14="http://schemas.microsoft.com/office/powerpoint/2010/main" val="1713122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482" r="24220"/>
          <a:stretch/>
        </p:blipFill>
        <p:spPr>
          <a:xfrm>
            <a:off x="956855" y="233735"/>
            <a:ext cx="10015945" cy="6506699"/>
          </a:xfrm>
        </p:spPr>
      </p:pic>
    </p:spTree>
    <p:extLst>
      <p:ext uri="{BB962C8B-B14F-4D97-AF65-F5344CB8AC3E}">
        <p14:creationId xmlns:p14="http://schemas.microsoft.com/office/powerpoint/2010/main" val="781087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60</Words>
  <Application>Microsoft Office PowerPoint</Application>
  <PresentationFormat>Grand écran</PresentationFormat>
  <Paragraphs>9</Paragraphs>
  <Slides>27</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27</vt:i4>
      </vt:variant>
    </vt:vector>
  </HeadingPairs>
  <TitlesOfParts>
    <vt:vector size="32" baseType="lpstr">
      <vt:lpstr>Arial</vt:lpstr>
      <vt:lpstr>Book Antiqua</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dc:creator>
  <cp:lastModifiedBy>pc</cp:lastModifiedBy>
  <cp:revision>22</cp:revision>
  <dcterms:created xsi:type="dcterms:W3CDTF">2023-11-16T10:58:55Z</dcterms:created>
  <dcterms:modified xsi:type="dcterms:W3CDTF">2023-12-09T06:35:22Z</dcterms:modified>
</cp:coreProperties>
</file>