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9" r:id="rId12"/>
    <p:sldId id="268" r:id="rId13"/>
    <p:sldId id="271" r:id="rId14"/>
    <p:sldId id="270" r:id="rId15"/>
    <p:sldId id="273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2060FF-0E43-4C87-87D9-CB92FD0493A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6B0AE85-62AC-45C9-BD6B-14FA76CA838B}" type="datetimeFigureOut">
              <a:rPr lang="fr-FR" smtClean="0"/>
              <a:t>27/11/2023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Clinical characteristics of sudden cardiac arrest in type 2 diabetes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0135" y="5373216"/>
            <a:ext cx="6461760" cy="1066800"/>
          </a:xfrm>
        </p:spPr>
        <p:txBody>
          <a:bodyPr/>
          <a:lstStyle/>
          <a:p>
            <a:pPr algn="r"/>
            <a:r>
              <a:rPr lang="fr-FR" b="1" dirty="0"/>
              <a:t>Dr CHERIF BENMOUSSA F.</a:t>
            </a:r>
          </a:p>
          <a:p>
            <a:pPr algn="r"/>
            <a:r>
              <a:rPr lang="fr-FR" b="1" dirty="0"/>
              <a:t>Pr LOUNICI A.</a:t>
            </a:r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t="18849" r="16113" b="54166"/>
          <a:stretch/>
        </p:blipFill>
        <p:spPr bwMode="auto">
          <a:xfrm>
            <a:off x="235182" y="369291"/>
            <a:ext cx="8081234" cy="24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5662" r="34313" b="24338"/>
          <a:stretch/>
        </p:blipFill>
        <p:spPr bwMode="auto">
          <a:xfrm>
            <a:off x="107504" y="980728"/>
            <a:ext cx="9016781" cy="4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27462" r="35300" b="28969"/>
          <a:stretch/>
        </p:blipFill>
        <p:spPr bwMode="auto">
          <a:xfrm>
            <a:off x="68216" y="1412776"/>
            <a:ext cx="905349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/>
              <a:t>Chez les personnes atteintes de maladies cardiovasculaires (352 cas/1 207 témoins):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l’albuminurie</a:t>
            </a:r>
          </a:p>
          <a:p>
            <a:pPr lvl="2">
              <a:lnSpc>
                <a:spcPct val="150000"/>
              </a:lnSpc>
            </a:pPr>
            <a:r>
              <a:rPr lang="fr-FR" sz="2000" dirty="0" smtClean="0"/>
              <a:t>modérées (augmentation du risque de 54 %),</a:t>
            </a:r>
          </a:p>
          <a:p>
            <a:pPr lvl="2">
              <a:lnSpc>
                <a:spcPct val="150000"/>
              </a:lnSpc>
            </a:pPr>
            <a:r>
              <a:rPr lang="fr-FR" sz="2000" dirty="0" smtClean="0"/>
              <a:t> sévères (augmentation de 55 %)</a:t>
            </a:r>
          </a:p>
          <a:p>
            <a:pPr lvl="2">
              <a:lnSpc>
                <a:spcPct val="150000"/>
              </a:lnSpc>
            </a:pPr>
            <a:r>
              <a:rPr lang="fr-FR" sz="2000" dirty="0" smtClean="0"/>
              <a:t> et inconnues (augmentation de 90 %)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et l’insuffisance cardiaque (augmentation de 85 %)</a:t>
            </a:r>
          </a:p>
        </p:txBody>
      </p:sp>
    </p:spTree>
    <p:extLst>
      <p:ext uri="{BB962C8B-B14F-4D97-AF65-F5344CB8AC3E}">
        <p14:creationId xmlns:p14="http://schemas.microsoft.com/office/powerpoint/2010/main" val="23658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t="36539" r="36822" b="35272"/>
          <a:stretch/>
        </p:blipFill>
        <p:spPr bwMode="auto">
          <a:xfrm>
            <a:off x="2843808" y="3717032"/>
            <a:ext cx="5184576" cy="21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24603" r="33182" b="22817"/>
          <a:stretch/>
        </p:blipFill>
        <p:spPr bwMode="auto">
          <a:xfrm>
            <a:off x="1" y="-32457"/>
            <a:ext cx="8519886" cy="41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Chez les personnes sans maladie cardiovasculaire (337 cas/2 023 témoins), 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une glycémie à jeun basse: un contrôle glycémique trop strict (&lt;4,5 </a:t>
            </a:r>
            <a:r>
              <a:rPr lang="fr-FR" sz="2000" dirty="0" err="1" smtClean="0"/>
              <a:t>mmol</a:t>
            </a:r>
            <a:r>
              <a:rPr lang="fr-FR" sz="2000" dirty="0" smtClean="0"/>
              <a:t>/mol) : augmentation de 150 %, 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une TA très élevée (&gt;180 </a:t>
            </a:r>
            <a:r>
              <a:rPr lang="fr-FR" sz="2000" dirty="0" err="1" smtClean="0"/>
              <a:t>mmHg</a:t>
            </a:r>
            <a:r>
              <a:rPr lang="fr-FR" sz="2000" dirty="0" smtClean="0"/>
              <a:t>) : augmentation de 121 %, 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Un HDL bas(&lt;1,0 </a:t>
            </a:r>
            <a:r>
              <a:rPr lang="fr-FR" sz="2000" dirty="0" err="1" smtClean="0"/>
              <a:t>mmol</a:t>
            </a:r>
            <a:r>
              <a:rPr lang="fr-FR" sz="2000" dirty="0" smtClean="0"/>
              <a:t>/l): augmentation de 35 %,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Un LDL élevé (&gt;2,6 </a:t>
            </a:r>
            <a:r>
              <a:rPr lang="fr-FR" sz="2000" dirty="0" err="1" smtClean="0"/>
              <a:t>mmol</a:t>
            </a:r>
            <a:r>
              <a:rPr lang="fr-FR" sz="2000" dirty="0" smtClean="0"/>
              <a:t>/l): augmentation de 64 %, 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Les antipsychotiques allongeant l'intervalle </a:t>
            </a:r>
            <a:r>
              <a:rPr lang="fr-FR" sz="2000" dirty="0" err="1" smtClean="0"/>
              <a:t>QTc</a:t>
            </a:r>
            <a:r>
              <a:rPr lang="fr-FR" sz="2000" dirty="0" smtClean="0"/>
              <a:t> (augmentation de 187 %) et antibiotiques allongeant l'intervalle </a:t>
            </a:r>
            <a:r>
              <a:rPr lang="fr-FR" sz="2000" dirty="0" err="1" smtClean="0"/>
              <a:t>QTc</a:t>
            </a:r>
            <a:r>
              <a:rPr lang="fr-FR" sz="2000" dirty="0" smtClean="0"/>
              <a:t> (augmentation de 66 %). </a:t>
            </a:r>
          </a:p>
        </p:txBody>
      </p:sp>
    </p:spTree>
    <p:extLst>
      <p:ext uri="{BB962C8B-B14F-4D97-AF65-F5344CB8AC3E}">
        <p14:creationId xmlns:p14="http://schemas.microsoft.com/office/powerpoint/2010/main" val="34023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4206" r="27379" b="19841"/>
          <a:stretch/>
        </p:blipFill>
        <p:spPr bwMode="auto">
          <a:xfrm>
            <a:off x="323528" y="836712"/>
            <a:ext cx="875552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786"/>
            <a:ext cx="7560840" cy="582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16071" r="27715" b="22421"/>
          <a:stretch/>
        </p:blipFill>
        <p:spPr bwMode="auto">
          <a:xfrm>
            <a:off x="179512" y="836712"/>
            <a:ext cx="875211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Une nouvelle étude présentée lors de l’EASD,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S’est intéressée aux caractéristiques associées à un risque plus élevé de mort subite chez les diabétiques type 2.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L'arrêt cardiaque soudain (mort subite) est l'une des principales causes de décès. 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effectLst/>
              </a:rPr>
              <a:t>Responsable de jusqu'à 50 % de décès d'origine cardiaque 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effectLst/>
              </a:rPr>
              <a:t>et de 20 % de la mortalité dans les pays développés.</a:t>
            </a:r>
          </a:p>
          <a:p>
            <a:pPr>
              <a:lnSpc>
                <a:spcPct val="150000"/>
              </a:lnSpc>
            </a:pPr>
            <a:endParaRPr lang="fr-FR" dirty="0" smtClean="0">
              <a:effectLst/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631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Les personnes atteintes de diabète de type 2 (DT2) ont un risque deux fois plus élevé de mort subite.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Cependant, la mort subite est encore difficile à prédire, en particulier chez les personnes sans antécédents de maladie cardiovasculaire (MCV).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9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But de l’étude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E</a:t>
            </a:r>
            <a:r>
              <a:rPr lang="fr-FR" dirty="0" smtClean="0"/>
              <a:t>valuer les caractéristiques cliniques associées à la mort subite chez les personnes diabétique type 2 avec ou sans antécédents de MCV.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Se basant sur le suivi dans les dossiers des médecins généralistes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Méthode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/>
              <a:t>E</a:t>
            </a:r>
            <a:r>
              <a:rPr lang="fr-FR" sz="2000" dirty="0" smtClean="0"/>
              <a:t>tude cas témoin qui a porté sur 3 919 personnes atteintes de DT2 : 689 cas et 3 230 témoins. </a:t>
            </a:r>
          </a:p>
          <a:p>
            <a:r>
              <a:rPr lang="fr-FR" sz="2000" dirty="0" smtClean="0"/>
              <a:t>Les cas, de mort subite, ont été enregistrés dans la région néerlandaise de Noord-Holland de 2010 à 2019, </a:t>
            </a:r>
          </a:p>
          <a:p>
            <a:r>
              <a:rPr lang="fr-FR" sz="2000" dirty="0" smtClean="0"/>
              <a:t>Et ont été appariés à des cas témoins également diabétiques selon l'âge, le sexe et la même pratique du médecin généraliste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30357" r="29722" b="28968"/>
          <a:stretch/>
        </p:blipFill>
        <p:spPr bwMode="auto">
          <a:xfrm>
            <a:off x="611560" y="3717032"/>
            <a:ext cx="7939314" cy="2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20000" cy="1143000"/>
          </a:xfrm>
        </p:spPr>
        <p:txBody>
          <a:bodyPr/>
          <a:lstStyle/>
          <a:p>
            <a:pPr algn="l"/>
            <a:r>
              <a:rPr lang="fr-FR" dirty="0" smtClean="0"/>
              <a:t>Méthode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7620000" cy="48006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Les mesures cliniques: la TA, la glycémie, l'utilisation de médicaments et les antécédents médicaux des cinq années précédant la mort subite, ont été obtenues à partir des dossiers du médecin généraliste.</a:t>
            </a:r>
          </a:p>
          <a:p>
            <a:r>
              <a:rPr lang="fr-FR" sz="2000" dirty="0" smtClean="0"/>
              <a:t>Les mesures non enregistrées dans les dossiers ont été classées comme « inconnues ».</a:t>
            </a:r>
          </a:p>
          <a:p>
            <a:r>
              <a:rPr lang="fr-FR" sz="2000" dirty="0" smtClean="0"/>
              <a:t>Le même calendrier a été utilisé chez les témoins</a:t>
            </a:r>
            <a:endParaRPr lang="fr-FR" sz="2000" dirty="0" smtClean="0"/>
          </a:p>
          <a:p>
            <a:endParaRPr lang="fr-F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38294" r="31730" b="21626"/>
          <a:stretch/>
        </p:blipFill>
        <p:spPr bwMode="auto">
          <a:xfrm>
            <a:off x="755576" y="3717032"/>
            <a:ext cx="7692572" cy="29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5568" r="27825" b="22818"/>
          <a:stretch/>
        </p:blipFill>
        <p:spPr bwMode="auto">
          <a:xfrm>
            <a:off x="251520" y="884235"/>
            <a:ext cx="8784976" cy="50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8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192688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Associations globales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568952" cy="47525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/>
              </a:rPr>
              <a:t>Plusieurs caractéristiques étaient associées à un risque accru de mort subite chez les personnes avec et sans </a:t>
            </a:r>
            <a:r>
              <a:rPr lang="fr-FR" sz="2800" dirty="0" err="1" smtClean="0">
                <a:effectLst/>
              </a:rPr>
              <a:t>atcds</a:t>
            </a:r>
            <a:r>
              <a:rPr lang="fr-FR" sz="2800" dirty="0" smtClean="0">
                <a:effectLst/>
              </a:rPr>
              <a:t> de MCV :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effectLst/>
              </a:rPr>
              <a:t>antécédents d'arythmies (augmentation de 68 % du risque de mort subite),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effectLst/>
              </a:rPr>
              <a:t>Tabagisme (augmentation de 40 %),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effectLst/>
              </a:rPr>
              <a:t>utilisation d'insuline (augmentation de 138 %)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effectLst/>
              </a:rPr>
              <a:t>traitement </a:t>
            </a:r>
            <a:r>
              <a:rPr lang="fr-FR" sz="2400" dirty="0" err="1" smtClean="0">
                <a:effectLst/>
              </a:rPr>
              <a:t>prokinétique</a:t>
            </a:r>
            <a:r>
              <a:rPr lang="fr-FR" sz="2400" dirty="0" smtClean="0">
                <a:effectLst/>
              </a:rPr>
              <a:t> prolongeant le QT (augmentation de 66 %)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2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12786</TotalTime>
  <Words>380</Words>
  <Application>Microsoft Office PowerPoint</Application>
  <PresentationFormat>Affichage à l'écran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Contiguïté</vt:lpstr>
      <vt:lpstr>Clinical characteristics of sudden cardiac arrest in type 2 diabetes</vt:lpstr>
      <vt:lpstr>Présentation PowerPoint</vt:lpstr>
      <vt:lpstr>Introduction </vt:lpstr>
      <vt:lpstr>Introduction </vt:lpstr>
      <vt:lpstr>But de l’étude </vt:lpstr>
      <vt:lpstr>Méthode </vt:lpstr>
      <vt:lpstr>Méthode </vt:lpstr>
      <vt:lpstr>Présentation PowerPoint</vt:lpstr>
      <vt:lpstr>Associations globales </vt:lpstr>
      <vt:lpstr>Présentation PowerPoint</vt:lpstr>
      <vt:lpstr>Présentation PowerPoint</vt:lpstr>
      <vt:lpstr>Résultats </vt:lpstr>
      <vt:lpstr>Présentation PowerPoint</vt:lpstr>
      <vt:lpstr>Résultats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plus</dc:creator>
  <cp:lastModifiedBy>pc plus</cp:lastModifiedBy>
  <cp:revision>26</cp:revision>
  <dcterms:created xsi:type="dcterms:W3CDTF">2023-11-27T16:12:47Z</dcterms:created>
  <dcterms:modified xsi:type="dcterms:W3CDTF">2023-12-06T13:19:15Z</dcterms:modified>
</cp:coreProperties>
</file>