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heme/themeOverride2.xml" ContentType="application/vnd.openxmlformats-officedocument.themeOverride+xml"/>
  <Override PartName="/ppt/tags/tag5.xml" ContentType="application/vnd.openxmlformats-officedocument.presentationml.tags+xml"/>
  <Override PartName="/ppt/notesSlides/notesSlide11.xml" ContentType="application/vnd.openxmlformats-officedocument.presentationml.notesSlide+xml"/>
  <Override PartName="/ppt/theme/themeOverride3.xml" ContentType="application/vnd.openxmlformats-officedocument.themeOverr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25"/>
  </p:notesMasterIdLst>
  <p:sldIdLst>
    <p:sldId id="256" r:id="rId2"/>
    <p:sldId id="267" r:id="rId3"/>
    <p:sldId id="257" r:id="rId4"/>
    <p:sldId id="259" r:id="rId5"/>
    <p:sldId id="260" r:id="rId6"/>
    <p:sldId id="261" r:id="rId7"/>
    <p:sldId id="266" r:id="rId8"/>
    <p:sldId id="281" r:id="rId9"/>
    <p:sldId id="264" r:id="rId10"/>
    <p:sldId id="277" r:id="rId11"/>
    <p:sldId id="275" r:id="rId12"/>
    <p:sldId id="278" r:id="rId13"/>
    <p:sldId id="265" r:id="rId14"/>
    <p:sldId id="279" r:id="rId15"/>
    <p:sldId id="276" r:id="rId16"/>
    <p:sldId id="280" r:id="rId17"/>
    <p:sldId id="274" r:id="rId18"/>
    <p:sldId id="262" r:id="rId19"/>
    <p:sldId id="263" r:id="rId20"/>
    <p:sldId id="270" r:id="rId21"/>
    <p:sldId id="273" r:id="rId22"/>
    <p:sldId id="272"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8352" autoAdjust="0"/>
  </p:normalViewPr>
  <p:slideViewPr>
    <p:cSldViewPr snapToGrid="0">
      <p:cViewPr>
        <p:scale>
          <a:sx n="66" d="100"/>
          <a:sy n="66" d="100"/>
        </p:scale>
        <p:origin x="4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FBFB4-E5B3-49C8-AB99-688D8B1E6E32}" type="datetimeFigureOut">
              <a:rPr lang="fr-FR" smtClean="0"/>
              <a:t>07/12/2023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72826-3BEA-4DF5-A7FC-76337B4DC7FC}" type="slidenum">
              <a:rPr lang="fr-FR" smtClean="0"/>
              <a:t>‹N°›</a:t>
            </a:fld>
            <a:endParaRPr lang="fr-FR"/>
          </a:p>
        </p:txBody>
      </p:sp>
    </p:spTree>
    <p:extLst>
      <p:ext uri="{BB962C8B-B14F-4D97-AF65-F5344CB8AC3E}">
        <p14:creationId xmlns:p14="http://schemas.microsoft.com/office/powerpoint/2010/main" val="417640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cardiab.biomedcentral.com/articles/10.1186/s12933-023-01937-x#ref-CR75" TargetMode="External"/><Relationship Id="rId13" Type="http://schemas.openxmlformats.org/officeDocument/2006/relationships/hyperlink" Target="https://cardiab.biomedcentral.com/articles/10.1186/s12933-023-01937-x#ref-CR79" TargetMode="External"/><Relationship Id="rId3" Type="http://schemas.openxmlformats.org/officeDocument/2006/relationships/hyperlink" Target="https://cardiab.biomedcentral.com/articles/10.1186/s12933-023-01937-x#ref-CR72" TargetMode="External"/><Relationship Id="rId7" Type="http://schemas.openxmlformats.org/officeDocument/2006/relationships/hyperlink" Target="https://cardiab.biomedcentral.com/articles/10.1186/s12933-023-01937-x#ref-CR74" TargetMode="External"/><Relationship Id="rId12" Type="http://schemas.openxmlformats.org/officeDocument/2006/relationships/hyperlink" Target="https://cardiab.biomedcentral.com/articles/10.1186/s12933-023-01937-x#ref-CR7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73" TargetMode="External"/><Relationship Id="rId11" Type="http://schemas.openxmlformats.org/officeDocument/2006/relationships/hyperlink" Target="https://cardiab.biomedcentral.com/articles/10.1186/s12933-023-01937-x#ref-CR77" TargetMode="External"/><Relationship Id="rId5" Type="http://schemas.openxmlformats.org/officeDocument/2006/relationships/hyperlink" Target="https://cardiab.biomedcentral.com/articles/10.1186/s12933-023-01937-x#ref-CR38" TargetMode="External"/><Relationship Id="rId15" Type="http://schemas.openxmlformats.org/officeDocument/2006/relationships/hyperlink" Target="https://cardiab.biomedcentral.com/articles/10.1186/s12933-023-01937-x#ref-CR81" TargetMode="External"/><Relationship Id="rId10" Type="http://schemas.openxmlformats.org/officeDocument/2006/relationships/hyperlink" Target="https://cardiab.biomedcentral.com/articles/10.1186/s12933-023-01937-x#ref-CR76" TargetMode="External"/><Relationship Id="rId4" Type="http://schemas.openxmlformats.org/officeDocument/2006/relationships/hyperlink" Target="https://cardiab.biomedcentral.com/articles/10.1186/s12933-023-01937-x#ref-CR6" TargetMode="External"/><Relationship Id="rId9" Type="http://schemas.openxmlformats.org/officeDocument/2006/relationships/hyperlink" Target="https://cardiab.biomedcentral.com/articles/10.1186/s12933-023-01937-x#ref-CR31" TargetMode="External"/><Relationship Id="rId14" Type="http://schemas.openxmlformats.org/officeDocument/2006/relationships/hyperlink" Target="https://cardiab.biomedcentral.com/articles/10.1186/s12933-023-01937-x#ref-CR80"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cardiab.biomedcentral.com/articles/10.1186/s12933-023-01937-x#ref-CR109" TargetMode="External"/><Relationship Id="rId13" Type="http://schemas.openxmlformats.org/officeDocument/2006/relationships/hyperlink" Target="https://cardiab.biomedcentral.com/articles/10.1186/s12933-023-01937-x#ref-CR114" TargetMode="External"/><Relationship Id="rId18" Type="http://schemas.openxmlformats.org/officeDocument/2006/relationships/hyperlink" Target="https://cardiab.biomedcentral.com/articles/10.1186/s12933-023-01937-x#ref-CR119" TargetMode="External"/><Relationship Id="rId3" Type="http://schemas.openxmlformats.org/officeDocument/2006/relationships/hyperlink" Target="https://cardiab.biomedcentral.com/articles/10.1186/s12933-023-01937-x#ref-CR24" TargetMode="External"/><Relationship Id="rId21" Type="http://schemas.openxmlformats.org/officeDocument/2006/relationships/hyperlink" Target="https://cardiab.biomedcentral.com/articles/10.1186/s12933-023-01937-x#ref-CR122" TargetMode="External"/><Relationship Id="rId7" Type="http://schemas.openxmlformats.org/officeDocument/2006/relationships/hyperlink" Target="https://cardiab.biomedcentral.com/articles/10.1186/s12933-023-01937-x#ref-CR108" TargetMode="External"/><Relationship Id="rId12" Type="http://schemas.openxmlformats.org/officeDocument/2006/relationships/hyperlink" Target="https://cardiab.biomedcentral.com/articles/10.1186/s12933-023-01937-x#ref-CR113" TargetMode="External"/><Relationship Id="rId17" Type="http://schemas.openxmlformats.org/officeDocument/2006/relationships/hyperlink" Target="https://cardiab.biomedcentral.com/articles/10.1186/s12933-023-01937-x#ref-CR118" TargetMode="External"/><Relationship Id="rId25" Type="http://schemas.openxmlformats.org/officeDocument/2006/relationships/hyperlink" Target="https://cardiab.biomedcentral.com/articles/10.1186/s12933-023-01937-x#ref-CR125" TargetMode="External"/><Relationship Id="rId2" Type="http://schemas.openxmlformats.org/officeDocument/2006/relationships/slide" Target="../slides/slide15.xml"/><Relationship Id="rId16" Type="http://schemas.openxmlformats.org/officeDocument/2006/relationships/hyperlink" Target="https://cardiab.biomedcentral.com/articles/10.1186/s12933-023-01937-x#ref-CR117" TargetMode="External"/><Relationship Id="rId20" Type="http://schemas.openxmlformats.org/officeDocument/2006/relationships/hyperlink" Target="https://cardiab.biomedcentral.com/articles/10.1186/s12933-023-01937-x#ref-CR121" TargetMode="Externa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107" TargetMode="External"/><Relationship Id="rId11" Type="http://schemas.openxmlformats.org/officeDocument/2006/relationships/hyperlink" Target="https://cardiab.biomedcentral.com/articles/10.1186/s12933-023-01937-x#ref-CR112" TargetMode="External"/><Relationship Id="rId24" Type="http://schemas.openxmlformats.org/officeDocument/2006/relationships/hyperlink" Target="https://cardiab.biomedcentral.com/articles/10.1186/s12933-023-01937-x#ref-CR124" TargetMode="External"/><Relationship Id="rId5" Type="http://schemas.openxmlformats.org/officeDocument/2006/relationships/hyperlink" Target="https://cardiab.biomedcentral.com/articles/10.1186/s12933-023-01937-x#ref-CR106" TargetMode="External"/><Relationship Id="rId15" Type="http://schemas.openxmlformats.org/officeDocument/2006/relationships/hyperlink" Target="https://cardiab.biomedcentral.com/articles/10.1186/s12933-023-01937-x#ref-CR116" TargetMode="External"/><Relationship Id="rId23" Type="http://schemas.openxmlformats.org/officeDocument/2006/relationships/hyperlink" Target="https://cardiab.biomedcentral.com/articles/10.1186/s12933-023-01937-x#ref-CR8" TargetMode="External"/><Relationship Id="rId10" Type="http://schemas.openxmlformats.org/officeDocument/2006/relationships/hyperlink" Target="https://cardiab.biomedcentral.com/articles/10.1186/s12933-023-01937-x#ref-CR111" TargetMode="External"/><Relationship Id="rId19" Type="http://schemas.openxmlformats.org/officeDocument/2006/relationships/hyperlink" Target="https://cardiab.biomedcentral.com/articles/10.1186/s12933-023-01937-x#ref-CR120" TargetMode="External"/><Relationship Id="rId4" Type="http://schemas.openxmlformats.org/officeDocument/2006/relationships/hyperlink" Target="https://cardiab.biomedcentral.com/articles/10.1186/s12933-023-01937-x#ref-CR105" TargetMode="External"/><Relationship Id="rId9" Type="http://schemas.openxmlformats.org/officeDocument/2006/relationships/hyperlink" Target="https://cardiab.biomedcentral.com/articles/10.1186/s12933-023-01937-x#ref-CR110" TargetMode="External"/><Relationship Id="rId14" Type="http://schemas.openxmlformats.org/officeDocument/2006/relationships/hyperlink" Target="https://cardiab.biomedcentral.com/articles/10.1186/s12933-023-01937-x#ref-CR115" TargetMode="External"/><Relationship Id="rId22" Type="http://schemas.openxmlformats.org/officeDocument/2006/relationships/hyperlink" Target="https://cardiab.biomedcentral.com/articles/10.1186/s12933-023-01937-x#ref-CR1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ardiab.biomedcentral.com/articles/10.1186/s12933-023-01937-x#ref-CR8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Fig2" TargetMode="External"/><Relationship Id="rId5" Type="http://schemas.openxmlformats.org/officeDocument/2006/relationships/hyperlink" Target="https://cardiab.biomedcentral.com/articles/10.1186/s12933-023-01937-x#ref-CR84" TargetMode="External"/><Relationship Id="rId4" Type="http://schemas.openxmlformats.org/officeDocument/2006/relationships/hyperlink" Target="https://cardiab.biomedcentral.com/articles/10.1186/s12933-023-01937-x#ref-CR83" TargetMode="Externa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cardiab.biomedcentral.com/articles/10.1186/s12933-023-01937-x#ref-CR39" TargetMode="External"/><Relationship Id="rId18" Type="http://schemas.openxmlformats.org/officeDocument/2006/relationships/hyperlink" Target="https://cardiab.biomedcentral.com/articles/10.1186/s12933-023-01937-x#ref-CR41" TargetMode="External"/><Relationship Id="rId26" Type="http://schemas.openxmlformats.org/officeDocument/2006/relationships/hyperlink" Target="https://cardiab.biomedcentral.com/articles/10.1186/s12933-023-01937-x#ref-CR49" TargetMode="External"/><Relationship Id="rId39" Type="http://schemas.openxmlformats.org/officeDocument/2006/relationships/hyperlink" Target="https://cardiab.biomedcentral.com/articles/10.1186/s12933-023-01937-x#ref-CR62" TargetMode="External"/><Relationship Id="rId21" Type="http://schemas.openxmlformats.org/officeDocument/2006/relationships/hyperlink" Target="https://cardiab.biomedcentral.com/articles/10.1186/s12933-023-01937-x#ref-CR44" TargetMode="External"/><Relationship Id="rId34" Type="http://schemas.openxmlformats.org/officeDocument/2006/relationships/hyperlink" Target="https://cardiab.biomedcentral.com/articles/10.1186/s12933-023-01937-x#ref-CR57" TargetMode="External"/><Relationship Id="rId7" Type="http://schemas.openxmlformats.org/officeDocument/2006/relationships/hyperlink" Target="https://cardiab.biomedcentral.com/articles/10.1186/s12933-023-01937-x#ref-CR34" TargetMode="External"/><Relationship Id="rId12" Type="http://schemas.openxmlformats.org/officeDocument/2006/relationships/hyperlink" Target="https://cardiab.biomedcentral.com/articles/10.1186/s12933-023-01937-x#ref-CR38" TargetMode="External"/><Relationship Id="rId17" Type="http://schemas.openxmlformats.org/officeDocument/2006/relationships/hyperlink" Target="https://cardiab.biomedcentral.com/articles/10.1186/s12933-023-01937-x#ref-CR12" TargetMode="External"/><Relationship Id="rId25" Type="http://schemas.openxmlformats.org/officeDocument/2006/relationships/hyperlink" Target="https://cardiab.biomedcentral.com/articles/10.1186/s12933-023-01937-x#ref-CR48" TargetMode="External"/><Relationship Id="rId33" Type="http://schemas.openxmlformats.org/officeDocument/2006/relationships/hyperlink" Target="https://cardiab.biomedcentral.com/articles/10.1186/s12933-023-01937-x#ref-CR56" TargetMode="External"/><Relationship Id="rId38" Type="http://schemas.openxmlformats.org/officeDocument/2006/relationships/hyperlink" Target="https://cardiab.biomedcentral.com/articles/10.1186/s12933-023-01937-x#ref-CR61" TargetMode="External"/><Relationship Id="rId2" Type="http://schemas.openxmlformats.org/officeDocument/2006/relationships/slide" Target="../slides/slide18.xml"/><Relationship Id="rId16" Type="http://schemas.openxmlformats.org/officeDocument/2006/relationships/hyperlink" Target="https://cardiab.biomedcentral.com/articles/10.1186/s12933-023-01937-x#ref-CR9" TargetMode="External"/><Relationship Id="rId20" Type="http://schemas.openxmlformats.org/officeDocument/2006/relationships/hyperlink" Target="https://cardiab.biomedcentral.com/articles/10.1186/s12933-023-01937-x#ref-CR43" TargetMode="External"/><Relationship Id="rId29" Type="http://schemas.openxmlformats.org/officeDocument/2006/relationships/hyperlink" Target="https://cardiab.biomedcentral.com/articles/10.1186/s12933-023-01937-x#ref-CR52" TargetMode="Externa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33" TargetMode="External"/><Relationship Id="rId11" Type="http://schemas.openxmlformats.org/officeDocument/2006/relationships/hyperlink" Target="https://cardiab.biomedcentral.com/articles/10.1186/s12933-023-01937-x#ref-CR37" TargetMode="External"/><Relationship Id="rId24" Type="http://schemas.openxmlformats.org/officeDocument/2006/relationships/hyperlink" Target="https://cardiab.biomedcentral.com/articles/10.1186/s12933-023-01937-x#ref-CR47" TargetMode="External"/><Relationship Id="rId32" Type="http://schemas.openxmlformats.org/officeDocument/2006/relationships/hyperlink" Target="https://cardiab.biomedcentral.com/articles/10.1186/s12933-023-01937-x#ref-CR55" TargetMode="External"/><Relationship Id="rId37" Type="http://schemas.openxmlformats.org/officeDocument/2006/relationships/hyperlink" Target="https://cardiab.biomedcentral.com/articles/10.1186/s12933-023-01937-x#ref-CR60" TargetMode="External"/><Relationship Id="rId40" Type="http://schemas.openxmlformats.org/officeDocument/2006/relationships/hyperlink" Target="https://cardiab.biomedcentral.com/articles/10.1186/s12933-023-01937-x#ref-CR63" TargetMode="External"/><Relationship Id="rId5" Type="http://schemas.openxmlformats.org/officeDocument/2006/relationships/hyperlink" Target="https://cardiab.biomedcentral.com/articles/10.1186/s12933-023-01937-x#ref-CR32" TargetMode="External"/><Relationship Id="rId15" Type="http://schemas.openxmlformats.org/officeDocument/2006/relationships/hyperlink" Target="https://cardiab.biomedcentral.com/articles/10.1186/s12933-023-01937-x#ref-CR4" TargetMode="External"/><Relationship Id="rId23" Type="http://schemas.openxmlformats.org/officeDocument/2006/relationships/hyperlink" Target="https://cardiab.biomedcentral.com/articles/10.1186/s12933-023-01937-x#ref-CR46" TargetMode="External"/><Relationship Id="rId28" Type="http://schemas.openxmlformats.org/officeDocument/2006/relationships/hyperlink" Target="https://cardiab.biomedcentral.com/articles/10.1186/s12933-023-01937-x#ref-CR51" TargetMode="External"/><Relationship Id="rId36" Type="http://schemas.openxmlformats.org/officeDocument/2006/relationships/hyperlink" Target="https://cardiab.biomedcentral.com/articles/10.1186/s12933-023-01937-x#ref-CR59" TargetMode="External"/><Relationship Id="rId10" Type="http://schemas.openxmlformats.org/officeDocument/2006/relationships/hyperlink" Target="https://cardiab.biomedcentral.com/articles/10.1186/s12933-023-01937-x#ref-CR36" TargetMode="External"/><Relationship Id="rId19" Type="http://schemas.openxmlformats.org/officeDocument/2006/relationships/hyperlink" Target="https://cardiab.biomedcentral.com/articles/10.1186/s12933-023-01937-x#ref-CR42" TargetMode="External"/><Relationship Id="rId31" Type="http://schemas.openxmlformats.org/officeDocument/2006/relationships/hyperlink" Target="https://cardiab.biomedcentral.com/articles/10.1186/s12933-023-01937-x#ref-CR54" TargetMode="External"/><Relationship Id="rId4" Type="http://schemas.openxmlformats.org/officeDocument/2006/relationships/hyperlink" Target="https://cardiab.biomedcentral.com/articles/10.1186/s12933-023-01937-x#ref-CR31" TargetMode="External"/><Relationship Id="rId9" Type="http://schemas.openxmlformats.org/officeDocument/2006/relationships/hyperlink" Target="https://cardiab.biomedcentral.com/articles/10.1186/s12933-023-01937-x#ref-CR6" TargetMode="External"/><Relationship Id="rId14" Type="http://schemas.openxmlformats.org/officeDocument/2006/relationships/hyperlink" Target="https://cardiab.biomedcentral.com/articles/10.1186/s12933-023-01937-x#ref-CR40" TargetMode="External"/><Relationship Id="rId22" Type="http://schemas.openxmlformats.org/officeDocument/2006/relationships/hyperlink" Target="https://cardiab.biomedcentral.com/articles/10.1186/s12933-023-01937-x#ref-CR45" TargetMode="External"/><Relationship Id="rId27" Type="http://schemas.openxmlformats.org/officeDocument/2006/relationships/hyperlink" Target="https://cardiab.biomedcentral.com/articles/10.1186/s12933-023-01937-x#ref-CR50" TargetMode="External"/><Relationship Id="rId30" Type="http://schemas.openxmlformats.org/officeDocument/2006/relationships/hyperlink" Target="https://cardiab.biomedcentral.com/articles/10.1186/s12933-023-01937-x#ref-CR53" TargetMode="External"/><Relationship Id="rId35" Type="http://schemas.openxmlformats.org/officeDocument/2006/relationships/hyperlink" Target="https://cardiab.biomedcentral.com/articles/10.1186/s12933-023-01937-x#ref-CR58" TargetMode="External"/><Relationship Id="rId8" Type="http://schemas.openxmlformats.org/officeDocument/2006/relationships/hyperlink" Target="https://cardiab.biomedcentral.com/articles/10.1186/s12933-023-01937-x#ref-CR35" TargetMode="External"/><Relationship Id="rId3" Type="http://schemas.openxmlformats.org/officeDocument/2006/relationships/hyperlink" Target="https://cardiab.biomedcentral.com/articles/10.1186/s12933-023-01937-x#ref-CR30"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ardiab.biomedcentral.com/articles/10.1186/s12933-023-01937-x#Tab1" TargetMode="External"/><Relationship Id="rId13" Type="http://schemas.openxmlformats.org/officeDocument/2006/relationships/hyperlink" Target="https://cardiab.biomedcentral.com/articles/10.1186/s12933-023-01937-x#ref-CR135" TargetMode="External"/><Relationship Id="rId18" Type="http://schemas.openxmlformats.org/officeDocument/2006/relationships/hyperlink" Target="https://cardiab.biomedcentral.com/articles/10.1186/s12933-023-01937-x#ref-CR140" TargetMode="External"/><Relationship Id="rId3" Type="http://schemas.openxmlformats.org/officeDocument/2006/relationships/hyperlink" Target="https://cardiab.biomedcentral.com/articles/10.1186/s12933-023-01937-x#ref-CR126" TargetMode="External"/><Relationship Id="rId7" Type="http://schemas.openxmlformats.org/officeDocument/2006/relationships/hyperlink" Target="https://cardiab.biomedcentral.com/articles/10.1186/s12933-023-01937-x#ref-CR130" TargetMode="External"/><Relationship Id="rId12" Type="http://schemas.openxmlformats.org/officeDocument/2006/relationships/hyperlink" Target="https://cardiab.biomedcentral.com/articles/10.1186/s12933-023-01937-x#ref-CR134" TargetMode="External"/><Relationship Id="rId17" Type="http://schemas.openxmlformats.org/officeDocument/2006/relationships/hyperlink" Target="https://cardiab.biomedcentral.com/articles/10.1186/s12933-023-01937-x#ref-CR139" TargetMode="External"/><Relationship Id="rId2" Type="http://schemas.openxmlformats.org/officeDocument/2006/relationships/slide" Target="../slides/slide20.xml"/><Relationship Id="rId16" Type="http://schemas.openxmlformats.org/officeDocument/2006/relationships/hyperlink" Target="https://cardiab.biomedcentral.com/articles/10.1186/s12933-023-01937-x#ref-CR138" TargetMode="Externa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129" TargetMode="External"/><Relationship Id="rId11" Type="http://schemas.openxmlformats.org/officeDocument/2006/relationships/hyperlink" Target="https://cardiab.biomedcentral.com/articles/10.1186/s12933-023-01937-x#ref-CR133" TargetMode="External"/><Relationship Id="rId5" Type="http://schemas.openxmlformats.org/officeDocument/2006/relationships/hyperlink" Target="https://cardiab.biomedcentral.com/articles/10.1186/s12933-023-01937-x#ref-CR128" TargetMode="External"/><Relationship Id="rId15" Type="http://schemas.openxmlformats.org/officeDocument/2006/relationships/hyperlink" Target="https://cardiab.biomedcentral.com/articles/10.1186/s12933-023-01937-x#ref-CR137" TargetMode="External"/><Relationship Id="rId10" Type="http://schemas.openxmlformats.org/officeDocument/2006/relationships/hyperlink" Target="https://cardiab.biomedcentral.com/articles/10.1186/s12933-023-01937-x#ref-CR132" TargetMode="External"/><Relationship Id="rId19" Type="http://schemas.openxmlformats.org/officeDocument/2006/relationships/hyperlink" Target="https://cardiab.biomedcentral.com/articles/10.1186/s12933-023-01937-x#ref-CR141" TargetMode="External"/><Relationship Id="rId4" Type="http://schemas.openxmlformats.org/officeDocument/2006/relationships/hyperlink" Target="https://cardiab.biomedcentral.com/articles/10.1186/s12933-023-01937-x#ref-CR127" TargetMode="External"/><Relationship Id="rId9" Type="http://schemas.openxmlformats.org/officeDocument/2006/relationships/hyperlink" Target="https://cardiab.biomedcentral.com/articles/10.1186/s12933-023-01937-x#ref-CR131" TargetMode="External"/><Relationship Id="rId14" Type="http://schemas.openxmlformats.org/officeDocument/2006/relationships/hyperlink" Target="https://cardiab.biomedcentral.com/articles/10.1186/s12933-023-01937-x#ref-CR13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ardiab.biomedcentral.com/articles/10.1186/s12933-023-01937-x#Tab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ardiab.biomedcentral.com/articles/10.1186/s12933-023-01937-x#ref-CR1"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ardiab.biomedcentral.com/articles/10.1186/s12933-023-01937-x#ref-CR3" TargetMode="External"/><Relationship Id="rId4" Type="http://schemas.openxmlformats.org/officeDocument/2006/relationships/hyperlink" Target="https://cardiab.biomedcentral.com/articles/10.1186/s12933-023-01937-x#ref-CR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ardiab.biomedcentral.com/articles/10.1186/s12933-023-01937-x#ref-CR68" TargetMode="External"/><Relationship Id="rId13" Type="http://schemas.openxmlformats.org/officeDocument/2006/relationships/hyperlink" Target="https://cardiab.biomedcentral.com/articles/10.1186/s12933-023-01937-x#ref-CR71" TargetMode="External"/><Relationship Id="rId3" Type="http://schemas.openxmlformats.org/officeDocument/2006/relationships/hyperlink" Target="https://cardiab.biomedcentral.com/articles/10.1186/s12933-023-01937-x#ref-CR64" TargetMode="External"/><Relationship Id="rId7" Type="http://schemas.openxmlformats.org/officeDocument/2006/relationships/hyperlink" Target="https://cardiab.biomedcentral.com/articles/10.1186/s12933-023-01937-x#ref-CR67" TargetMode="External"/><Relationship Id="rId12" Type="http://schemas.openxmlformats.org/officeDocument/2006/relationships/hyperlink" Target="https://cardiab.biomedcentral.com/articles/10.1186/s12933-023-01937-x#ref-CR7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6" TargetMode="External"/><Relationship Id="rId11" Type="http://schemas.openxmlformats.org/officeDocument/2006/relationships/hyperlink" Target="https://cardiab.biomedcentral.com/articles/10.1186/s12933-023-01937-x#ref-CR35" TargetMode="External"/><Relationship Id="rId5" Type="http://schemas.openxmlformats.org/officeDocument/2006/relationships/hyperlink" Target="https://cardiab.biomedcentral.com/articles/10.1186/s12933-023-01937-x#ref-CR66" TargetMode="External"/><Relationship Id="rId10" Type="http://schemas.openxmlformats.org/officeDocument/2006/relationships/hyperlink" Target="https://cardiab.biomedcentral.com/articles/10.1186/s12933-023-01937-x#ref-CR69" TargetMode="External"/><Relationship Id="rId4" Type="http://schemas.openxmlformats.org/officeDocument/2006/relationships/hyperlink" Target="https://cardiab.biomedcentral.com/articles/10.1186/s12933-023-01937-x#ref-CR65" TargetMode="External"/><Relationship Id="rId9" Type="http://schemas.openxmlformats.org/officeDocument/2006/relationships/hyperlink" Target="https://cardiab.biomedcentral.com/articles/10.1186/s12933-023-01937-x#ref-CR4"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cardiab.biomedcentral.com/articles/10.1186/s12933-023-01937-x#ref-CR90" TargetMode="External"/><Relationship Id="rId13" Type="http://schemas.openxmlformats.org/officeDocument/2006/relationships/hyperlink" Target="https://cardiab.biomedcentral.com/articles/10.1186/s12933-023-01937-x#ref-CR95" TargetMode="External"/><Relationship Id="rId18" Type="http://schemas.openxmlformats.org/officeDocument/2006/relationships/hyperlink" Target="https://cardiab.biomedcentral.com/articles/10.1186/s12933-023-01937-x#ref-CR100" TargetMode="External"/><Relationship Id="rId3" Type="http://schemas.openxmlformats.org/officeDocument/2006/relationships/hyperlink" Target="https://cardiab.biomedcentral.com/articles/10.1186/s12933-023-01937-x#ref-CR85" TargetMode="External"/><Relationship Id="rId21" Type="http://schemas.openxmlformats.org/officeDocument/2006/relationships/hyperlink" Target="https://cardiab.biomedcentral.com/articles/10.1186/s12933-023-01937-x#ref-CR103" TargetMode="External"/><Relationship Id="rId7" Type="http://schemas.openxmlformats.org/officeDocument/2006/relationships/hyperlink" Target="https://cardiab.biomedcentral.com/articles/10.1186/s12933-023-01937-x#ref-CR89" TargetMode="External"/><Relationship Id="rId12" Type="http://schemas.openxmlformats.org/officeDocument/2006/relationships/hyperlink" Target="https://cardiab.biomedcentral.com/articles/10.1186/s12933-023-01937-x#ref-CR94" TargetMode="External"/><Relationship Id="rId17" Type="http://schemas.openxmlformats.org/officeDocument/2006/relationships/hyperlink" Target="https://cardiab.biomedcentral.com/articles/10.1186/s12933-023-01937-x#ref-CR99" TargetMode="External"/><Relationship Id="rId2" Type="http://schemas.openxmlformats.org/officeDocument/2006/relationships/slide" Target="../slides/slide11.xml"/><Relationship Id="rId16" Type="http://schemas.openxmlformats.org/officeDocument/2006/relationships/hyperlink" Target="https://cardiab.biomedcentral.com/articles/10.1186/s12933-023-01937-x#ref-CR98" TargetMode="External"/><Relationship Id="rId20" Type="http://schemas.openxmlformats.org/officeDocument/2006/relationships/hyperlink" Target="https://cardiab.biomedcentral.com/articles/10.1186/s12933-023-01937-x#ref-CR102" TargetMode="External"/><Relationship Id="rId1" Type="http://schemas.openxmlformats.org/officeDocument/2006/relationships/notesMaster" Target="../notesMasters/notesMaster1.xml"/><Relationship Id="rId6" Type="http://schemas.openxmlformats.org/officeDocument/2006/relationships/hyperlink" Target="https://cardiab.biomedcentral.com/articles/10.1186/s12933-023-01937-x#ref-CR88" TargetMode="External"/><Relationship Id="rId11" Type="http://schemas.openxmlformats.org/officeDocument/2006/relationships/hyperlink" Target="https://cardiab.biomedcentral.com/articles/10.1186/s12933-023-01937-x#ref-CR93" TargetMode="External"/><Relationship Id="rId5" Type="http://schemas.openxmlformats.org/officeDocument/2006/relationships/hyperlink" Target="https://cardiab.biomedcentral.com/articles/10.1186/s12933-023-01937-x#ref-CR87" TargetMode="External"/><Relationship Id="rId15" Type="http://schemas.openxmlformats.org/officeDocument/2006/relationships/hyperlink" Target="https://cardiab.biomedcentral.com/articles/10.1186/s12933-023-01937-x#ref-CR97" TargetMode="External"/><Relationship Id="rId10" Type="http://schemas.openxmlformats.org/officeDocument/2006/relationships/hyperlink" Target="https://cardiab.biomedcentral.com/articles/10.1186/s12933-023-01937-x#ref-CR92" TargetMode="External"/><Relationship Id="rId19" Type="http://schemas.openxmlformats.org/officeDocument/2006/relationships/hyperlink" Target="https://cardiab.biomedcentral.com/articles/10.1186/s12933-023-01937-x#ref-CR101" TargetMode="External"/><Relationship Id="rId4" Type="http://schemas.openxmlformats.org/officeDocument/2006/relationships/hyperlink" Target="https://cardiab.biomedcentral.com/articles/10.1186/s12933-023-01937-x#ref-CR86" TargetMode="External"/><Relationship Id="rId9" Type="http://schemas.openxmlformats.org/officeDocument/2006/relationships/hyperlink" Target="https://cardiab.biomedcentral.com/articles/10.1186/s12933-023-01937-x#ref-CR91" TargetMode="External"/><Relationship Id="rId14" Type="http://schemas.openxmlformats.org/officeDocument/2006/relationships/hyperlink" Target="https://cardiab.biomedcentral.com/articles/10.1186/s12933-023-01937-x#ref-CR96" TargetMode="External"/><Relationship Id="rId22" Type="http://schemas.openxmlformats.org/officeDocument/2006/relationships/hyperlink" Target="https://cardiab.biomedcentral.com/articles/10.1186/s12933-023-01937-x#ref-CR1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Confrere</a:t>
            </a:r>
            <a:r>
              <a:rPr lang="fr-FR" dirty="0"/>
              <a:t>, </a:t>
            </a:r>
            <a:r>
              <a:rPr lang="fr-FR" dirty="0" err="1"/>
              <a:t>consoeur</a:t>
            </a:r>
            <a:r>
              <a:rPr lang="fr-FR" dirty="0"/>
              <a:t>, </a:t>
            </a:r>
            <a:r>
              <a:rPr lang="fr-FR" dirty="0" err="1"/>
              <a:t>honorabloe</a:t>
            </a:r>
            <a:r>
              <a:rPr lang="fr-FR" dirty="0"/>
              <a:t> assistance, dans le </a:t>
            </a:r>
            <a:r>
              <a:rPr lang="fr-FR" dirty="0" err="1"/>
              <a:t>meme</a:t>
            </a:r>
            <a:r>
              <a:rPr lang="fr-FR" dirty="0"/>
              <a:t> sujet, nous </a:t>
            </a:r>
            <a:r>
              <a:rPr lang="fr-FR" dirty="0" err="1"/>
              <a:t>allon</a:t>
            </a:r>
            <a:r>
              <a:rPr lang="fr-FR" dirty="0"/>
              <a:t> </a:t>
            </a:r>
            <a:r>
              <a:rPr lang="fr-FR" dirty="0" err="1"/>
              <a:t>sparler</a:t>
            </a:r>
            <a:r>
              <a:rPr lang="fr-FR" dirty="0"/>
              <a:t> d une nouvelle </a:t>
            </a:r>
            <a:r>
              <a:rPr lang="fr-FR" dirty="0" err="1"/>
              <a:t>antité</a:t>
            </a:r>
            <a:r>
              <a:rPr lang="fr-FR" dirty="0"/>
              <a:t> </a:t>
            </a:r>
            <a:r>
              <a:rPr lang="fr-FR" dirty="0" err="1"/>
              <a:t>nosologique,qu’est</a:t>
            </a:r>
            <a:r>
              <a:rPr lang="fr-FR" dirty="0"/>
              <a:t> le </a:t>
            </a:r>
            <a:r>
              <a:rPr lang="fr-FR" dirty="0" err="1"/>
              <a:t>suyndrome</a:t>
            </a:r>
            <a:r>
              <a:rPr lang="fr-FR" dirty="0"/>
              <a:t> cardio </a:t>
            </a:r>
            <a:r>
              <a:rPr lang="fr-FR" dirty="0" err="1"/>
              <a:t>renal</a:t>
            </a:r>
            <a:r>
              <a:rPr lang="fr-FR" dirty="0"/>
              <a:t> </a:t>
            </a:r>
            <a:r>
              <a:rPr lang="fr-FR" dirty="0" err="1"/>
              <a:t>metabolique</a:t>
            </a:r>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a:t>
            </a:fld>
            <a:endParaRPr lang="fr-FR"/>
          </a:p>
        </p:txBody>
      </p:sp>
    </p:spTree>
    <p:extLst>
      <p:ext uri="{BB962C8B-B14F-4D97-AF65-F5344CB8AC3E}">
        <p14:creationId xmlns:p14="http://schemas.microsoft.com/office/powerpoint/2010/main" val="360142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Impact du DT2 sur la fonction rénale</a:t>
            </a:r>
          </a:p>
          <a:p>
            <a:pPr algn="l"/>
            <a:r>
              <a:rPr lang="fr-FR" b="0" i="0" dirty="0">
                <a:solidFill>
                  <a:srgbClr val="333333"/>
                </a:solidFill>
                <a:effectLst/>
                <a:latin typeface="Georgia" panose="02040502050405020303" pitchFamily="18" charset="0"/>
              </a:rPr>
              <a:t>Le rein est une cible majeure des lésions microvasculaires diabétiques et la DKD est associée à des conséquences néfastes sur la santé et à une mortalité élevée. La communauté scientifique est passée du concept de « </a:t>
            </a:r>
            <a:r>
              <a:rPr lang="fr-FR" b="0" i="1" dirty="0">
                <a:solidFill>
                  <a:srgbClr val="333333"/>
                </a:solidFill>
                <a:effectLst/>
                <a:latin typeface="Georgia" panose="02040502050405020303" pitchFamily="18" charset="0"/>
              </a:rPr>
              <a:t>néphropathie diabétique</a:t>
            </a:r>
            <a:r>
              <a:rPr lang="fr-FR" b="0" i="0" dirty="0">
                <a:solidFill>
                  <a:srgbClr val="333333"/>
                </a:solidFill>
                <a:effectLst/>
                <a:latin typeface="Georgia" panose="02040502050405020303" pitchFamily="18" charset="0"/>
              </a:rPr>
              <a:t> » – définie par une augmentation de l’excrétion urinaire d’albumine classiquement suivie d’un déclin progressif de la fonction rénale et traditionnellement classée en cinq stades [ </a:t>
            </a:r>
            <a:r>
              <a:rPr lang="fr-FR" b="0" i="0" dirty="0">
                <a:solidFill>
                  <a:srgbClr val="004B83"/>
                </a:solidFill>
                <a:effectLst/>
                <a:latin typeface="Georgia" panose="02040502050405020303" pitchFamily="18" charset="0"/>
                <a:hlinkClick r:id="rId3" tooltip="Fineberg D, Jandeleit-Dahm KAM, Cooper ME.  Néphropathie diabétique : diagnostic et traitement.  Nat Rev Endocrinol.  2013 ; 9 : 713-23."/>
              </a:rPr>
              <a:t>72</a:t>
            </a:r>
            <a:r>
              <a:rPr lang="fr-FR" b="0" i="0" dirty="0">
                <a:solidFill>
                  <a:srgbClr val="333333"/>
                </a:solidFill>
                <a:effectLst/>
                <a:latin typeface="Georgia" panose="02040502050405020303" pitchFamily="18" charset="0"/>
              </a:rPr>
              <a:t> ] – au terme de « </a:t>
            </a:r>
            <a:r>
              <a:rPr lang="fr-FR" b="0" i="1" dirty="0">
                <a:solidFill>
                  <a:srgbClr val="333333"/>
                </a:solidFill>
                <a:effectLst/>
                <a:latin typeface="Georgia" panose="02040502050405020303" pitchFamily="18" charset="0"/>
              </a:rPr>
              <a:t>maladie rénale diabétique »,</a:t>
            </a:r>
            <a:r>
              <a:rPr lang="fr-FR" b="0" i="0" dirty="0">
                <a:solidFill>
                  <a:srgbClr val="333333"/>
                </a:solidFill>
                <a:effectLst/>
                <a:latin typeface="Georgia" panose="02040502050405020303" pitchFamily="18" charset="0"/>
              </a:rPr>
              <a:t> y compris toutes les anomalies rénales possibles survenant dans le diabète [ </a:t>
            </a:r>
            <a:r>
              <a:rPr lang="fr-FR" b="0" i="0" dirty="0">
                <a:solidFill>
                  <a:srgbClr val="004B83"/>
                </a:solidFill>
                <a:effectLst/>
                <a:latin typeface="Georgia" panose="02040502050405020303" pitchFamily="18" charset="0"/>
                <a:hlinkClick r:id="rId4" tooltip="Usman MS, Khan MS, Butler J. L'interaction entre le diabète, les maladies cardiovasculaires et les maladies rénales.  Compensation clinique ADA.  2021 ; 2021 : 13-8."/>
              </a:rPr>
              <a:t>6</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La DKD est la manifestation rénale des mêmes voies de dommages induites par l'hyperglycémie qui ciblent les sites sensibles ailleurs dans le corps lorsqu'ils sont exposés au milieu diabétique </a:t>
            </a:r>
            <a:r>
              <a:rPr lang="fr-FR" b="0" i="0" dirty="0" err="1">
                <a:solidFill>
                  <a:srgbClr val="333333"/>
                </a:solidFill>
                <a:effectLst/>
                <a:latin typeface="Georgia" panose="02040502050405020303" pitchFamily="18" charset="0"/>
              </a:rPr>
              <a:t>gluco</a:t>
            </a:r>
            <a:r>
              <a:rPr lang="fr-FR" b="0" i="0" dirty="0">
                <a:solidFill>
                  <a:srgbClr val="333333"/>
                </a:solidFill>
                <a:effectLst/>
                <a:latin typeface="Georgia" panose="02040502050405020303" pitchFamily="18" charset="0"/>
              </a:rPr>
              <a:t>- et </a:t>
            </a:r>
            <a:r>
              <a:rPr lang="fr-FR" b="0" i="0" dirty="0" err="1">
                <a:solidFill>
                  <a:srgbClr val="333333"/>
                </a:solidFill>
                <a:effectLst/>
                <a:latin typeface="Georgia" panose="02040502050405020303" pitchFamily="18" charset="0"/>
              </a:rPr>
              <a:t>lipotoxique</a:t>
            </a:r>
            <a:r>
              <a:rPr lang="fr-FR" b="0" i="0" dirty="0">
                <a:solidFill>
                  <a:srgbClr val="333333"/>
                </a:solidFill>
                <a:effectLst/>
                <a:latin typeface="Georgia" panose="02040502050405020303" pitchFamily="18" charset="0"/>
              </a:rPr>
              <a:t> [ 38 </a:t>
            </a:r>
            <a:r>
              <a:rPr lang="fr-FR" b="0" i="0" dirty="0">
                <a:solidFill>
                  <a:srgbClr val="004B83"/>
                </a:solidFill>
                <a:effectLst/>
                <a:latin typeface="Georgia" panose="02040502050405020303" pitchFamily="18" charset="0"/>
                <a:hlinkClick r:id="rId5" tooltip="Thomas MC, Brownlee M, Susztak K, Sharma K, Jandeleit-Dahm KAM, Zoungas S et al.  Maladie rénale diabétique.  Amorces Nat Rev Dis.  2015;1:15018."/>
              </a:rPr>
              <a:t>]</a:t>
            </a:r>
            <a:r>
              <a:rPr lang="fr-FR" b="0" i="0" dirty="0">
                <a:solidFill>
                  <a:srgbClr val="333333"/>
                </a:solidFill>
                <a:effectLst/>
                <a:latin typeface="Georgia" panose="02040502050405020303" pitchFamily="18" charset="0"/>
              </a:rPr>
              <a:t> . L'une des premières altérations du rein diabétique est l'hyperfiltration glomérulaire, dont la pathogenèse a été liée à la fois à une rétroaction tubule-glomérulaire altérée et à des anomalies hémodynamiques glomérulaires survenant dans le milieu diabétique [ 73 </a:t>
            </a:r>
            <a:r>
              <a:rPr lang="fr-FR" b="0" i="0" dirty="0">
                <a:solidFill>
                  <a:srgbClr val="004B83"/>
                </a:solidFill>
                <a:effectLst/>
                <a:latin typeface="Georgia" panose="02040502050405020303" pitchFamily="18" charset="0"/>
                <a:hlinkClick r:id="rId6" tooltip="Premaratne E, Verma S, Ekinci EI, Theverkalam G, Jerums G, MacIsaac RJ.  L'impact de l'hyperfiltration sur le rein diabétique.  Métab du diabète.  2015 ; 41 : 5-17."/>
              </a:rPr>
              <a:t>]</a:t>
            </a:r>
            <a:r>
              <a:rPr lang="fr-FR" b="0" i="0" dirty="0">
                <a:solidFill>
                  <a:srgbClr val="333333"/>
                </a:solidFill>
                <a:effectLst/>
                <a:latin typeface="Georgia" panose="02040502050405020303" pitchFamily="18" charset="0"/>
              </a:rPr>
              <a:t> . Une hyperfiltration persistante entraîne des dommages progressifs et irréversibles au néphron et une diminution du </a:t>
            </a:r>
            <a:r>
              <a:rPr lang="fr-FR" b="0" i="0" dirty="0" err="1">
                <a:solidFill>
                  <a:srgbClr val="333333"/>
                </a:solidFill>
                <a:effectLst/>
                <a:latin typeface="Georgia" panose="02040502050405020303" pitchFamily="18" charset="0"/>
              </a:rPr>
              <a:t>DFGe</a:t>
            </a:r>
            <a:r>
              <a:rPr lang="fr-FR" b="0" i="0" dirty="0">
                <a:solidFill>
                  <a:srgbClr val="333333"/>
                </a:solidFill>
                <a:effectLst/>
                <a:latin typeface="Georgia" panose="02040502050405020303" pitchFamily="18" charset="0"/>
              </a:rPr>
              <a:t>, aboutissant finalement à une ESKD. L'insuffisance du tissu rénal se reflète par l'albuminurie et la protéinurie, qui sont associées à des altérations cellulaires fonctionnelles et structurelles favorisées par des conditions métaboliques dérégulées [ </a:t>
            </a:r>
            <a:r>
              <a:rPr lang="fr-FR" b="0" i="0" dirty="0">
                <a:solidFill>
                  <a:srgbClr val="004B83"/>
                </a:solidFill>
                <a:effectLst/>
                <a:latin typeface="Georgia" panose="02040502050405020303" pitchFamily="18" charset="0"/>
                <a:hlinkClick r:id="rId7" tooltip="Jefferson JA, Shankland SJ et Pichler RH.  Protéinurie dans la maladie rénale diabétique : un point de vue mécaniste.  Rein Int.  2008 ; 74 : 22-36."/>
              </a:rPr>
              <a:t>74</a:t>
            </a:r>
            <a:r>
              <a:rPr lang="fr-FR" b="0" i="0" dirty="0">
                <a:solidFill>
                  <a:srgbClr val="333333"/>
                </a:solidFill>
                <a:effectLst/>
                <a:latin typeface="Georgia" panose="02040502050405020303" pitchFamily="18" charset="0"/>
              </a:rPr>
              <a:t> ]. En détail, les cellules tubulaires subissent une hypertrophie et une hyperplasie inadaptées en raison de l'augmentation de la charge de glucose délivrée au tubule et régulent positivement leurs cotransporteurs sodium-glucose pour favoriser sa réabsorption [ 75 </a:t>
            </a:r>
            <a:r>
              <a:rPr lang="fr-FR" b="0" i="0" dirty="0">
                <a:solidFill>
                  <a:srgbClr val="004B83"/>
                </a:solidFill>
                <a:effectLst/>
                <a:latin typeface="Georgia" panose="02040502050405020303" pitchFamily="18" charset="0"/>
                <a:hlinkClick r:id="rId8" tooltip="Vallon V. Le tubule proximal dans la physiopathologie du rein diabétique.  Am J Physiol Regul Integr Comp Physiol.  2011 ;300 :R1009–22."/>
              </a:rPr>
              <a:t>]</a:t>
            </a:r>
            <a:r>
              <a:rPr lang="fr-FR" b="0" i="0" dirty="0">
                <a:solidFill>
                  <a:srgbClr val="333333"/>
                </a:solidFill>
                <a:effectLst/>
                <a:latin typeface="Georgia" panose="02040502050405020303" pitchFamily="18" charset="0"/>
              </a:rPr>
              <a:t> . Par conséquent, la quantité réduite de sodium délivrée à la </a:t>
            </a:r>
            <a:r>
              <a:rPr lang="fr-FR" b="0" i="1" dirty="0">
                <a:solidFill>
                  <a:srgbClr val="333333"/>
                </a:solidFill>
                <a:effectLst/>
                <a:latin typeface="Georgia" panose="02040502050405020303" pitchFamily="18" charset="0"/>
              </a:rPr>
              <a:t>macula densa</a:t>
            </a:r>
            <a:r>
              <a:rPr lang="fr-FR" b="0" i="0" dirty="0">
                <a:solidFill>
                  <a:srgbClr val="333333"/>
                </a:solidFill>
                <a:effectLst/>
                <a:latin typeface="Georgia" panose="02040502050405020303" pitchFamily="18" charset="0"/>
              </a:rPr>
              <a:t> active le retour </a:t>
            </a:r>
            <a:r>
              <a:rPr lang="fr-FR" b="0" i="0" dirty="0" err="1">
                <a:solidFill>
                  <a:srgbClr val="333333"/>
                </a:solidFill>
                <a:effectLst/>
                <a:latin typeface="Georgia" panose="02040502050405020303" pitchFamily="18" charset="0"/>
              </a:rPr>
              <a:t>tubulo</a:t>
            </a:r>
            <a:r>
              <a:rPr lang="fr-FR" b="0" i="0" dirty="0">
                <a:solidFill>
                  <a:srgbClr val="333333"/>
                </a:solidFill>
                <a:effectLst/>
                <a:latin typeface="Georgia" panose="02040502050405020303" pitchFamily="18" charset="0"/>
              </a:rPr>
              <a:t>-glomérulaire, ce qui entraîne une activation locale du RAAS, une hyperfiltration et des dommages progressifs aux glomérules [ </a:t>
            </a:r>
            <a:r>
              <a:rPr lang="fr-FR" b="0" i="0" dirty="0">
                <a:solidFill>
                  <a:srgbClr val="004B83"/>
                </a:solidFill>
                <a:effectLst/>
                <a:latin typeface="Georgia" panose="02040502050405020303" pitchFamily="18" charset="0"/>
                <a:hlinkClick r:id="rId9" tooltip="Forbes JM, Cooper ME.  Mécanismes des complications diabétiques.  Physiol Rev.2013 ;93 : 137-88."/>
              </a:rPr>
              <a:t>31</a:t>
            </a:r>
            <a:r>
              <a:rPr lang="fr-FR" b="0" i="0" dirty="0">
                <a:solidFill>
                  <a:srgbClr val="333333"/>
                </a:solidFill>
                <a:effectLst/>
                <a:latin typeface="Georgia" panose="02040502050405020303" pitchFamily="18" charset="0"/>
              </a:rPr>
              <a:t> ]. À des stades ultérieurs, les cellules tubulaires subissent une atrophie et leur dysfonctionnement entraîne une altération de la recapture des protéines et une albuminurie [ </a:t>
            </a:r>
            <a:r>
              <a:rPr lang="fr-FR" b="0" i="0" dirty="0">
                <a:solidFill>
                  <a:srgbClr val="004B83"/>
                </a:solidFill>
                <a:effectLst/>
                <a:latin typeface="Georgia" panose="02040502050405020303" pitchFamily="18" charset="0"/>
                <a:hlinkClick r:id="rId8" tooltip="Vallon V. Le tubule proximal dans la physiopathologie du rein diabétique.  Am J Physiol Regul Integr Comp Physiol.  2011 ;300 :R1009–22."/>
              </a:rPr>
              <a:t>75</a:t>
            </a:r>
            <a:r>
              <a:rPr lang="fr-FR" b="0" i="0" dirty="0">
                <a:solidFill>
                  <a:srgbClr val="333333"/>
                </a:solidFill>
                <a:effectLst/>
                <a:latin typeface="Georgia" panose="02040502050405020303" pitchFamily="18" charset="0"/>
              </a:rPr>
              <a:t> ], la fibrose </a:t>
            </a:r>
            <a:r>
              <a:rPr lang="fr-FR" b="0" i="0" dirty="0" err="1">
                <a:solidFill>
                  <a:srgbClr val="333333"/>
                </a:solidFill>
                <a:effectLst/>
                <a:latin typeface="Georgia" panose="02040502050405020303" pitchFamily="18" charset="0"/>
              </a:rPr>
              <a:t>tubulo</a:t>
            </a:r>
            <a:r>
              <a:rPr lang="fr-FR" b="0" i="0" dirty="0">
                <a:solidFill>
                  <a:srgbClr val="333333"/>
                </a:solidFill>
                <a:effectLst/>
                <a:latin typeface="Georgia" panose="02040502050405020303" pitchFamily="18" charset="0"/>
              </a:rPr>
              <a:t>-interstitielle étant la dernière voie partagée pour l'insuffisance rénale progressive dans la DKD [ </a:t>
            </a:r>
            <a:r>
              <a:rPr lang="fr-FR" b="0" i="0" dirty="0">
                <a:solidFill>
                  <a:srgbClr val="004B83"/>
                </a:solidFill>
                <a:effectLst/>
                <a:latin typeface="Georgia" panose="02040502050405020303" pitchFamily="18" charset="0"/>
                <a:hlinkClick r:id="rId5" tooltip="Thomas MC, Brownlee M, Susztak K, Sharma K, Jandeleit-Dahm KAM, Zoungas S et al.  Maladie rénale diabétique.  Amorces Nat Rev Dis.  2015;1:15018."/>
              </a:rPr>
              <a:t>38</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Les podocytes subissent également des changements pathologiques, notamment une dédifférenciation, un détachement et un effacement des processus du pied [ </a:t>
            </a:r>
            <a:r>
              <a:rPr lang="fr-FR" b="0" i="0" dirty="0">
                <a:solidFill>
                  <a:srgbClr val="004B83"/>
                </a:solidFill>
                <a:effectLst/>
                <a:latin typeface="Georgia" panose="02040502050405020303" pitchFamily="18" charset="0"/>
                <a:hlinkClick r:id="rId5" tooltip="Thomas MC, Brownlee M, Susztak K, Sharma K, Jandeleit-Dahm KAM, Zoungas S et al.  Maladie rénale diabétique.  Amorces Nat Rev Dis.  2015;1:15018."/>
              </a:rPr>
              <a:t>38</a:t>
            </a:r>
            <a:r>
              <a:rPr lang="fr-FR" b="0" i="0" dirty="0">
                <a:solidFill>
                  <a:srgbClr val="333333"/>
                </a:solidFill>
                <a:effectLst/>
                <a:latin typeface="Georgia" panose="02040502050405020303" pitchFamily="18" charset="0"/>
              </a:rPr>
              <a:t> ]. Comme les podocytes contrôlent le renouvellement de la matrice GBM, il est plausible que les podocytes dysfonctionnels favorisent l'épaississement du GBM et modifient sa fonction, favorisant les dommages glomérulaires et l'albuminurie [ </a:t>
            </a:r>
            <a:r>
              <a:rPr lang="fr-FR" b="0" i="0" dirty="0">
                <a:solidFill>
                  <a:srgbClr val="004B83"/>
                </a:solidFill>
                <a:effectLst/>
                <a:latin typeface="Georgia" panose="02040502050405020303" pitchFamily="18" charset="0"/>
                <a:hlinkClick r:id="rId10" tooltip="Marshall CB.  Repenser l’épaississement de la membrane basale glomérulaire dans la néphropathie diabétique : adaptative ou pathogène ?  Suis J Physiol Physiol Rénal.  2016 ; 311 : F831-43."/>
              </a:rPr>
              <a:t>76</a:t>
            </a:r>
            <a:r>
              <a:rPr lang="fr-FR" b="0" i="0" dirty="0">
                <a:solidFill>
                  <a:srgbClr val="333333"/>
                </a:solidFill>
                <a:effectLst/>
                <a:latin typeface="Georgia" panose="02040502050405020303" pitchFamily="18" charset="0"/>
              </a:rPr>
              <a:t> ]. Parallèlement, le stress mécanique causé par l'accumulation de protéines ECM contribue aux lésions glomérulaires [ </a:t>
            </a:r>
            <a:r>
              <a:rPr lang="fr-FR" b="0" i="0" dirty="0">
                <a:solidFill>
                  <a:srgbClr val="004B83"/>
                </a:solidFill>
                <a:effectLst/>
                <a:latin typeface="Georgia" panose="02040502050405020303" pitchFamily="18" charset="0"/>
                <a:hlinkClick r:id="rId11" tooltip="Lewko B, Stepinski J. Hyperglycémie et stress mécanique : cibler le podocyte rénal.  J Cell Physiol.  2009 ; 221 : 288-95."/>
              </a:rPr>
              <a:t>77</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Les cellules mésangiales constituent une autre cible des dommages induits par le diabète : elles deviennent hypertrophiques, prolifèrent et augmentent la synthèse des protéines matricielles, conduisant à certaines des caractéristiques structurelles typiques de la glomérulopathie diabétique [ 78 </a:t>
            </a:r>
            <a:r>
              <a:rPr lang="fr-FR" b="0" i="0" dirty="0">
                <a:solidFill>
                  <a:srgbClr val="004B83"/>
                </a:solidFill>
                <a:effectLst/>
                <a:latin typeface="Georgia" panose="02040502050405020303" pitchFamily="18" charset="0"/>
                <a:hlinkClick r:id="rId12" tooltip="Qian Y, Feldman E, Pennathur S, Kretzler M, Brosius FC.  De la fibrose à la sclérose.  Diabète.  2008 ; 57 : 1439-45."/>
              </a:rPr>
              <a:t>]</a:t>
            </a:r>
            <a:r>
              <a:rPr lang="fr-FR" b="0" i="0" dirty="0">
                <a:solidFill>
                  <a:srgbClr val="333333"/>
                </a:solidFill>
                <a:effectLst/>
                <a:latin typeface="Georgia" panose="02040502050405020303" pitchFamily="18" charset="0"/>
              </a:rPr>
              <a:t> . Ainsi, bien que l'hyperglycémie puisse être le principal événement déclencheur de la DKD, sa pathogenèse est multifactorielle, avec divers processus hémodynamiques, mécaniques et structurels contribuant au déclin de la fonction rénale [ 79 </a:t>
            </a:r>
            <a:r>
              <a:rPr lang="fr-FR" b="0" i="0" dirty="0">
                <a:solidFill>
                  <a:srgbClr val="004B83"/>
                </a:solidFill>
                <a:effectLst/>
                <a:latin typeface="Georgia" panose="02040502050405020303" pitchFamily="18" charset="0"/>
                <a:hlinkClick r:id="rId13" tooltip="DeFronzo RA, Reeves WB, Awad AS.  Physiopathologie de la maladie rénale diabétique : impact des inhibiteurs du SGLT2.  Nat Révérend Néphrol.  2021 ; 17 : 319-34."/>
              </a:rPr>
              <a:t>]</a:t>
            </a:r>
            <a:r>
              <a:rPr lang="fr-FR" b="0" i="0" dirty="0">
                <a:solidFill>
                  <a:srgbClr val="333333"/>
                </a:solidFill>
                <a:effectLst/>
                <a:latin typeface="Georgia" panose="02040502050405020303" pitchFamily="18" charset="0"/>
              </a:rPr>
              <a:t> . En effet, il convient de mentionner qu'en plus de l'hyperglycémie, plusieurs facteurs de risque cardiovasculaire, dont l'hypertension, l'obésité, l'hyperuricémie et l'inflammation, peuvent favoriser les lésions rénales dans le DT2 [ </a:t>
            </a:r>
            <a:r>
              <a:rPr lang="fr-FR" b="0" i="0" dirty="0">
                <a:solidFill>
                  <a:srgbClr val="004B83"/>
                </a:solidFill>
                <a:effectLst/>
                <a:latin typeface="Georgia" panose="02040502050405020303" pitchFamily="18" charset="0"/>
                <a:hlinkClick r:id="rId14" tooltip="Porrini E, Ruggenenti P, Mogensen CE, Barlovic DP, Praga M, Cruzado JM et al.  Voies non protéinuriques dans la perte de la fonction rénale chez les patients atteints de diabète de type 2.  Lancet Diabète Endocrinol.  2015 ; 3 : 382-91."/>
              </a:rPr>
              <a:t>80</a:t>
            </a:r>
            <a:r>
              <a:rPr lang="fr-FR" b="0" i="0" dirty="0">
                <a:solidFill>
                  <a:srgbClr val="333333"/>
                </a:solidFill>
                <a:effectLst/>
                <a:latin typeface="Georgia" panose="02040502050405020303" pitchFamily="18" charset="0"/>
              </a:rPr>
              <a:t> ]. Ainsi, ces mécanismes à multiples facettes peuvent soutenir le développement du phénotype émergent « DKD non albuminurique », dont la pathogenèse repose hypothétiquement sur des mécanismes opérant au niveau </a:t>
            </a:r>
            <a:r>
              <a:rPr lang="fr-FR" b="0" i="0" dirty="0" err="1">
                <a:solidFill>
                  <a:srgbClr val="333333"/>
                </a:solidFill>
                <a:effectLst/>
                <a:latin typeface="Georgia" panose="02040502050405020303" pitchFamily="18" charset="0"/>
              </a:rPr>
              <a:t>macrovasculaire</a:t>
            </a:r>
            <a:r>
              <a:rPr lang="fr-FR" b="0" i="0" dirty="0">
                <a:solidFill>
                  <a:srgbClr val="333333"/>
                </a:solidFill>
                <a:effectLst/>
                <a:latin typeface="Georgia" panose="02040502050405020303" pitchFamily="18" charset="0"/>
              </a:rPr>
              <a:t> et tubule-interstitiel [ 81 ], contrairement aux lésions glomérulaires typiques caractérisant l' </a:t>
            </a:r>
            <a:r>
              <a:rPr lang="fr-FR" b="0" i="0" dirty="0">
                <a:solidFill>
                  <a:srgbClr val="004B83"/>
                </a:solidFill>
                <a:effectLst/>
                <a:latin typeface="Georgia" panose="02040502050405020303" pitchFamily="18" charset="0"/>
                <a:hlinkClick r:id="rId15" tooltip="Pugliese G, Penno G, Natali A, Barutta F, Di Paolo S, Reboldi G et al.  Maladie rénale diabétique : nouveaux enjeux cliniques et thérapeutiques.  Déclaration de position commune de la Société italienne du diabète et de la Société italienne de néphrologie sur « L'histoire naturelle de la maladie rénale diabétique et le traitement de l'hyperglycémie chez les patients atteints de diabète de type 2 et d'insuffisance rénale.  J Néphrol.  2020 ; 33 : 9-35."/>
              </a:rPr>
              <a:t>albuminurique</a:t>
            </a:r>
            <a:r>
              <a:rPr lang="fr-FR" b="0" i="0" dirty="0">
                <a:solidFill>
                  <a:srgbClr val="333333"/>
                </a:solidFill>
                <a:effectLst/>
                <a:latin typeface="Georgia" panose="02040502050405020303" pitchFamily="18" charset="0"/>
              </a:rPr>
              <a:t> classique DKD [ </a:t>
            </a:r>
            <a:r>
              <a:rPr lang="fr-FR" b="0" i="0" dirty="0">
                <a:solidFill>
                  <a:srgbClr val="004B83"/>
                </a:solidFill>
                <a:effectLst/>
                <a:latin typeface="Georgia" panose="02040502050405020303" pitchFamily="18" charset="0"/>
                <a:hlinkClick r:id="rId5" tooltip="Thomas MC, Brownlee M, Susztak K, Sharma K, Jandeleit-Dahm KAM, Zoungas S et al.  Maladie rénale diabétique.  Amorces Nat Rev Dis.  2015;1:15018."/>
              </a:rPr>
              <a:t>38</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13</a:t>
            </a:fld>
            <a:endParaRPr lang="fr-FR"/>
          </a:p>
        </p:txBody>
      </p:sp>
    </p:spTree>
    <p:extLst>
      <p:ext uri="{BB962C8B-B14F-4D97-AF65-F5344CB8AC3E}">
        <p14:creationId xmlns:p14="http://schemas.microsoft.com/office/powerpoint/2010/main" val="61812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Mécanismes d’impact de la dysfonction rénale sur l’apparition du DT2</a:t>
            </a:r>
          </a:p>
          <a:p>
            <a:pPr algn="l"/>
            <a:r>
              <a:rPr lang="fr-FR" b="0" i="0" dirty="0">
                <a:solidFill>
                  <a:srgbClr val="333333"/>
                </a:solidFill>
                <a:effectLst/>
                <a:latin typeface="Georgia" panose="02040502050405020303" pitchFamily="18" charset="0"/>
              </a:rPr>
              <a:t>Bien que le diabète soit un facteur de risque important de maladie rénale, il devient évident que la maladie rénale peut, à son tour, favoriser une dérégulation métabolique et l'apparition ou l'aggravation du DT2. Bien que certaines études suggèrent que le taux d'incidence du DT2 chez les patients atteints d'IRC est significativement plus élevé que celui de la population générale [ </a:t>
            </a:r>
            <a:r>
              <a:rPr lang="fr-FR" b="0" i="0" dirty="0">
                <a:solidFill>
                  <a:srgbClr val="004B83"/>
                </a:solidFill>
                <a:effectLst/>
                <a:latin typeface="Georgia" panose="02040502050405020303" pitchFamily="18" charset="0"/>
                <a:hlinkClick r:id="rId3" tooltip="Jepson C, Hsu JY, Fischer MJ, Kusek JW, Lash JP, Ricardo AC et al.  Incident de diabète de type 2 chez les personnes atteintes d'IRC : résultats de l'étude de cohorte sur l'insuffisance rénale chronique (CRIC).  Suis J Kidney Dis.  2019 ; 73 : 72-81."/>
              </a:rPr>
              <a:t>24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4" tooltip="Thornley-Brown D. Effets différents des médicaments antihypertenseurs sur l'incidence du diabète sucré chez les patients atteints d'insuffisance rénale hypertensive.  Arch Intern Med.  2006 ; 166 : 797."/>
              </a:rPr>
              <a:t>105</a:t>
            </a:r>
            <a:r>
              <a:rPr lang="fr-FR" b="0" i="0" dirty="0">
                <a:solidFill>
                  <a:srgbClr val="333333"/>
                </a:solidFill>
                <a:effectLst/>
                <a:latin typeface="Georgia" panose="02040502050405020303" pitchFamily="18" charset="0"/>
              </a:rPr>
              <a:t> ], la physiopathologie sous-jacente aux anomalies du glucose dans l'IRC reste largement floue.</a:t>
            </a:r>
          </a:p>
          <a:p>
            <a:pPr algn="l"/>
            <a:r>
              <a:rPr lang="fr-FR" b="0" i="0" dirty="0">
                <a:solidFill>
                  <a:srgbClr val="333333"/>
                </a:solidFill>
                <a:effectLst/>
                <a:latin typeface="Georgia" panose="02040502050405020303" pitchFamily="18" charset="0"/>
              </a:rPr>
              <a:t>Il existe des preuves que la résistance à l'insuline est une découverte précoce chez les personnes diagnostiquées avec une MRC [ </a:t>
            </a:r>
            <a:r>
              <a:rPr lang="fr-FR" b="0" i="0" dirty="0">
                <a:solidFill>
                  <a:srgbClr val="004B83"/>
                </a:solidFill>
                <a:effectLst/>
                <a:latin typeface="Georgia" panose="02040502050405020303" pitchFamily="18" charset="0"/>
                <a:hlinkClick r:id="rId5" tooltip="Fliser D, Pacini G, Engelleiter R, Kautzky-Willer A, Prager R, Franek E et al.  La résistance à l'insuline et l'hyperinsulinémie sont déjà présentes chez les patients atteints d'insuffisance rénale naissante.  Rein Int.  1998 ; 53 : 1343-7."/>
              </a:rPr>
              <a:t>106</a:t>
            </a:r>
            <a:r>
              <a:rPr lang="fr-FR" b="0" i="0" dirty="0">
                <a:solidFill>
                  <a:srgbClr val="333333"/>
                </a:solidFill>
                <a:effectLst/>
                <a:latin typeface="Georgia" panose="02040502050405020303" pitchFamily="18" charset="0"/>
              </a:rPr>
              <a:t> ], et le dysfonctionnement rénal semble être associé en soi à une voie de signalisation de l'insuline défectueuse, puisque la résistance à l'insuline est une anomalie fréquente dans la MRC, quelle que soit son étiologie [ </a:t>
            </a:r>
            <a:r>
              <a:rPr lang="fr-FR" b="0" i="0" dirty="0">
                <a:solidFill>
                  <a:srgbClr val="004B83"/>
                </a:solidFill>
                <a:effectLst/>
                <a:latin typeface="Georgia" panose="02040502050405020303" pitchFamily="18" charset="0"/>
                <a:hlinkClick r:id="rId6" tooltip="Thomas SS, Zhang L, Mitch WE.  Mécanismes moléculaires de la résistance à l'insuline dans les maladies rénales chroniques.  Rein Int.  2015 ;88 : 1233-9."/>
              </a:rPr>
              <a:t>107</a:t>
            </a:r>
            <a:r>
              <a:rPr lang="fr-FR" b="0" i="0" dirty="0">
                <a:solidFill>
                  <a:srgbClr val="333333"/>
                </a:solidFill>
                <a:effectLst/>
                <a:latin typeface="Georgia" panose="02040502050405020303" pitchFamily="18" charset="0"/>
              </a:rPr>
              <a:t> ]. Le muscle squelettique est reconnu comme le site principal de la résistance à l'insuline associée à l'IRC, qui est causée par des « défauts post-récepteurs » impliquant des protéines de transduction du signal [ </a:t>
            </a:r>
            <a:r>
              <a:rPr lang="fr-FR" b="0" i="0" dirty="0">
                <a:solidFill>
                  <a:srgbClr val="004B83"/>
                </a:solidFill>
                <a:effectLst/>
                <a:latin typeface="Georgia" panose="02040502050405020303" pitchFamily="18" charset="0"/>
                <a:hlinkClick r:id="rId6" tooltip="Thomas SS, Zhang L, Mitch WE.  Mécanismes moléculaires de la résistance à l'insuline dans les maladies rénales chroniques.  Rein Int.  2015 ;88 : 1233-9."/>
              </a:rPr>
              <a:t>107</a:t>
            </a:r>
            <a:r>
              <a:rPr lang="fr-FR" b="0" i="0" dirty="0">
                <a:solidFill>
                  <a:srgbClr val="333333"/>
                </a:solidFill>
                <a:effectLst/>
                <a:latin typeface="Georgia" panose="02040502050405020303" pitchFamily="18" charset="0"/>
              </a:rPr>
              <a:t> ]. Plusieurs mécanismes sont potentiellement impliqués dans la genèse des anomalies du glucose associées à l'IRC. L'IRC est une maladie caractérisée par une inflammation chronique et un stress oxydatif accru [ </a:t>
            </a:r>
            <a:r>
              <a:rPr lang="fr-FR" b="0" i="0" dirty="0">
                <a:solidFill>
                  <a:srgbClr val="004B83"/>
                </a:solidFill>
                <a:effectLst/>
                <a:latin typeface="Georgia" panose="02040502050405020303" pitchFamily="18" charset="0"/>
                <a:hlinkClick r:id="rId7" tooltip="Spoto B, Leonardis D, Parlongo RM, Pizzini P, Pisano A, Cutrupi S et al.  Cytokines plasmatiques, taux de filtration glomérulaire et expression génique des cytokines du tissu adipeux chez les patients atteints d'insuffisance rénale chronique (IRC).  Nutr Metab Cardiovasc Dis.  2012 ; 22 : 981–8."/>
              </a:rPr>
              <a:t>108</a:t>
            </a:r>
            <a:r>
              <a:rPr lang="fr-FR" b="0" i="0" dirty="0">
                <a:solidFill>
                  <a:srgbClr val="333333"/>
                </a:solidFill>
                <a:effectLst/>
                <a:latin typeface="Georgia" panose="02040502050405020303" pitchFamily="18" charset="0"/>
              </a:rPr>
              <a:t> ], et il est bien validé que les cytokines </a:t>
            </a:r>
            <a:r>
              <a:rPr lang="fr-FR" b="0" i="0" dirty="0" err="1">
                <a:solidFill>
                  <a:srgbClr val="333333"/>
                </a:solidFill>
                <a:effectLst/>
                <a:latin typeface="Georgia" panose="02040502050405020303" pitchFamily="18" charset="0"/>
              </a:rPr>
              <a:t>proinflammatoires</a:t>
            </a:r>
            <a:r>
              <a:rPr lang="fr-FR" b="0" i="0" dirty="0">
                <a:solidFill>
                  <a:srgbClr val="333333"/>
                </a:solidFill>
                <a:effectLst/>
                <a:latin typeface="Georgia" panose="02040502050405020303" pitchFamily="18" charset="0"/>
              </a:rPr>
              <a:t> favorisent la résistance à l'insuline grâce à des modifications post-traductionnelles des protéines de transduction du signal [ </a:t>
            </a:r>
            <a:r>
              <a:rPr lang="fr-FR" b="0" i="0" dirty="0">
                <a:solidFill>
                  <a:srgbClr val="004B83"/>
                </a:solidFill>
                <a:effectLst/>
                <a:latin typeface="Georgia" panose="02040502050405020303" pitchFamily="18" charset="0"/>
                <a:hlinkClick r:id="rId6" tooltip="Thomas SS, Zhang L, Mitch WE.  Mécanismes moléculaires de la résistance à l'insuline dans les maladies rénales chroniques.  Rein Int.  2015 ;88 : 1233-9."/>
              </a:rPr>
              <a:t>107</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8" tooltip="Spoto B, Pisano A, Zoccali C. Résistance à l'insuline dans les maladies rénales chroniques : une revue systématique.  Suis J Physiol Physiol Rénal.  2016 ; 311 : F1087-108."/>
              </a:rPr>
              <a:t>109</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De plus, l'acidose métabolique - une complication courante de l'IRC - a été associée à une diminution de la sensibilité à l'insuline chez les individus en bonne santé et chez les individus atteints d'IRC [ </a:t>
            </a:r>
            <a:r>
              <a:rPr lang="fr-FR" b="0" i="0" dirty="0">
                <a:solidFill>
                  <a:srgbClr val="004B83"/>
                </a:solidFill>
                <a:effectLst/>
                <a:latin typeface="Georgia" panose="02040502050405020303" pitchFamily="18" charset="0"/>
                <a:hlinkClick r:id="rId9" tooltip="Kopple JD, Kalantar-Zadeh K, Mehrotra R. Risques d'acidose métabolique chronique chez les patients atteints d'insuffisance rénale chronique.  Rein Int.  2005 ; 67 : S21-7."/>
              </a:rPr>
              <a:t>110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0" tooltip="DeFronzo RA, Beckles AD.  Intolérance au glucose suite à une acidose métabolique chronique chez l'homme.  Métabolisme de l'endocrinol Am J Physiol.  1979 ; 236 : E328-34."/>
              </a:rPr>
              <a:t>111</a:t>
            </a:r>
            <a:r>
              <a:rPr lang="fr-FR" b="0" i="0" dirty="0">
                <a:solidFill>
                  <a:srgbClr val="333333"/>
                </a:solidFill>
                <a:effectLst/>
                <a:latin typeface="Georgia" panose="02040502050405020303" pitchFamily="18" charset="0"/>
              </a:rPr>
              <a:t> ]. Bien que peu d'études aient été menées, il existe des preuves que la correction de l'acidose par l'administration de bicarbonate de sodium améliore la résistance à l'insuline, soutenant l'implication causale de l'acidose métabolique dans la réponse biologique sous-optimale à l'insuline [ 112 </a:t>
            </a:r>
            <a:r>
              <a:rPr lang="fr-FR" b="0" i="0" dirty="0">
                <a:solidFill>
                  <a:srgbClr val="004B83"/>
                </a:solidFill>
                <a:effectLst/>
                <a:latin typeface="Georgia" panose="02040502050405020303" pitchFamily="18" charset="0"/>
                <a:hlinkClick r:id="rId11" tooltip="Bellasi A, Di Micco L, Santoro D, Marzocco S, De Simone E, Cozzolino M et al.  La correction de l'acidose métabolique améliore la résistance à l'insuline dans les maladies rénales chroniques.  BMC Néphrol.  2016. https://doi.org/10.1186/s12882-016-0372-x ."/>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Un autre mécanisme affectant potentiellement l'homéostasie du glucose dans l'IRC est la carence en vitamine D, une constatation très fréquente chez les personnes souffrant d'insuffisance rénale [ </a:t>
            </a:r>
            <a:r>
              <a:rPr lang="fr-FR" b="0" i="0" dirty="0">
                <a:solidFill>
                  <a:srgbClr val="004B83"/>
                </a:solidFill>
                <a:effectLst/>
                <a:latin typeface="Georgia" panose="02040502050405020303" pitchFamily="18" charset="0"/>
                <a:hlinkClick r:id="rId12" tooltip="Levin A, Bakris GL, Molitch M, Smulders M, Tian J, Williams LA et al.  Prévalence de taux sériques anormaux de vitamine D, de PTH, de calcium et de phosphore chez les patients atteints d'insuffisance rénale chronique : résultats de l'étude visant à évaluer l'insuffisance rénale précoce.  Rein Int.  2007 ; 71 : 31-8."/>
              </a:rPr>
              <a:t>113</a:t>
            </a:r>
            <a:r>
              <a:rPr lang="fr-FR" b="0" i="0" dirty="0">
                <a:solidFill>
                  <a:srgbClr val="333333"/>
                </a:solidFill>
                <a:effectLst/>
                <a:latin typeface="Georgia" panose="02040502050405020303" pitchFamily="18" charset="0"/>
              </a:rPr>
              <a:t> ]. Le statut en vitamine D peut influencer directement le métabolisme du glucose : la vitamine D régule la libération d'insuline par la modulation du calcium intracellulaire dans les cellules β [ </a:t>
            </a:r>
            <a:r>
              <a:rPr lang="fr-FR" b="0" i="0" dirty="0">
                <a:solidFill>
                  <a:srgbClr val="004B83"/>
                </a:solidFill>
                <a:effectLst/>
                <a:latin typeface="Georgia" panose="02040502050405020303" pitchFamily="18" charset="0"/>
                <a:hlinkClick r:id="rId13" tooltip="Sergeev IN, Rhoten WB.  La 1,25-dihydroxyvitamine D3 évoque des oscillations du calcium intracellulaire dans une lignée de cellules bêta pancréatiques.  Endocrinologie.  1995 ; 136 : 2852-61."/>
              </a:rPr>
              <a:t>114</a:t>
            </a:r>
            <a:r>
              <a:rPr lang="fr-FR" b="0" i="0" dirty="0">
                <a:solidFill>
                  <a:srgbClr val="333333"/>
                </a:solidFill>
                <a:effectLst/>
                <a:latin typeface="Georgia" panose="02040502050405020303" pitchFamily="18" charset="0"/>
              </a:rPr>
              <a:t> ], augmente l'expression du récepteur de l'insuline [ </a:t>
            </a:r>
            <a:r>
              <a:rPr lang="fr-FR" b="0" i="0" dirty="0">
                <a:solidFill>
                  <a:srgbClr val="004B83"/>
                </a:solidFill>
                <a:effectLst/>
                <a:latin typeface="Georgia" panose="02040502050405020303" pitchFamily="18" charset="0"/>
                <a:hlinkClick r:id="rId14" tooltip="Maestro B, Campiòn J, Dàvlia N, Calle C. Stimulation par la 1,25-dihydroxyvitamine D3 de l'expression des récepteurs de l'insuline et de la réactivité à l'insuline pour le transport du glucose dans les cellules promonocytaires humaines U-937.  Endocr J. 2000 ; 47 : 383-91."/>
              </a:rPr>
              <a:t>115</a:t>
            </a:r>
            <a:r>
              <a:rPr lang="fr-FR" b="0" i="0" dirty="0">
                <a:solidFill>
                  <a:srgbClr val="333333"/>
                </a:solidFill>
                <a:effectLst/>
                <a:latin typeface="Georgia" panose="02040502050405020303" pitchFamily="18" charset="0"/>
              </a:rPr>
              <a:t> ] et sa carence est associée à une hyperparathyroïdie secondaire, qui peut diminuer la sécrétion d'insuline [ </a:t>
            </a:r>
            <a:r>
              <a:rPr lang="fr-FR" b="0" i="0" dirty="0">
                <a:solidFill>
                  <a:srgbClr val="004B83"/>
                </a:solidFill>
                <a:effectLst/>
                <a:latin typeface="Georgia" panose="02040502050405020303" pitchFamily="18" charset="0"/>
                <a:hlinkClick r:id="rId15" tooltip="Fadda GZ, Akmal M, Premdas FH, Lipson LG, Massry SG.  Libération d'insuline par les îlots pancréatiques : effets du CRF et de l'excès de PTH.  Rein Int.  1988 ; 33 : 1066-1072."/>
              </a:rPr>
              <a:t>116</a:t>
            </a:r>
            <a:r>
              <a:rPr lang="fr-FR" b="0" i="0" dirty="0">
                <a:solidFill>
                  <a:srgbClr val="333333"/>
                </a:solidFill>
                <a:effectLst/>
                <a:latin typeface="Georgia" panose="02040502050405020303" pitchFamily="18" charset="0"/>
              </a:rPr>
              <a:t> ]. Un ensemble de preuves soutient l'existence d'une association entre la carence en vitamine D et les anomalies du métabolisme du glucose dans les populations atteintes d'IRC [ </a:t>
            </a:r>
            <a:r>
              <a:rPr lang="fr-FR" b="0" i="0" dirty="0">
                <a:solidFill>
                  <a:srgbClr val="004B83"/>
                </a:solidFill>
                <a:effectLst/>
                <a:latin typeface="Georgia" panose="02040502050405020303" pitchFamily="18" charset="0"/>
                <a:hlinkClick r:id="rId16" tooltip="Petchey WG, Hickman IJ, Duncan E, Prins JB, Hawley CM, Johnson DW et al.  Le rôle de la carence en 25-hydroxyvitamine D dans la promotion de la résistance à l'insuline et de l'inflammation chez les patients atteints d'insuffisance rénale chronique : un essai contrôlé randomisé.  BMC Néphrol.  2009;10:41."/>
              </a:rPr>
              <a:t>117</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7" tooltip="Stefíková K, Spustová V, Krivošíková Z, Okša A, Gazdíková K, Fedelešová V, et al.  Résistance à l'insuline et carence en vitamine D chez les patients atteints d'insuffisance rénale chronique de stade 2 à 3.  Physiol Rés.  2011 ; 60 : 149-55."/>
              </a:rPr>
              <a:t>118</a:t>
            </a:r>
            <a:r>
              <a:rPr lang="fr-FR" b="0" i="0" dirty="0">
                <a:solidFill>
                  <a:srgbClr val="333333"/>
                </a:solidFill>
                <a:effectLst/>
                <a:latin typeface="Georgia" panose="02040502050405020303" pitchFamily="18" charset="0"/>
              </a:rPr>
              <a:t> ]. Une étude contrôlée randomisée incluant des personnes non diabétiques atteintes d'IRC a révélé que l'incidence de la résistance à l'insuline était significativement plus élevée dans le groupe déficient en vitamine D que dans le groupe normal en vitamine D ; dans la même étude, la supplémentation en analogues activés de la vitamine D a considérablement amélioré la sensibilité à l'insuline et la fonction des cellules β, confortant l'hypothèse d'un rôle direct de la vitamine D dans la régulation de l'homéostasie métabolique dans l'IRC [ 119 </a:t>
            </a:r>
            <a:r>
              <a:rPr lang="fr-FR" b="0" i="0" dirty="0">
                <a:solidFill>
                  <a:srgbClr val="004B83"/>
                </a:solidFill>
                <a:effectLst/>
                <a:latin typeface="Georgia" panose="02040502050405020303" pitchFamily="18" charset="0"/>
                <a:hlinkClick r:id="rId18" tooltip="Lu Y, Wang Y, Sun Y, Li Y, Wang J, Zhao Y et al.  Effets de la vitamine D active sur la résistance à l'insuline et la fonction des cellules β des îlots chez les patients atteints d'insuffisance rénale chronique non diabétique : une étude contrôlée randomisée.  Int Urol Néphrol.  2022 ;54 : 1725-32."/>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D'autres facteurs favorisant les anomalies du métabolisme du glucose sont les toxines qui s'accumulent à mesure que la fonction rénale diminue de manière critique, telles que l'urée sanguine, le sulfate de p-crésyle et la </a:t>
            </a:r>
            <a:r>
              <a:rPr lang="fr-FR" b="0" i="0" dirty="0" err="1">
                <a:solidFill>
                  <a:srgbClr val="333333"/>
                </a:solidFill>
                <a:effectLst/>
                <a:latin typeface="Georgia" panose="02040502050405020303" pitchFamily="18" charset="0"/>
              </a:rPr>
              <a:t>diméthylarginine</a:t>
            </a:r>
            <a:r>
              <a:rPr lang="fr-FR" b="0" i="0" dirty="0">
                <a:solidFill>
                  <a:srgbClr val="333333"/>
                </a:solidFill>
                <a:effectLst/>
                <a:latin typeface="Georgia" panose="02040502050405020303" pitchFamily="18" charset="0"/>
              </a:rPr>
              <a:t> asymétrique [ </a:t>
            </a:r>
            <a:r>
              <a:rPr lang="fr-FR" b="0" i="0" dirty="0">
                <a:solidFill>
                  <a:srgbClr val="004B83"/>
                </a:solidFill>
                <a:effectLst/>
                <a:latin typeface="Georgia" panose="02040502050405020303" pitchFamily="18" charset="0"/>
                <a:hlinkClick r:id="rId19" tooltip="Lee W, Lee HJ, Jang HB, Kim HJ, Ban HJ, Kim KY et al.  La diméthylarginine asymétrique (ADMA) est identifiée comme un biomarqueur potentiel de la résistance à l'insuline dans le muscle squelettique.  Sci Rep.2018;8:2133."/>
              </a:rPr>
              <a:t>120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20" tooltip="Koppe L, Pillon NJ, Vella RE, Croze ML, Pelletier CC, Chambert S et al.  Le sulfate de p-crésyle favorise la résistance à l'insuline associée à l'IRC.  J Suis Soc Néphrol.  2013 ; 24 : 88-99."/>
              </a:rPr>
              <a:t>121</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21" tooltip="D'Apolito M, Du X, Zong H, Catucci A, Maiuri L, Trivisano T et al.  La génération de ROS induite par l'urée provoque une résistance à l'insuline chez les souris souffrant d'insuffisance rénale chronique.  J Clin enquête.  2010 ; 120 : 203-13."/>
              </a:rPr>
              <a:t>122</a:t>
            </a:r>
            <a:r>
              <a:rPr lang="fr-FR" b="0" i="0" dirty="0">
                <a:solidFill>
                  <a:srgbClr val="333333"/>
                </a:solidFill>
                <a:effectLst/>
                <a:latin typeface="Georgia" panose="02040502050405020303" pitchFamily="18" charset="0"/>
              </a:rPr>
              <a:t> ]. Bien que ces composés puissent modifier l'homéostasie du glucose via la résistance à l'insuline médiée par l'inflammation [ </a:t>
            </a:r>
            <a:r>
              <a:rPr lang="fr-FR" b="0" i="0" dirty="0">
                <a:solidFill>
                  <a:srgbClr val="004B83"/>
                </a:solidFill>
                <a:effectLst/>
                <a:latin typeface="Georgia" panose="02040502050405020303" pitchFamily="18" charset="0"/>
                <a:hlinkClick r:id="rId6" tooltip="Thomas SS, Zhang L, Mitch WE.  Mécanismes moléculaires de la résistance à l'insuline dans les maladies rénales chroniques.  Rein Int.  2015 ;88 : 1233-9."/>
              </a:rPr>
              <a:t>107</a:t>
            </a:r>
            <a:r>
              <a:rPr lang="fr-FR" b="0" i="0" dirty="0">
                <a:solidFill>
                  <a:srgbClr val="333333"/>
                </a:solidFill>
                <a:effectLst/>
                <a:latin typeface="Georgia" panose="02040502050405020303" pitchFamily="18" charset="0"/>
              </a:rPr>
              <a:t> ], l'urée peut directement induire un dysfonctionnement des cellules β : des niveaux élevés d'urée augmentent la protéine O-</a:t>
            </a:r>
            <a:r>
              <a:rPr lang="fr-FR" b="0" i="0" dirty="0" err="1">
                <a:solidFill>
                  <a:srgbClr val="333333"/>
                </a:solidFill>
                <a:effectLst/>
                <a:latin typeface="Georgia" panose="02040502050405020303" pitchFamily="18" charset="0"/>
              </a:rPr>
              <a:t>GlcNAcylation</a:t>
            </a:r>
            <a:r>
              <a:rPr lang="fr-FR" b="0" i="0" dirty="0">
                <a:solidFill>
                  <a:srgbClr val="333333"/>
                </a:solidFill>
                <a:effectLst/>
                <a:latin typeface="Georgia" panose="02040502050405020303" pitchFamily="18" charset="0"/>
              </a:rPr>
              <a:t> des îlots et altèrent la glycolyse, entraînant des défauts de sécrétion d'insuline [ 123 </a:t>
            </a:r>
            <a:r>
              <a:rPr lang="fr-FR" b="0" i="0" dirty="0">
                <a:solidFill>
                  <a:srgbClr val="004B83"/>
                </a:solidFill>
                <a:effectLst/>
                <a:latin typeface="Georgia" panose="02040502050405020303" pitchFamily="18" charset="0"/>
                <a:hlinkClick r:id="rId22" tooltip="Koppe L, Nyam E, Vivot K, Fox JEM, Dai XQ, Nguyen BN et al.  L'urée altère la glycolyse des cellules β et la sécrétion d'insuline dans les maladies rénales chroniques.  J Clin enquête.  2016 ; 126 : 3598-612."/>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Comprendre la pathogenèse des anomalies de glucose associées à l'IRC devient encore plus crucial étant donné que l'IRC est une maladie associée à un risque cardiovasculaire élevé [ 8 ] </a:t>
            </a:r>
            <a:r>
              <a:rPr lang="fr-FR" b="0" i="0" dirty="0">
                <a:solidFill>
                  <a:srgbClr val="004B83"/>
                </a:solidFill>
                <a:effectLst/>
                <a:latin typeface="Georgia" panose="02040502050405020303" pitchFamily="18" charset="0"/>
                <a:hlinkClick r:id="rId23" tooltip="Jankowski J, Floege J, Fliser D, Böhm M, Marx N. Maladies cardiovasculaires dans les maladies rénales chroniques.  Circulation.  2021 ; 143 : 1157–72."/>
              </a:rPr>
              <a:t>et</a:t>
            </a:r>
            <a:r>
              <a:rPr lang="fr-FR" b="0" i="0" dirty="0">
                <a:solidFill>
                  <a:srgbClr val="333333"/>
                </a:solidFill>
                <a:effectLst/>
                <a:latin typeface="Georgia" panose="02040502050405020303" pitchFamily="18" charset="0"/>
              </a:rPr>
              <a:t> que la résistance à l'insuline est un prédicteur de maladies cardiovasculaires et de mortalité cardiovasculaire dans plusieurs cohortes d'IRC [ </a:t>
            </a:r>
            <a:r>
              <a:rPr lang="fr-FR" b="0" i="0" dirty="0">
                <a:solidFill>
                  <a:srgbClr val="004B83"/>
                </a:solidFill>
                <a:effectLst/>
                <a:latin typeface="Georgia" panose="02040502050405020303" pitchFamily="18" charset="0"/>
                <a:hlinkClick r:id="rId24" tooltip="Shinohara K, Shoji T, Emoto M, Tahara H, Koyama H, Ishimura E et al.  La résistance à l'insuline comme prédicteur indépendant de la mortalité cardiovasculaire chez les patients atteints d'insuffisance rénale terminale.  J Suis Soc Néphrol.  2002 ; 13 : 1894-900."/>
              </a:rPr>
              <a:t>124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25" tooltip="Li Y, Zhang L, Gu Y, Hao C, Zhu T. La résistance à l'insuline comme prédicteur de maladie cardiovasculaire chez les patients sous dialyse péritonéale.  Perit Dial Int.  2013 ; 33 : 411-8."/>
              </a:rPr>
              <a:t>125</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15</a:t>
            </a:fld>
            <a:endParaRPr lang="fr-FR"/>
          </a:p>
        </p:txBody>
      </p:sp>
    </p:spTree>
    <p:extLst>
      <p:ext uri="{BB962C8B-B14F-4D97-AF65-F5344CB8AC3E}">
        <p14:creationId xmlns:p14="http://schemas.microsoft.com/office/powerpoint/2010/main" val="4210604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222222"/>
                </a:solidFill>
                <a:effectLst/>
                <a:latin typeface="-apple-system"/>
              </a:rPr>
              <a:t>L’interaction cardio-rénale bidirectionnelle</a:t>
            </a:r>
          </a:p>
          <a:p>
            <a:r>
              <a:rPr lang="fr-FR" b="0" i="0" dirty="0">
                <a:solidFill>
                  <a:srgbClr val="333333"/>
                </a:solidFill>
                <a:effectLst/>
                <a:latin typeface="Georgia" panose="02040502050405020303" pitchFamily="18" charset="0"/>
              </a:rPr>
              <a:t>l existe de nombreuses preuves d'une interconnexion étroite entre les maladies rénales et cardiaques : le terme syndrome </a:t>
            </a:r>
            <a:r>
              <a:rPr lang="fr-FR" b="0" i="0" dirty="0" err="1">
                <a:solidFill>
                  <a:srgbClr val="333333"/>
                </a:solidFill>
                <a:effectLst/>
                <a:latin typeface="Georgia" panose="02040502050405020303" pitchFamily="18" charset="0"/>
              </a:rPr>
              <a:t>cardiorénal</a:t>
            </a:r>
            <a:r>
              <a:rPr lang="fr-FR" b="0" i="0" dirty="0">
                <a:solidFill>
                  <a:srgbClr val="333333"/>
                </a:solidFill>
                <a:effectLst/>
                <a:latin typeface="Georgia" panose="02040502050405020303" pitchFamily="18" charset="0"/>
              </a:rPr>
              <a:t> (SRC) a été défini pour souligner la bidirectionnalité de l'interaction cœur-rein, avec un dysfonctionnement aigu ou chronique d'un organe conduisant à un dysfonctionnement aigu ou chronique de l'autre. [ </a:t>
            </a:r>
            <a:r>
              <a:rPr lang="fr-FR" b="0" i="0" dirty="0">
                <a:solidFill>
                  <a:srgbClr val="004B83"/>
                </a:solidFill>
                <a:effectLst/>
                <a:latin typeface="Georgia" panose="02040502050405020303" pitchFamily="18" charset="0"/>
                <a:hlinkClick r:id="rId3" tooltip="Ronco C, Haapio M, House AA, Anavekar N, Bellomo R. Syndrome cardiorénal.  J Am Coll Cardiol.  2008 ; 52 : 1527-39."/>
              </a:rPr>
              <a:t>82</a:t>
            </a:r>
            <a:r>
              <a:rPr lang="fr-FR" b="0" i="0" dirty="0">
                <a:solidFill>
                  <a:srgbClr val="333333"/>
                </a:solidFill>
                <a:effectLst/>
                <a:latin typeface="Georgia" panose="02040502050405020303" pitchFamily="18" charset="0"/>
              </a:rPr>
              <a:t> ], conférant une morbidité et une mortalité pertinentes [ </a:t>
            </a:r>
            <a:r>
              <a:rPr lang="fr-FR" b="0" i="0" dirty="0">
                <a:solidFill>
                  <a:srgbClr val="004B83"/>
                </a:solidFill>
                <a:effectLst/>
                <a:latin typeface="Georgia" panose="02040502050405020303" pitchFamily="18" charset="0"/>
                <a:hlinkClick r:id="rId4" tooltip="Braam B, Joles JA, Danishwar AH, Gaillard CA.  Syndrome cardiorénal : compréhension actuelle et perspectives futures.  Nat Révérend Néphrol.  2014 ; 10 : 48-55."/>
              </a:rPr>
              <a:t>83</a:t>
            </a:r>
            <a:r>
              <a:rPr lang="fr-FR" b="0" i="0" dirty="0">
                <a:solidFill>
                  <a:srgbClr val="333333"/>
                </a:solidFill>
                <a:effectLst/>
                <a:latin typeface="Georgia" panose="02040502050405020303" pitchFamily="18" charset="0"/>
              </a:rPr>
              <a:t> ]. Étant donné que les anomalies cardiaques et rénales combinées peuvent différer dans leur présentation clinique et leur délai (aigu ou chronique), une subdivision du SRC en cinq sous-types a été adoptée [ </a:t>
            </a:r>
            <a:r>
              <a:rPr lang="fr-FR" b="0" i="0" dirty="0">
                <a:solidFill>
                  <a:srgbClr val="004B83"/>
                </a:solidFill>
                <a:effectLst/>
                <a:latin typeface="Georgia" panose="02040502050405020303" pitchFamily="18" charset="0"/>
                <a:hlinkClick r:id="rId3" tooltip="Ronco C, Haapio M, House AA, Anavekar N, Bellomo R. Syndrome cardiorénal.  J Am Coll Cardiol.  2008 ; 52 : 1527-39."/>
              </a:rPr>
              <a:t>82</a:t>
            </a:r>
            <a:r>
              <a:rPr lang="fr-FR" b="0" i="0" dirty="0">
                <a:solidFill>
                  <a:srgbClr val="333333"/>
                </a:solidFill>
                <a:effectLst/>
                <a:latin typeface="Georgia" panose="02040502050405020303" pitchFamily="18" charset="0"/>
              </a:rPr>
              <a:t> ]. Une discussion détaillée des mécanismes physiopathologiques potentiellement responsables du SRC dépasse le cadre de cet article car de telles informations peuvent être trouvées ailleurs [ </a:t>
            </a:r>
            <a:r>
              <a:rPr lang="fr-FR" b="0" i="0" dirty="0">
                <a:solidFill>
                  <a:srgbClr val="004B83"/>
                </a:solidFill>
                <a:effectLst/>
                <a:latin typeface="Georgia" panose="02040502050405020303" pitchFamily="18" charset="0"/>
                <a:hlinkClick r:id="rId3" tooltip="Ronco C, Haapio M, House AA, Anavekar N, Bellomo R. Syndrome cardiorénal.  J Am Coll Cardiol.  2008 ; 52 : 1527-39."/>
              </a:rPr>
              <a:t>82</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4" tooltip="Braam B, Joles JA, Danishwar AH, Gaillard CA.  Syndrome cardiorénal : compréhension actuelle et perspectives futures.  Nat Révérend Néphrol.  2014 ; 10 : 48-55."/>
              </a:rPr>
              <a:t>83</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5" tooltip="Raina R, Nair N, Chakraborty R, Nemer L, Dasgupta R, Varian K. Une mise à jour sur la physiopathologie et le traitement du syndrome cardiorénal.  Cardiol Rés.  2020 ; 11 : 76-88."/>
              </a:rPr>
              <a:t>84</a:t>
            </a:r>
            <a:r>
              <a:rPr lang="fr-FR" b="0" i="0" dirty="0">
                <a:solidFill>
                  <a:srgbClr val="333333"/>
                </a:solidFill>
                <a:effectLst/>
                <a:latin typeface="Georgia" panose="02040502050405020303" pitchFamily="18" charset="0"/>
              </a:rPr>
              <a:t> ]. Il convient de mentionner que les anomalies hémodynamiques et </a:t>
            </a:r>
            <a:r>
              <a:rPr lang="fr-FR" b="0" i="0" dirty="0" err="1">
                <a:solidFill>
                  <a:srgbClr val="333333"/>
                </a:solidFill>
                <a:effectLst/>
                <a:latin typeface="Georgia" panose="02040502050405020303" pitchFamily="18" charset="0"/>
              </a:rPr>
              <a:t>neurohormonales</a:t>
            </a:r>
            <a:r>
              <a:rPr lang="fr-FR" b="0" i="0" dirty="0">
                <a:solidFill>
                  <a:srgbClr val="333333"/>
                </a:solidFill>
                <a:effectLst/>
                <a:latin typeface="Georgia" panose="02040502050405020303" pitchFamily="18" charset="0"/>
              </a:rPr>
              <a:t> sont des acteurs présumés clés dans la diaphonie néfaste entre le cœur défaillant et le rein défaillant [ </a:t>
            </a:r>
            <a:r>
              <a:rPr lang="fr-FR" b="0" i="0" dirty="0">
                <a:solidFill>
                  <a:srgbClr val="004B83"/>
                </a:solidFill>
                <a:effectLst/>
                <a:latin typeface="Georgia" panose="02040502050405020303" pitchFamily="18" charset="0"/>
                <a:hlinkClick r:id="rId4" tooltip="Braam B, Joles JA, Danishwar AH, Gaillard CA.  Syndrome cardiorénal : compréhension actuelle et perspectives futures.  Nat Révérend Néphrol.  2014 ; 10 : 48-55."/>
              </a:rPr>
              <a:t>83</a:t>
            </a:r>
            <a:r>
              <a:rPr lang="fr-FR" b="0" i="0" dirty="0">
                <a:solidFill>
                  <a:srgbClr val="333333"/>
                </a:solidFill>
                <a:effectLst/>
                <a:latin typeface="Georgia" panose="02040502050405020303" pitchFamily="18" charset="0"/>
              </a:rPr>
              <a:t> ]. En bref, un faible débit cardiaque associé à l'IC, une hypovolémie efficace et un excès de médiateurs vasoconstricteurs conduisent à une hypoperfusion rénale chronique et à une diminution du </a:t>
            </a:r>
            <a:r>
              <a:rPr lang="fr-FR" b="0" i="0" dirty="0" err="1">
                <a:solidFill>
                  <a:srgbClr val="333333"/>
                </a:solidFill>
                <a:effectLst/>
                <a:latin typeface="Georgia" panose="02040502050405020303" pitchFamily="18" charset="0"/>
              </a:rPr>
              <a:t>DFGe</a:t>
            </a:r>
            <a:r>
              <a:rPr lang="fr-FR" b="0" i="0" dirty="0">
                <a:solidFill>
                  <a:srgbClr val="333333"/>
                </a:solidFill>
                <a:effectLst/>
                <a:latin typeface="Georgia" panose="02040502050405020303" pitchFamily="18" charset="0"/>
              </a:rPr>
              <a:t>, favorisant l'initiation et/ou la progression de l'IRC [ 82 </a:t>
            </a:r>
            <a:r>
              <a:rPr lang="fr-FR" b="0" i="0" dirty="0">
                <a:solidFill>
                  <a:srgbClr val="004B83"/>
                </a:solidFill>
                <a:effectLst/>
                <a:latin typeface="Georgia" panose="02040502050405020303" pitchFamily="18" charset="0"/>
                <a:hlinkClick r:id="rId3" tooltip="Ronco C, Haapio M, House AA, Anavekar N, Bellomo R. Syndrome cardiorénal.  J Am Coll Cardiol.  2008 ; 52 : 1527-39."/>
              </a:rPr>
              <a:t>]</a:t>
            </a:r>
            <a:r>
              <a:rPr lang="fr-FR" b="0" i="0" dirty="0">
                <a:solidFill>
                  <a:srgbClr val="333333"/>
                </a:solidFill>
                <a:effectLst/>
                <a:latin typeface="Georgia" panose="02040502050405020303" pitchFamily="18" charset="0"/>
              </a:rPr>
              <a:t> . À l’inverse, la rétention de sodium et d’eau et l’activation chronique du SRAA dans l’IRC exacerbent l’hypertension et augmentent la pré- et </a:t>
            </a:r>
            <a:r>
              <a:rPr lang="fr-FR" b="0" i="0" dirty="0" err="1">
                <a:solidFill>
                  <a:srgbClr val="333333"/>
                </a:solidFill>
                <a:effectLst/>
                <a:latin typeface="Georgia" panose="02040502050405020303" pitchFamily="18" charset="0"/>
              </a:rPr>
              <a:t>post-charge</a:t>
            </a:r>
            <a:r>
              <a:rPr lang="fr-FR" b="0" i="0" dirty="0">
                <a:solidFill>
                  <a:srgbClr val="333333"/>
                </a:solidFill>
                <a:effectLst/>
                <a:latin typeface="Georgia" panose="02040502050405020303" pitchFamily="18" charset="0"/>
              </a:rPr>
              <a:t> cardiaque. Ces anomalies hémodynamiques, associées à la rétention de toxines urémiques et à l'inflammation chronique associées à l'IRC, entretiennent le remodelage cardiaque pathologique ainsi que l'apparition et l'aggravation d'un dysfonctionnement cardiaque, complétant un cercle vicieux préjudiciable aux deux organes [ 82 </a:t>
            </a:r>
            <a:r>
              <a:rPr lang="fr-FR" b="0" i="0" dirty="0">
                <a:solidFill>
                  <a:srgbClr val="004B83"/>
                </a:solidFill>
                <a:effectLst/>
                <a:latin typeface="Georgia" panose="02040502050405020303" pitchFamily="18" charset="0"/>
                <a:hlinkClick r:id="rId3" tooltip="Ronco C, Haapio M, House AA, Anavekar N, Bellomo R. Syndrome cardiorénal.  J Am Coll Cardiol.  2008 ; 52 : 1527-39."/>
              </a:rPr>
              <a:t>]</a:t>
            </a:r>
            <a:r>
              <a:rPr lang="fr-FR" b="0" i="0" dirty="0">
                <a:solidFill>
                  <a:srgbClr val="333333"/>
                </a:solidFill>
                <a:effectLst/>
                <a:latin typeface="Georgia" panose="02040502050405020303" pitchFamily="18" charset="0"/>
              </a:rPr>
              <a:t> . Les voies parallèles menant aux maladies cardiaques et rénales dans le contexte du DT2 sont illustrées sur la Fig.  </a:t>
            </a:r>
            <a:r>
              <a:rPr lang="fr-FR" b="0" i="0" dirty="0">
                <a:solidFill>
                  <a:srgbClr val="004B83"/>
                </a:solidFill>
                <a:effectLst/>
                <a:latin typeface="Georgia" panose="02040502050405020303" pitchFamily="18" charset="0"/>
                <a:hlinkClick r:id="rId6"/>
              </a:rPr>
              <a:t>2</a:t>
            </a:r>
            <a:r>
              <a:rPr lang="fr-FR" b="0" i="0" dirty="0">
                <a:solidFill>
                  <a:srgbClr val="333333"/>
                </a:solidFill>
                <a:effectLst/>
                <a:latin typeface="Georgia" panose="02040502050405020303" pitchFamily="18" charset="0"/>
              </a:rPr>
              <a:t> .</a:t>
            </a:r>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17</a:t>
            </a:fld>
            <a:endParaRPr lang="fr-FR"/>
          </a:p>
        </p:txBody>
      </p:sp>
    </p:spTree>
    <p:extLst>
      <p:ext uri="{BB962C8B-B14F-4D97-AF65-F5344CB8AC3E}">
        <p14:creationId xmlns:p14="http://schemas.microsoft.com/office/powerpoint/2010/main" val="332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Voies mécanistiques reliant le DT2 aux lésions cardio-rénales</a:t>
            </a:r>
          </a:p>
          <a:p>
            <a:pPr algn="l"/>
            <a:r>
              <a:rPr lang="fr-FR" b="0" i="0" dirty="0">
                <a:solidFill>
                  <a:srgbClr val="333333"/>
                </a:solidFill>
                <a:effectLst/>
                <a:latin typeface="Georgia" panose="02040502050405020303" pitchFamily="18" charset="0"/>
              </a:rPr>
              <a:t>Une description détaillée des mécanismes moléculaires par lesquels le diabète affecte les systèmes cardiovasculaire et rénal dépasse la portée de cette revue et a été fournie ailleurs [ </a:t>
            </a:r>
            <a:r>
              <a:rPr lang="fr-FR" b="0" i="0" dirty="0">
                <a:solidFill>
                  <a:srgbClr val="004B83"/>
                </a:solidFill>
                <a:effectLst/>
                <a:latin typeface="Georgia" panose="02040502050405020303" pitchFamily="18" charset="0"/>
                <a:hlinkClick r:id="rId3" tooltip="Li Y, Liu Y, Liu S, Gao M, Wang W, Chen K et al.  Maladies vasculaires diabétiques : mécanismes moléculaires et stratégies thérapeutiques.  Cible de transduction de signal Ther.  2023;8:152."/>
              </a:rPr>
              <a:t>30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4" tooltip="Forbes JM, Cooper ME.  Mécanismes des complications diabétiques.  Physiol Rev.2013 ;93 : 137-88."/>
              </a:rPr>
              <a:t>31</a:t>
            </a:r>
            <a:r>
              <a:rPr lang="fr-FR" b="0" i="0" dirty="0">
                <a:solidFill>
                  <a:srgbClr val="333333"/>
                </a:solidFill>
                <a:effectLst/>
                <a:latin typeface="Georgia" panose="02040502050405020303" pitchFamily="18" charset="0"/>
              </a:rPr>
              <a:t> ]. En bref, selon « l'hypothèse unificatrice », dans les états hyperglycémiques, le flux intracellulaire excessif de glucose conduit à la production de superoxyde mitochondrial et à l'exacerbation du stress oxydatif, postulé comme le principal événement déclencheur des lésions organiques induites par le diabète [ 32 </a:t>
            </a:r>
            <a:r>
              <a:rPr lang="fr-FR" b="0" i="0" dirty="0">
                <a:solidFill>
                  <a:srgbClr val="004B83"/>
                </a:solidFill>
                <a:effectLst/>
                <a:latin typeface="Georgia" panose="02040502050405020303" pitchFamily="18" charset="0"/>
                <a:hlinkClick r:id="rId5" tooltip="Brownlee M. Biochimie et biologie cellulaire moléculaire des complications diabétiques.  Nature.  2001 ; 414 : 813-20."/>
              </a:rPr>
              <a:t>]</a:t>
            </a:r>
            <a:r>
              <a:rPr lang="fr-FR" b="0" i="0" dirty="0">
                <a:solidFill>
                  <a:srgbClr val="333333"/>
                </a:solidFill>
                <a:effectLst/>
                <a:latin typeface="Georgia" panose="02040502050405020303" pitchFamily="18" charset="0"/>
              </a:rPr>
              <a:t> . La production accrue d'espèces réactives de l'oxygène (ROS) provoque des lésions tissulaires par plusieurs mécanismes : activation des voies du polyol et de l'hexosamine, qui exacerbent le stress oxydatif dans un cercle vicieux, activation de la protéine kinase C (PKC), formation de produits finaux de glycation avancée ( AGE), résultant de la glycation non enzymatique des protéines et de la régulation positive de leur récepteur cellulaire RAGE [ </a:t>
            </a:r>
            <a:r>
              <a:rPr lang="fr-FR" b="0" i="0" dirty="0">
                <a:solidFill>
                  <a:srgbClr val="004B83"/>
                </a:solidFill>
                <a:effectLst/>
                <a:latin typeface="Georgia" panose="02040502050405020303" pitchFamily="18" charset="0"/>
                <a:hlinkClick r:id="rId6" tooltip="Giacco F, Brownlee M. Stress oxydatif et complications diabétiques.  Circ Rés.  2010 ; 107 : 1058-70."/>
              </a:rPr>
              <a:t>33</a:t>
            </a:r>
            <a:r>
              <a:rPr lang="fr-FR" b="0" i="0" dirty="0">
                <a:solidFill>
                  <a:srgbClr val="333333"/>
                </a:solidFill>
                <a:effectLst/>
                <a:latin typeface="Georgia" panose="02040502050405020303" pitchFamily="18" charset="0"/>
              </a:rPr>
              <a:t> ]. À leur tour, les AGE peuvent endommager le cœur, les vaisseaux et les reins à la fois directement, provoquant une réticulation des protéines matricielles et augmentant la rigidité des tissus, et indirectement, via une interaction avec leur récepteur RAGE, en activant des voies de signalisation qui modifient la fonction cellulaire et favorisent le stress oxydatif. , inflammation et fibrose [ </a:t>
            </a:r>
            <a:r>
              <a:rPr lang="fr-FR" b="0" i="0" dirty="0">
                <a:solidFill>
                  <a:srgbClr val="004B83"/>
                </a:solidFill>
                <a:effectLst/>
                <a:latin typeface="Georgia" panose="02040502050405020303" pitchFamily="18" charset="0"/>
                <a:hlinkClick r:id="rId7" tooltip="Singh vice-président, Bali A, Singh N, Jaggi AS.  Produits finaux de glycation avancée et complications diabétiques.  Coréen J Physiol Pharmacol.  2014 ; 18 : 1-14."/>
              </a:rPr>
              <a:t>34</a:t>
            </a:r>
            <a:r>
              <a:rPr lang="fr-FR" b="0" i="0" dirty="0">
                <a:solidFill>
                  <a:srgbClr val="333333"/>
                </a:solidFill>
                <a:effectLst/>
                <a:latin typeface="Georgia" panose="02040502050405020303" pitchFamily="18" charset="0"/>
              </a:rPr>
              <a:t> ]. Ainsi, les AGE sont impliqués dans la pathogenèse des lésions organiques liées au diabète, telles que la cardiomyopathie diabétique, la maladie rénale diabétique (DKD) et l'athérosclérose [ </a:t>
            </a:r>
            <a:r>
              <a:rPr lang="fr-FR" b="0" i="0" dirty="0">
                <a:solidFill>
                  <a:srgbClr val="004B83"/>
                </a:solidFill>
                <a:effectLst/>
                <a:latin typeface="Georgia" panose="02040502050405020303" pitchFamily="18" charset="0"/>
                <a:hlinkClick r:id="rId3" tooltip="Li Y, Liu Y, Liu S, Gao M, Wang W, Chen K et al.  Maladies vasculaires diabétiques : mécanismes moléculaires et stratégies thérapeutiques.  Cible de transduction de signal Ther.  2023;8:152."/>
              </a:rPr>
              <a:t>30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7" tooltip="Singh vice-président, Bali A, Singh N, Jaggi AS.  Produits finaux de glycation avancée et complications diabétiques.  Coréen J Physiol Pharmacol.  2014 ; 18 : 1-14."/>
              </a:rPr>
              <a:t>34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8" tooltip="Lombardi C, Spigoni V, Gorga E, Dei CA.  Un nouvel aperçu du lien dangereux entre le diabète et l’insuffisance cardiaque.  Herz.  2016 ; 41 : 201–7."/>
              </a:rPr>
              <a:t>35</a:t>
            </a:r>
            <a:r>
              <a:rPr lang="fr-FR" b="0" i="0" dirty="0">
                <a:solidFill>
                  <a:srgbClr val="333333"/>
                </a:solidFill>
                <a:effectLst/>
                <a:latin typeface="Georgia" panose="02040502050405020303" pitchFamily="18" charset="0"/>
              </a:rPr>
              <a:t> ]. Les AGE et les ROS sont également étroitement associés au dysfonctionnement endothélial, qui est un facteur majeur des complications microvasculaires et </a:t>
            </a:r>
            <a:r>
              <a:rPr lang="fr-FR" b="0" i="0" dirty="0" err="1">
                <a:solidFill>
                  <a:srgbClr val="333333"/>
                </a:solidFill>
                <a:effectLst/>
                <a:latin typeface="Georgia" panose="02040502050405020303" pitchFamily="18" charset="0"/>
              </a:rPr>
              <a:t>macrovasculaires</a:t>
            </a:r>
            <a:r>
              <a:rPr lang="fr-FR" b="0" i="0" dirty="0">
                <a:solidFill>
                  <a:srgbClr val="333333"/>
                </a:solidFill>
                <a:effectLst/>
                <a:latin typeface="Georgia" panose="02040502050405020303" pitchFamily="18" charset="0"/>
              </a:rPr>
              <a:t> diabétiques [ </a:t>
            </a:r>
            <a:r>
              <a:rPr lang="fr-FR" b="0" i="0" dirty="0">
                <a:solidFill>
                  <a:srgbClr val="004B83"/>
                </a:solidFill>
                <a:effectLst/>
                <a:latin typeface="Georgia" panose="02040502050405020303" pitchFamily="18" charset="0"/>
                <a:hlinkClick r:id="rId9" tooltip="Usman MS, Khan MS, Butler J. L'interaction entre le diabète, les maladies cardiovasculaires et les maladies rénales.  Compensation clinique ADA.  2021 ; 2021 : 13-8."/>
              </a:rPr>
              <a:t>6</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De plus, l'hyperglycémie est associée à l'activation du système local rénine-angiotensine-aldostérone (SRAA) dans le myocarde et dans le rein </a:t>
            </a:r>
            <a:r>
              <a:rPr lang="fr-FR" b="0" i="1" dirty="0">
                <a:solidFill>
                  <a:srgbClr val="333333"/>
                </a:solidFill>
                <a:effectLst/>
                <a:latin typeface="Georgia" panose="02040502050405020303" pitchFamily="18" charset="0"/>
              </a:rPr>
              <a:t>,</a:t>
            </a:r>
            <a:r>
              <a:rPr lang="fr-FR" b="0" i="0" dirty="0">
                <a:solidFill>
                  <a:srgbClr val="333333"/>
                </a:solidFill>
                <a:effectLst/>
                <a:latin typeface="Georgia" panose="02040502050405020303" pitchFamily="18" charset="0"/>
              </a:rPr>
              <a:t> favorisant la vasoconstriction, la fibrose et l'exacerbation du dysfonctionnement des organes [ </a:t>
            </a:r>
            <a:r>
              <a:rPr lang="fr-FR" b="0" i="0" dirty="0">
                <a:solidFill>
                  <a:srgbClr val="004B83"/>
                </a:solidFill>
                <a:effectLst/>
                <a:latin typeface="Georgia" panose="02040502050405020303" pitchFamily="18" charset="0"/>
                <a:hlinkClick r:id="rId10" tooltip="Lim HS, MacFadyen RJ, Lip GYH.  Diabète sucré, système rénine-angiotensine-aldostérone et cœur.  Arch Intern Med.  2004 ; 164 : 1737-48."/>
              </a:rPr>
              <a:t>36</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1" tooltip="Giacchetti G, Sechi LA, Rilli S, Carey RM.  Le système rénine-angiotensine-aldostérone, le métabolisme du glucose et le diabète.  Tendances Endocrinol Metab.  2005 ; 16 : 120-6."/>
              </a:rPr>
              <a:t>37</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De plus, le diabète est perçu comme un état « d'abondance de nutriments », caractérisé par une activation aberrante des voies de détection des nutriments, telles que l'AMPK, les sirtuines et mTOR, régulant négativement les réponses </a:t>
            </a:r>
            <a:r>
              <a:rPr lang="fr-FR" b="0" i="0" dirty="0" err="1">
                <a:solidFill>
                  <a:srgbClr val="333333"/>
                </a:solidFill>
                <a:effectLst/>
                <a:latin typeface="Georgia" panose="02040502050405020303" pitchFamily="18" charset="0"/>
              </a:rPr>
              <a:t>cytoprotectrices</a:t>
            </a:r>
            <a:r>
              <a:rPr lang="fr-FR" b="0" i="0" dirty="0">
                <a:solidFill>
                  <a:srgbClr val="333333"/>
                </a:solidFill>
                <a:effectLst/>
                <a:latin typeface="Georgia" panose="02040502050405020303" pitchFamily="18" charset="0"/>
              </a:rPr>
              <a:t> et favorisant la déficience organique [ 38 </a:t>
            </a:r>
            <a:r>
              <a:rPr lang="fr-FR" b="0" i="0" dirty="0">
                <a:solidFill>
                  <a:srgbClr val="004B83"/>
                </a:solidFill>
                <a:effectLst/>
                <a:latin typeface="Georgia" panose="02040502050405020303" pitchFamily="18" charset="0"/>
                <a:hlinkClick r:id="rId12" tooltip="Thomas MC, Brownlee M, Susztak K, Sharma K, Jandeleit-Dahm KAM, Zoungas S et al.  Maladie rénale diabétique.  Amorces Nat Rev Dis.  2015;1:15018."/>
              </a:rPr>
              <a:t>,</a:t>
            </a:r>
            <a:r>
              <a:rPr lang="fr-FR" b="0" i="0" dirty="0">
                <a:solidFill>
                  <a:srgbClr val="333333"/>
                </a:solidFill>
                <a:effectLst/>
                <a:latin typeface="Georgia" panose="02040502050405020303" pitchFamily="18" charset="0"/>
              </a:rPr>
              <a:t> 39 </a:t>
            </a:r>
            <a:r>
              <a:rPr lang="fr-FR" b="0" i="0" dirty="0">
                <a:solidFill>
                  <a:srgbClr val="004B83"/>
                </a:solidFill>
                <a:effectLst/>
                <a:latin typeface="Georgia" panose="02040502050405020303" pitchFamily="18" charset="0"/>
                <a:hlinkClick r:id="rId13" tooltip="Suhara T, Baba Y, Shimada BK, Higa JK, Matsui T. La voie de signalisation mTOR dans le dysfonctionnement myocardique dans le diabète sucré de type 2.  Représentant Curr Diab. 2017;17:38."/>
              </a:rPr>
              <a:t>]</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4" tooltip="Gödel M, Hartleben B, Herbach N, Liu S, Zschiedrich S, Lu S et al.  Rôle de mTOR dans la fonction podocytaire et la néphropathie diabétique chez l'homme et la souris.  J Clin enquête.  2011 ; 121 : 2197-209."/>
              </a:rPr>
              <a:t>Il a été démontré que, dans les podocytes glomérulaires ,</a:t>
            </a:r>
            <a:r>
              <a:rPr lang="fr-FR" b="0" i="0" dirty="0">
                <a:solidFill>
                  <a:srgbClr val="333333"/>
                </a:solidFill>
                <a:effectLst/>
                <a:latin typeface="Georgia" panose="02040502050405020303" pitchFamily="18" charset="0"/>
              </a:rPr>
              <a:t> cellules responsables de l'intégrité de la membrane basale glomérulaire (GBM) et du bon fonctionnement de l'anse capillaire glomérulaire, l'activation de mTOR récapitule de nombreuses caractéristiques de la DKD, telles que la protéinurie et l'expansion mésangiale. ].</a:t>
            </a:r>
          </a:p>
          <a:p>
            <a:pPr algn="l"/>
            <a:r>
              <a:rPr lang="fr-FR" b="0" i="0" dirty="0">
                <a:solidFill>
                  <a:srgbClr val="333333"/>
                </a:solidFill>
                <a:effectLst/>
                <a:latin typeface="Georgia" panose="02040502050405020303" pitchFamily="18" charset="0"/>
              </a:rPr>
              <a:t>Parallèlement à la </a:t>
            </a:r>
            <a:r>
              <a:rPr lang="fr-FR" b="0" i="0" dirty="0" err="1">
                <a:solidFill>
                  <a:srgbClr val="333333"/>
                </a:solidFill>
                <a:effectLst/>
                <a:latin typeface="Georgia" panose="02040502050405020303" pitchFamily="18" charset="0"/>
              </a:rPr>
              <a:t>glucotoxicité</a:t>
            </a:r>
            <a:r>
              <a:rPr lang="fr-FR" b="0" i="0" dirty="0">
                <a:solidFill>
                  <a:srgbClr val="333333"/>
                </a:solidFill>
                <a:effectLst/>
                <a:latin typeface="Georgia" panose="02040502050405020303" pitchFamily="18" charset="0"/>
              </a:rPr>
              <a:t>, la résistance à l'insuline est associée à un déplacement métabolique cellulaire vers l'oxydation des acides gras libres (FFA), qui consomment plus d'oxygène que l'oxydation du glucose. Cela conduit à une flexibilité métabolique altérée et à une efficacité énergétique réduite, qui sont des découvertes d'altérations d'organes associées au diabète [ </a:t>
            </a:r>
            <a:r>
              <a:rPr lang="fr-FR" b="0" i="0" dirty="0">
                <a:solidFill>
                  <a:srgbClr val="004B83"/>
                </a:solidFill>
                <a:effectLst/>
                <a:latin typeface="Georgia" panose="02040502050405020303" pitchFamily="18" charset="0"/>
                <a:hlinkClick r:id="rId15" tooltip="Maack C, Lehrke M, Backs J, Heinzel FR, Hulot JS, Marx N et al.  Insuffisance cardiaque et diabète : altérations métaboliques et interventions thérapeutiques : un état de l'art du comité de recherche translationnelle de l'association pour l'insuffisance cardiaque-Société européenne de cardiologie.  Eur Heart J. 2018 ; 39 : 4243-54."/>
              </a:rPr>
              <a:t>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6" tooltip="Kadowaki T, Maegawa H, Watada H, Yabe D, Node K, Murohara T et al.  Interconnexion entre les troubles cardiovasculaires, rénaux et métaboliques : une revue narrative axée sur le Japon.  Diabète Obés Metab.  2022 ;24 : 2283-96."/>
              </a:rPr>
              <a:t>9</a:t>
            </a:r>
            <a:r>
              <a:rPr lang="fr-FR" b="0" i="0" dirty="0">
                <a:solidFill>
                  <a:srgbClr val="333333"/>
                </a:solidFill>
                <a:effectLst/>
                <a:latin typeface="Georgia" panose="02040502050405020303" pitchFamily="18" charset="0"/>
              </a:rPr>
              <a:t> ]. L'absorption accrue de FFA, lorsqu'elle est excessive, conduit à une accumulation de triacylglycérols intracellulaires, favorisant le stress oxydatif, la </a:t>
            </a:r>
            <a:r>
              <a:rPr lang="fr-FR" b="0" i="0" dirty="0" err="1">
                <a:solidFill>
                  <a:srgbClr val="333333"/>
                </a:solidFill>
                <a:effectLst/>
                <a:latin typeface="Georgia" panose="02040502050405020303" pitchFamily="18" charset="0"/>
              </a:rPr>
              <a:t>lipotoxicité</a:t>
            </a:r>
            <a:r>
              <a:rPr lang="fr-FR" b="0" i="0" dirty="0">
                <a:solidFill>
                  <a:srgbClr val="333333"/>
                </a:solidFill>
                <a:effectLst/>
                <a:latin typeface="Georgia" panose="02040502050405020303" pitchFamily="18" charset="0"/>
              </a:rPr>
              <a:t> et l'apoptose [ </a:t>
            </a:r>
            <a:r>
              <a:rPr lang="fr-FR" b="0" i="0" dirty="0">
                <a:solidFill>
                  <a:srgbClr val="004B83"/>
                </a:solidFill>
                <a:effectLst/>
                <a:latin typeface="Georgia" panose="02040502050405020303" pitchFamily="18" charset="0"/>
                <a:hlinkClick r:id="rId17" tooltip="Dei Cas A, Khan SS, Butler J, Mentz RJ, Bonow RO, Avogaro A et al.  Impact du diabète sur l'épidémiologie, le traitement et les résultats des patients souffrant d'insuffisance cardiaque.  Échec cardiaque JACC.  2015 ; 3 : 136-45."/>
              </a:rPr>
              <a:t>12</a:t>
            </a:r>
            <a:r>
              <a:rPr lang="fr-FR" b="0" i="0" dirty="0">
                <a:solidFill>
                  <a:srgbClr val="333333"/>
                </a:solidFill>
                <a:effectLst/>
                <a:latin typeface="Georgia" panose="02040502050405020303" pitchFamily="18" charset="0"/>
              </a:rPr>
              <a:t> ]. Dans le cœur, le tissu adipeux épicardique (EAT), un dépôt de graisse viscéral situé entre le myocarde et l'épicarde doté de propriétés paracrines de régulation du myocarde et des artères coronaires [ 41 ], a été </a:t>
            </a:r>
            <a:r>
              <a:rPr lang="fr-FR" b="0" i="0" dirty="0">
                <a:solidFill>
                  <a:srgbClr val="004B83"/>
                </a:solidFill>
                <a:effectLst/>
                <a:latin typeface="Georgia" panose="02040502050405020303" pitchFamily="18" charset="0"/>
                <a:hlinkClick r:id="rId18" tooltip="Li Y, Liu B, Li Y, Jing X, Deng S, Yan Y et al.  Tissu adipeux épicardique chez les patients atteints de diabète sucré : une revue systématique et une méta-analyse.  Diabète cardiovasculaire.  2019;18:3."/>
              </a:rPr>
              <a:t>proposé</a:t>
            </a:r>
            <a:r>
              <a:rPr lang="fr-FR" b="0" i="0" dirty="0">
                <a:solidFill>
                  <a:srgbClr val="333333"/>
                </a:solidFill>
                <a:effectLst/>
                <a:latin typeface="Georgia" panose="02040502050405020303" pitchFamily="18" charset="0"/>
              </a:rPr>
              <a:t> pour fonctionner comme un tampon pour fournir de l'énergie au myocarde tout en le protégeant de la surcharge FFA [ </a:t>
            </a:r>
            <a:r>
              <a:rPr lang="fr-FR" b="0" i="0" dirty="0">
                <a:solidFill>
                  <a:srgbClr val="004B83"/>
                </a:solidFill>
                <a:effectLst/>
                <a:latin typeface="Georgia" panose="02040502050405020303" pitchFamily="18" charset="0"/>
                <a:hlinkClick r:id="rId19" tooltip="Iacobellis G. Tissu adipeux épicardique dans les maladies endocriniennes et métaboliques.  Endocrine.  2014 ; 46 : 8-15."/>
              </a:rPr>
              <a:t>42</a:t>
            </a:r>
            <a:r>
              <a:rPr lang="fr-FR" b="0" i="0" dirty="0">
                <a:solidFill>
                  <a:srgbClr val="333333"/>
                </a:solidFill>
                <a:effectLst/>
                <a:latin typeface="Georgia" panose="02040502050405020303" pitchFamily="18" charset="0"/>
              </a:rPr>
              <a:t> ]. Le DT2 a été associé à des changements pathologiques dans le volume EAT [ </a:t>
            </a:r>
            <a:r>
              <a:rPr lang="fr-FR" b="0" i="0" dirty="0">
                <a:solidFill>
                  <a:srgbClr val="004B83"/>
                </a:solidFill>
                <a:effectLst/>
                <a:latin typeface="Georgia" panose="02040502050405020303" pitchFamily="18" charset="0"/>
                <a:hlinkClick r:id="rId20" tooltip="Iacobellis G, Bianco AC.  Tissu adipeux épicardique : caractéristiques physiologiques, physiopathologiques et cliniques émergentes.  Tendances Endocrinol Metab.  2011 ; 22 : 450–7."/>
              </a:rPr>
              <a:t>43</a:t>
            </a:r>
            <a:r>
              <a:rPr lang="fr-FR" b="0" i="0" dirty="0">
                <a:solidFill>
                  <a:srgbClr val="333333"/>
                </a:solidFill>
                <a:effectLst/>
                <a:latin typeface="Georgia" panose="02040502050405020303" pitchFamily="18" charset="0"/>
              </a:rPr>
              <a:t> ], le profil de sécrétion de cytokines [ </a:t>
            </a:r>
            <a:r>
              <a:rPr lang="fr-FR" b="0" i="0" dirty="0">
                <a:solidFill>
                  <a:srgbClr val="004B83"/>
                </a:solidFill>
                <a:effectLst/>
                <a:latin typeface="Georgia" panose="02040502050405020303" pitchFamily="18" charset="0"/>
                <a:hlinkClick r:id="rId21" tooltip="Sacks HS, Fain JN, Cheema P, Bahouth SW, Garrett E, Wolf RY et al.  Gènes inflammatoires de la graisse épicardique contigus à l'athérosclérose coronarienne dans le syndrome métabolique et le diabète de type 2.  Traitements diabétiques.  2011 ; 34 : 730–3."/>
              </a:rPr>
              <a:t>44</a:t>
            </a:r>
            <a:r>
              <a:rPr lang="fr-FR" b="0" i="0" dirty="0">
                <a:solidFill>
                  <a:srgbClr val="333333"/>
                </a:solidFill>
                <a:effectLst/>
                <a:latin typeface="Georgia" panose="02040502050405020303" pitchFamily="18" charset="0"/>
              </a:rPr>
              <a:t> ] et la libération de FFA [ </a:t>
            </a:r>
            <a:r>
              <a:rPr lang="fr-FR" b="0" i="0" dirty="0">
                <a:solidFill>
                  <a:srgbClr val="004B83"/>
                </a:solidFill>
                <a:effectLst/>
                <a:latin typeface="Georgia" panose="02040502050405020303" pitchFamily="18" charset="0"/>
                <a:hlinkClick r:id="rId22" tooltip="Iacobellis G, Barbaro G. Tissu adipeux épicardique alimentant et suralimentant le cœur.  Nutrition.  2019 ; 59 : 1-6."/>
              </a:rPr>
              <a:t>45</a:t>
            </a:r>
            <a:r>
              <a:rPr lang="fr-FR" b="0" i="0" dirty="0">
                <a:solidFill>
                  <a:srgbClr val="333333"/>
                </a:solidFill>
                <a:effectLst/>
                <a:latin typeface="Georgia" panose="02040502050405020303" pitchFamily="18" charset="0"/>
              </a:rPr>
              <a:t> ], qui sont des facteurs potentiels de dysfonctionnements cardiovasculaires associés au diabète, tels que l'athérosclérose, l'infiltration graisseuse </a:t>
            </a:r>
            <a:r>
              <a:rPr lang="fr-FR" b="0" i="0" dirty="0" err="1">
                <a:solidFill>
                  <a:srgbClr val="333333"/>
                </a:solidFill>
                <a:effectLst/>
                <a:latin typeface="Georgia" panose="02040502050405020303" pitchFamily="18" charset="0"/>
              </a:rPr>
              <a:t>intramyocardique</a:t>
            </a:r>
            <a:r>
              <a:rPr lang="fr-FR" b="0" i="0" dirty="0">
                <a:solidFill>
                  <a:srgbClr val="333333"/>
                </a:solidFill>
                <a:effectLst/>
                <a:latin typeface="Georgia" panose="02040502050405020303" pitchFamily="18" charset="0"/>
              </a:rPr>
              <a:t>, le remodelage cardiaque, et HF [ </a:t>
            </a:r>
            <a:r>
              <a:rPr lang="fr-FR" b="0" i="0" dirty="0">
                <a:solidFill>
                  <a:srgbClr val="004B83"/>
                </a:solidFill>
                <a:effectLst/>
                <a:latin typeface="Georgia" panose="02040502050405020303" pitchFamily="18" charset="0"/>
                <a:hlinkClick r:id="rId23" tooltip="Christensen RH, von Scholten BJ, Lehrskov LL, Rossing P, Jørgensen PG.  Tissu adipeux épicardique : un biomarqueur émergent des complications cardiovasculaires du diabète de type 2 ?  Ther Adv Endocrinol Metab.  2020 ; 11 : 1-16."/>
              </a:rPr>
              <a:t>46</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En plus d’activer plusieurs voies à l’origine des lésions tissulaires, le diabète compromet la réparation des tissus, au moins en partie en mettant en péril la contribution des cellules souches/progénitrices hématopoïétiques (HSPC) dérivées de la moelle osseuse.</a:t>
            </a:r>
          </a:p>
          <a:p>
            <a:pPr algn="l"/>
            <a:r>
              <a:rPr lang="fr-FR" b="0" i="0" dirty="0">
                <a:solidFill>
                  <a:srgbClr val="333333"/>
                </a:solidFill>
                <a:effectLst/>
                <a:latin typeface="Georgia" panose="02040502050405020303" pitchFamily="18" charset="0"/>
              </a:rPr>
              <a:t>Des preuves solides montrent que le DT2 est associé à une réduction des niveaux de HSPC circulants [ </a:t>
            </a:r>
            <a:r>
              <a:rPr lang="fr-FR" b="0" i="0" dirty="0">
                <a:solidFill>
                  <a:srgbClr val="004B83"/>
                </a:solidFill>
                <a:effectLst/>
                <a:latin typeface="Georgia" panose="02040502050405020303" pitchFamily="18" charset="0"/>
                <a:hlinkClick r:id="rId24" tooltip="Fadini GP, Boscaro E, de Kreutzenberg S, Agostini C, Seeger F, Dimmeler S et al.  Évolution temporelle et mécanismes de réduction des cellules progénitrices circulantes dans l’histoire naturelle du diabète de type 2.  Traitements diabétiques.  2010 ; 33 : 1097-102."/>
              </a:rPr>
              <a:t>47</a:t>
            </a:r>
            <a:r>
              <a:rPr lang="fr-FR" b="0" i="0" dirty="0">
                <a:solidFill>
                  <a:srgbClr val="333333"/>
                </a:solidFill>
                <a:effectLst/>
                <a:latin typeface="Georgia" panose="02040502050405020303" pitchFamily="18" charset="0"/>
              </a:rPr>
              <a:t> ], principalement due à une mobilisation altérée de la moelle osseuse (BM) [ </a:t>
            </a:r>
            <a:r>
              <a:rPr lang="fr-FR" b="0" i="0" dirty="0">
                <a:solidFill>
                  <a:srgbClr val="004B83"/>
                </a:solidFill>
                <a:effectLst/>
                <a:latin typeface="Georgia" panose="02040502050405020303" pitchFamily="18" charset="0"/>
                <a:hlinkClick r:id="rId25" tooltip="Fadini GP, Albiero M, de Vigili KS, Boscaro E, Cappellari R, Marescotti M et al.  Le diabète altère la mobilisation des cellules souches et des cellules proangiogéniques chez l’homme.  Traitements diabétiques.  2013 ; 36 : 943-9."/>
              </a:rPr>
              <a:t>48</a:t>
            </a:r>
            <a:r>
              <a:rPr lang="fr-FR" b="0" i="0" dirty="0">
                <a:solidFill>
                  <a:srgbClr val="333333"/>
                </a:solidFill>
                <a:effectLst/>
                <a:latin typeface="Georgia" panose="02040502050405020303" pitchFamily="18" charset="0"/>
              </a:rPr>
              <a:t> ]. La propriété putative des HSPC de maintenir l'homéostasie des tissus en contribuant à la réparation vasculaire et tissulaire [ </a:t>
            </a:r>
            <a:r>
              <a:rPr lang="fr-FR" b="0" i="0" dirty="0">
                <a:solidFill>
                  <a:srgbClr val="004B83"/>
                </a:solidFill>
                <a:effectLst/>
                <a:latin typeface="Georgia" panose="02040502050405020303" pitchFamily="18" charset="0"/>
                <a:hlinkClick r:id="rId26" tooltip="Fadini GP, Mehta A, Dhindsa DS, Bonora BM, Sreejit G, Nagareddy P et al.  Cellules souches circulantes et résultats cardiovasculaires : de la science fondamentale à la clinique.  Eur Heart J. 2020 ; 41 : 4271–82."/>
              </a:rPr>
              <a:t>49</a:t>
            </a:r>
            <a:r>
              <a:rPr lang="fr-FR" b="0" i="0" dirty="0">
                <a:solidFill>
                  <a:srgbClr val="333333"/>
                </a:solidFill>
                <a:effectLst/>
                <a:latin typeface="Georgia" panose="02040502050405020303" pitchFamily="18" charset="0"/>
              </a:rPr>
              <a:t> ] peut expliquer pourquoi leur pénurie favorise les dommages multi-organes [ </a:t>
            </a:r>
            <a:r>
              <a:rPr lang="fr-FR" b="0" i="0" dirty="0">
                <a:solidFill>
                  <a:srgbClr val="004B83"/>
                </a:solidFill>
                <a:effectLst/>
                <a:latin typeface="Georgia" panose="02040502050405020303" pitchFamily="18" charset="0"/>
                <a:hlinkClick r:id="rId27" tooltip="Fadini GP, Albiero M. Altération du trafic de cellules souches/progénitrices hématopoïétiques et lésions multi-organiques dans le diabète.  Cellules souches.  2022 ; 40 : 716-23."/>
              </a:rPr>
              <a:t>50</a:t>
            </a:r>
            <a:r>
              <a:rPr lang="fr-FR" b="0" i="0" dirty="0">
                <a:solidFill>
                  <a:srgbClr val="333333"/>
                </a:solidFill>
                <a:effectLst/>
                <a:latin typeface="Georgia" panose="02040502050405020303" pitchFamily="18" charset="0"/>
              </a:rPr>
              <a:t> ]. En effet, le défaut HSPC a été largement lié au développement de complications microvasculaires et </a:t>
            </a:r>
            <a:r>
              <a:rPr lang="fr-FR" b="0" i="0" dirty="0" err="1">
                <a:solidFill>
                  <a:srgbClr val="333333"/>
                </a:solidFill>
                <a:effectLst/>
                <a:latin typeface="Georgia" panose="02040502050405020303" pitchFamily="18" charset="0"/>
              </a:rPr>
              <a:t>macrovasculaires</a:t>
            </a:r>
            <a:r>
              <a:rPr lang="fr-FR" b="0" i="0" dirty="0">
                <a:solidFill>
                  <a:srgbClr val="333333"/>
                </a:solidFill>
                <a:effectLst/>
                <a:latin typeface="Georgia" panose="02040502050405020303" pitchFamily="18" charset="0"/>
              </a:rPr>
              <a:t> dans la population de DT2 [ </a:t>
            </a:r>
            <a:r>
              <a:rPr lang="fr-FR" b="0" i="0" dirty="0">
                <a:solidFill>
                  <a:srgbClr val="004B83"/>
                </a:solidFill>
                <a:effectLst/>
                <a:latin typeface="Georgia" panose="02040502050405020303" pitchFamily="18" charset="0"/>
                <a:hlinkClick r:id="rId28" tooltip="Rigato M, Bittante C, Albiero M, Avogaro A, Fadini GP.  Le nombre de cellules progénitrices circulantes prédit les résultats microvasculaires chez les patients diabétiques de type 2.  J Clin Endocrinol Métab.  2015 ; 100 : 2666-72."/>
              </a:rPr>
              <a:t>51</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29" tooltip="Fadini GP, Rigato M, Cappellari R, Bonora BM, Avogaro A. Prédiction à long terme des résultats cardiovasculaires en circulant des cellules souches CD34+ et CD34+CD133+ chez les patients atteints de diabète de type 2.  Traitements diabétiques.  2017 ; 40 : 125-31."/>
              </a:rPr>
              <a:t>52</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30" tooltip="Fadini GP, Sartore S, Albiero M, Baesso I, Murphy E, Menegolo M et al.  Nombre et fonction des cellules progénitrices endothéliales comme marqueur de gravité de la vasculopathie diabétique.  Artériosclér Thromb Vasc Biol.  2006 ; 26 : 2140–6."/>
              </a:rPr>
              <a:t>53</a:t>
            </a:r>
            <a:r>
              <a:rPr lang="fr-FR" b="0" i="0" dirty="0">
                <a:solidFill>
                  <a:srgbClr val="333333"/>
                </a:solidFill>
                <a:effectLst/>
                <a:latin typeface="Georgia" panose="02040502050405020303" pitchFamily="18" charset="0"/>
              </a:rPr>
              <a:t> ], et représente un facteur de risque d'issues cardiovasculaires indésirables et de décès [ </a:t>
            </a:r>
            <a:r>
              <a:rPr lang="fr-FR" b="0" i="0" dirty="0">
                <a:solidFill>
                  <a:srgbClr val="004B83"/>
                </a:solidFill>
                <a:effectLst/>
                <a:latin typeface="Georgia" panose="02040502050405020303" pitchFamily="18" charset="0"/>
                <a:hlinkClick r:id="rId31" tooltip="Rigato M, Avogaro A, Fadini GP.  Niveaux de cellules progénitrices circulantes, conséquences cardiovasculaires et décès.  Circ Rés.  2016 ; 118 : 1930-9."/>
              </a:rPr>
              <a:t>54</a:t>
            </a:r>
            <a:r>
              <a:rPr lang="fr-FR" b="0" i="0" dirty="0">
                <a:solidFill>
                  <a:srgbClr val="333333"/>
                </a:solidFill>
                <a:effectLst/>
                <a:latin typeface="Georgia" panose="02040502050405020303" pitchFamily="18" charset="0"/>
              </a:rPr>
              <a:t> ]. La preuve que les cellules dérivées de la BM contribuent à la régénération du parenchyme rénal après des dommages [ </a:t>
            </a:r>
            <a:r>
              <a:rPr lang="fr-FR" b="0" i="0" dirty="0">
                <a:solidFill>
                  <a:srgbClr val="004B83"/>
                </a:solidFill>
                <a:effectLst/>
                <a:latin typeface="Georgia" panose="02040502050405020303" pitchFamily="18" charset="0"/>
                <a:hlinkClick r:id="rId32" tooltip="Poulsom R, Forbes SJ, Hodivala-Dilke K, Ryan E, Wyles S, Navaratnarasah S et al.  La moelle osseuse contribue au renouvellement et à la régénération du parenchyme rénal.  J Pathol.  2001 ; 195 : 229-35."/>
              </a:rPr>
              <a:t>55</a:t>
            </a:r>
            <a:r>
              <a:rPr lang="fr-FR" b="0" i="0" dirty="0">
                <a:solidFill>
                  <a:srgbClr val="333333"/>
                </a:solidFill>
                <a:effectLst/>
                <a:latin typeface="Georgia" panose="02040502050405020303" pitchFamily="18" charset="0"/>
              </a:rPr>
              <a:t> ] peut indiquer un rôle de la pénurie de HSPC dans la DKD. Les HSPC pourraient être particulièrement pertinents pour la DKD non albuminurique, étant donné l'association entre les HSPC et plusieurs facteurs de risque de MCV impliqués dans le développement de ce phénotype CKD [ </a:t>
            </a:r>
            <a:r>
              <a:rPr lang="fr-FR" b="0" i="0" dirty="0">
                <a:solidFill>
                  <a:srgbClr val="004B83"/>
                </a:solidFill>
                <a:effectLst/>
                <a:latin typeface="Georgia" panose="02040502050405020303" pitchFamily="18" charset="0"/>
                <a:hlinkClick r:id="rId26" tooltip="Fadini GP, Mehta A, Dhindsa DS, Bonora BM, Sreejit G, Nagareddy P et al.  Cellules souches circulantes et résultats cardiovasculaires : de la science fondamentale à la clinique.  Eur Heart J. 2020 ; 41 : 4271–82."/>
              </a:rPr>
              <a:t>49</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33" tooltip="Berezin AE, Kremzer AA, Samura TA, Berezina TA, Martovitskaya YV.  L'acide urique sérique prédit le déclin des cellules progénitrices mononucléées proangiogéniques circulantes chez les patients atteints d'insuffisance cardiaque chronique.  J Cardiovasc Thorac Rés.  2014 ; 6 : 153-62."/>
              </a:rPr>
              <a:t>56</a:t>
            </a:r>
            <a:r>
              <a:rPr lang="fr-FR" b="0" i="0" dirty="0">
                <a:solidFill>
                  <a:srgbClr val="333333"/>
                </a:solidFill>
                <a:effectLst/>
                <a:latin typeface="Georgia" panose="02040502050405020303" pitchFamily="18" charset="0"/>
              </a:rPr>
              <a:t> ]. De ce point de vue, le diabète peut être considéré comme une maladie dont le contrôle des dommages est altéré, avec des défauts dans les processus physiologiques de réparation tissulaire [ </a:t>
            </a:r>
            <a:r>
              <a:rPr lang="fr-FR" b="0" i="0" dirty="0">
                <a:solidFill>
                  <a:srgbClr val="004B83"/>
                </a:solidFill>
                <a:effectLst/>
                <a:latin typeface="Georgia" panose="02040502050405020303" pitchFamily="18" charset="0"/>
                <a:hlinkClick r:id="rId34" tooltip="Médecin généraliste Fadini.  Une réévaluation du rôle des cellules circulantes (progénitrices) dans la pathobiologie des complications diabétiques.  Diabétologie.  2014 ; 57 : 4-15."/>
              </a:rPr>
              <a:t>57</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Enfin, il convient de mentionner que plusieurs autres mécanismes peuvent altérer la fonction cardio-rénale dans le DT2, notamment des anomalies fonctionnelles liées à des troubles métaboliques et hémodynamiques. La résistance à l'insuline en soi entraîne un dysfonctionnement microvasculaire périphérique [ </a:t>
            </a:r>
            <a:r>
              <a:rPr lang="fr-FR" b="0" i="0" dirty="0">
                <a:solidFill>
                  <a:srgbClr val="004B83"/>
                </a:solidFill>
                <a:effectLst/>
                <a:latin typeface="Georgia" panose="02040502050405020303" pitchFamily="18" charset="0"/>
                <a:hlinkClick r:id="rId35" tooltip="Steinberg HO, Chaker H, Leaming R, Johnson A, Brechtel G, Baron AD.  L'obésité/la résistance à l'insuline est associée à un dysfonctionnement endothélial. Implications pour le syndrome de résistance à l'insuline.  J Clin enquête.  1996 ; 97 : 2601-10."/>
              </a:rPr>
              <a:t>58</a:t>
            </a:r>
            <a:r>
              <a:rPr lang="fr-FR" b="0" i="0" dirty="0">
                <a:solidFill>
                  <a:srgbClr val="333333"/>
                </a:solidFill>
                <a:effectLst/>
                <a:latin typeface="Georgia" panose="02040502050405020303" pitchFamily="18" charset="0"/>
              </a:rPr>
              <a:t> ] et un dysfonctionnement des muscles squelettiques [ </a:t>
            </a:r>
            <a:r>
              <a:rPr lang="fr-FR" b="0" i="0" dirty="0">
                <a:solidFill>
                  <a:srgbClr val="004B83"/>
                </a:solidFill>
                <a:effectLst/>
                <a:latin typeface="Georgia" panose="02040502050405020303" pitchFamily="18" charset="0"/>
                <a:hlinkClick r:id="rId36" tooltip="Yokota T, Kinugawa S, Yamato M, Hirabayashi K, Suga T, Takada S et al.  Le stress oxydatif systémique est associé à une capacité aérobie inférieure et à une altération du métabolisme énergétique des muscles squelettiques chez les patients atteints du syndrome métabolique.  Traitements diabétiques.  2013 ; 36 : 1341–6."/>
              </a:rPr>
              <a:t>59</a:t>
            </a:r>
            <a:r>
              <a:rPr lang="fr-FR" b="0" i="0" dirty="0">
                <a:solidFill>
                  <a:srgbClr val="333333"/>
                </a:solidFill>
                <a:effectLst/>
                <a:latin typeface="Georgia" panose="02040502050405020303" pitchFamily="18" charset="0"/>
              </a:rPr>
              <a:t> ], tous deux liés à un risque accru d'IC ​​[ </a:t>
            </a:r>
            <a:r>
              <a:rPr lang="fr-FR" b="0" i="0" dirty="0">
                <a:solidFill>
                  <a:srgbClr val="004B83"/>
                </a:solidFill>
                <a:effectLst/>
                <a:latin typeface="Georgia" panose="02040502050405020303" pitchFamily="18" charset="0"/>
                <a:hlinkClick r:id="rId37" tooltip="Bilak JM, Alam U, Miller CA, McCann GP, ​​Arnold JR, Kanagala P. Dysfonctionnement microvasculaire dans l'insuffisance cardiaque avec fraction d'éjection préservée : évaluation physiopathologique, prévalence et pronostic.  Échec de la carte Rév. 2022. https://doi.org/10.15420/cfr.2022.12 ."/>
              </a:rPr>
              <a:t>60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38" tooltip="Kinugawa S, Takada S, Matsushima S, Okita K, Tsutsui H. Anomalies des muscles squelettiques dans l'insuffisance cardiaque.  Int Heart J. 2015 ; 56 : 475-84."/>
              </a:rPr>
              <a:t>61</a:t>
            </a:r>
            <a:r>
              <a:rPr lang="fr-FR" b="0" i="0" dirty="0">
                <a:solidFill>
                  <a:srgbClr val="333333"/>
                </a:solidFill>
                <a:effectLst/>
                <a:latin typeface="Georgia" panose="02040502050405020303" pitchFamily="18" charset="0"/>
              </a:rPr>
              <a:t> ]. Dans le rein, l'hyperfiltration a longtemps été considérée comme l'altération fonctionnelle précoce majeure ouvrant la voie au développement ultérieur de stades DKD ultérieurs [ </a:t>
            </a:r>
            <a:r>
              <a:rPr lang="fr-FR" b="0" i="0" dirty="0">
                <a:solidFill>
                  <a:srgbClr val="004B83"/>
                </a:solidFill>
                <a:effectLst/>
                <a:latin typeface="Georgia" panose="02040502050405020303" pitchFamily="18" charset="0"/>
                <a:hlinkClick r:id="rId39" tooltip="Moriconi D, Sacchetta L, Chiriacò M, Nesti L, Forotti G, Natali A et al.  L'hyperfiltration glomérulaire prédit le déclin de la fonction rénale et la mortalité dans le diabète de type 1 et de type 2 : une étude longitudinale de 21 ans.  Traitements diabétiques.  2023 ; 46 : 845-53."/>
              </a:rPr>
              <a:t>62</a:t>
            </a:r>
            <a:r>
              <a:rPr lang="fr-FR" b="0" i="0" dirty="0">
                <a:solidFill>
                  <a:srgbClr val="333333"/>
                </a:solidFill>
                <a:effectLst/>
                <a:latin typeface="Georgia" panose="02040502050405020303" pitchFamily="18" charset="0"/>
              </a:rPr>
              <a:t> ], bien que son rôle ait été récemment remis en question, notamment dans le DT2 [ </a:t>
            </a:r>
            <a:r>
              <a:rPr lang="fr-FR" b="0" i="0" dirty="0">
                <a:solidFill>
                  <a:srgbClr val="004B83"/>
                </a:solidFill>
                <a:effectLst/>
                <a:latin typeface="Georgia" panose="02040502050405020303" pitchFamily="18" charset="0"/>
                <a:hlinkClick r:id="rId40" tooltip="Gérard AO, Laurain A, Favre G, Drici MD, Esnault VLM.  Activation du feedback tubulo-glomérulaire par les inhibiteurs du SGLT2 chez les patients atteints de diabète de type 2 et d'insuffisance rénale chronique avancée : vers la fin d'un mythe ?  Traitements diabétiques.  2022 ; 45 : 148-9."/>
              </a:rPr>
              <a:t>63</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18</a:t>
            </a:fld>
            <a:endParaRPr lang="fr-FR"/>
          </a:p>
        </p:txBody>
      </p:sp>
    </p:spTree>
    <p:extLst>
      <p:ext uri="{BB962C8B-B14F-4D97-AF65-F5344CB8AC3E}">
        <p14:creationId xmlns:p14="http://schemas.microsoft.com/office/powerpoint/2010/main" val="249468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solidFill>
                  <a:srgbClr val="1B3051"/>
                </a:solidFill>
                <a:effectLst/>
                <a:latin typeface="Europa"/>
              </a:rPr>
              <a:t>Prise en charge intégrée de la maladie CMR</a:t>
            </a:r>
          </a:p>
          <a:p>
            <a:r>
              <a:rPr lang="fr-FR" b="0" i="0" dirty="0">
                <a:solidFill>
                  <a:srgbClr val="333333"/>
                </a:solidFill>
                <a:effectLst/>
                <a:latin typeface="Georgia" panose="02040502050405020303" pitchFamily="18" charset="0"/>
              </a:rPr>
              <a:t>Étant donné que le DT2, l'IC et l'IRC partagent un contexte physiopathologique commun et coexistent souvent, l'adoption d'une stratégie thérapeutique holistique ciblant les comorbidités CMR aurait un effet synergique sur la santé des patients, entraînant des améliorations significatives des résultats. Les données issues d’essais cliniques à grande échelle ont systématiquement montré que les effets bénéfiques des nouveaux médicaments hypoglycémiants, tels que les inhibiteurs du cotransporteur sodium-glucose 2 (SGLT2i) et les agonistes des récepteurs du peptide 1 de type glucagon (GLP-1 RA), s’étendent bien au-delà contrôle glycémique, réduisant les paramètres cardiovasculaires et rénaux importants dans les populations atteintes de DT2 [ </a:t>
            </a:r>
            <a:r>
              <a:rPr lang="fr-FR" b="0" i="0" dirty="0">
                <a:solidFill>
                  <a:srgbClr val="004B83"/>
                </a:solidFill>
                <a:effectLst/>
                <a:latin typeface="Georgia" panose="02040502050405020303" pitchFamily="18" charset="0"/>
                <a:hlinkClick r:id="rId3" tooltip="Marso SP, Bain SC, Consoli A, Eliaschewitz FG, Jódar E, Leiter LA et al.  Sémaglutide et résultats cardiovasculaires chez les patients atteints de diabète de type 2.  N Engl J Med.  2016 ; 375 : 1834-44."/>
              </a:rPr>
              <a:t>126</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4" tooltip="Wiviott SD, Raz I, Bonaca MP, Mosenzon O, Kato ET, Cahn A et al.  Dapagliflozine et conséquences cardiovasculaires dans le diabète de type 2.  N Engl J Med.  2019 ; 380 : 347-57."/>
              </a:rPr>
              <a:t>127</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5" tooltip="Zinman B, Wanner C, Lachin JM, Fitchett D, Bluhmki E, Hantel S et al.  Empagliflozine, conséquences cardiovasculaires et mortalité dans le diabète de type 2.  N Engl J Med.  2015 ; 373 : 2117-28."/>
              </a:rPr>
              <a:t>128</a:t>
            </a:r>
            <a:r>
              <a:rPr lang="fr-FR" b="0" i="0" dirty="0">
                <a:solidFill>
                  <a:srgbClr val="333333"/>
                </a:solidFill>
                <a:effectLst/>
                <a:latin typeface="Georgia" panose="02040502050405020303" pitchFamily="18" charset="0"/>
              </a:rPr>
              <a:t> ]. De même, l'antagoniste sélectif et non stéroïdien des récepteurs minéralocorticoïdes </a:t>
            </a:r>
            <a:r>
              <a:rPr lang="fr-FR" b="0" i="0" dirty="0" err="1">
                <a:solidFill>
                  <a:srgbClr val="333333"/>
                </a:solidFill>
                <a:effectLst/>
                <a:latin typeface="Georgia" panose="02040502050405020303" pitchFamily="18" charset="0"/>
              </a:rPr>
              <a:t>Finerenone</a:t>
            </a:r>
            <a:r>
              <a:rPr lang="fr-FR" b="0" i="0" dirty="0">
                <a:solidFill>
                  <a:srgbClr val="333333"/>
                </a:solidFill>
                <a:effectLst/>
                <a:latin typeface="Georgia" panose="02040502050405020303" pitchFamily="18" charset="0"/>
              </a:rPr>
              <a:t> a présenté des effets protecteurs </a:t>
            </a:r>
            <a:r>
              <a:rPr lang="fr-FR" b="0" i="0" dirty="0" err="1">
                <a:solidFill>
                  <a:srgbClr val="333333"/>
                </a:solidFill>
                <a:effectLst/>
                <a:latin typeface="Georgia" panose="02040502050405020303" pitchFamily="18" charset="0"/>
              </a:rPr>
              <a:t>cardiorénaux</a:t>
            </a:r>
            <a:r>
              <a:rPr lang="fr-FR" b="0" i="0" dirty="0">
                <a:solidFill>
                  <a:srgbClr val="333333"/>
                </a:solidFill>
                <a:effectLst/>
                <a:latin typeface="Georgia" panose="02040502050405020303" pitchFamily="18" charset="0"/>
              </a:rPr>
              <a:t> chez les personnes atteintes de DT2 et d'IRC [ </a:t>
            </a:r>
            <a:r>
              <a:rPr lang="fr-FR" b="0" i="0" dirty="0">
                <a:solidFill>
                  <a:srgbClr val="004B83"/>
                </a:solidFill>
                <a:effectLst/>
                <a:latin typeface="Georgia" panose="02040502050405020303" pitchFamily="18" charset="0"/>
                <a:hlinkClick r:id="rId6" tooltip="Bakris GL, Agarwal R, Anker SD, Pitt B, Ruilope LM, Rossing P et al.  Effet de la finerénone sur l'évolution de la maladie rénale chronique dans le diabète de type 2.  N Engl J Med.  2020 ; 383 : 2219-29."/>
              </a:rPr>
              <a:t>129</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7" tooltip="Pitt B, Filippatos G, Agarwal R, Anker SD, Bakris GL, Rossing P et al.  Événements cardiovasculaires avec la finerénone dans les maladies rénales et le diabète de type 2.  N Engl J Med.  2021 ; 385 : 2252-63."/>
              </a:rPr>
              <a:t>130</a:t>
            </a:r>
            <a:r>
              <a:rPr lang="fr-FR" b="0" i="0" dirty="0">
                <a:solidFill>
                  <a:srgbClr val="333333"/>
                </a:solidFill>
                <a:effectLst/>
                <a:latin typeface="Georgia" panose="02040502050405020303" pitchFamily="18" charset="0"/>
              </a:rPr>
              <a:t> ]. Les anomalies CMR sur lesquelles ces classes de médicaments se sont révélées avoir un impact favorable sont résumées dans le tableau </a:t>
            </a:r>
            <a:r>
              <a:rPr lang="fr-FR" b="0" i="0" dirty="0">
                <a:solidFill>
                  <a:srgbClr val="004B83"/>
                </a:solidFill>
                <a:effectLst/>
                <a:latin typeface="Georgia" panose="02040502050405020303" pitchFamily="18" charset="0"/>
                <a:hlinkClick r:id="rId8"/>
              </a:rPr>
              <a:t>1</a:t>
            </a:r>
            <a:r>
              <a:rPr lang="fr-FR" b="0" i="0" dirty="0">
                <a:solidFill>
                  <a:srgbClr val="333333"/>
                </a:solidFill>
                <a:effectLst/>
                <a:latin typeface="Georgia" panose="02040502050405020303" pitchFamily="18" charset="0"/>
              </a:rPr>
              <a:t> . Les mécanismes putatifs responsables des bénéfices CMR de ces médicaments ont été profondément révisés ailleurs [ </a:t>
            </a:r>
            <a:r>
              <a:rPr lang="fr-FR" b="0" i="0" dirty="0">
                <a:solidFill>
                  <a:srgbClr val="004B83"/>
                </a:solidFill>
                <a:effectLst/>
                <a:latin typeface="Georgia" panose="02040502050405020303" pitchFamily="18" charset="0"/>
                <a:hlinkClick r:id="rId9" tooltip="Nagahisa T, Saisho Y. Protection cardiorénale : potentiel des inhibiteurs du SGLT2 et des agonistes des récepteurs GLP-1 dans le traitement du diabète de type 2.  Diabète Ther.  2019 ; 10 : 1733-52."/>
              </a:rPr>
              <a:t>131</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0" tooltip="DeFronzo RA, Norton L, Abdul-Ghani M. Considérations rénales, métaboliques et cardiovasculaires de l'inhibition du SGLT2.  Nat Révérend Néphrol.  2017 ; 13 : 11-26."/>
              </a:rPr>
              <a:t>132</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1" tooltip="Alicic RZ, Cox EJ, Neumiller JJ, Tuttle KR.  Médicaments incrétines dans la maladie rénale diabétique : mécanismes biologiques et preuves cliniques.  Nat Révérend Néphrol.  2021 ; 17 : 227-44."/>
              </a:rPr>
              <a:t>133</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2" tooltip="Cherney DZI, Udell JA, Drucker DJ.  Mécanismes d'action cardiovasculaire des agonistes des récepteurs du glucagon-like-peptide-1 et des inhibiteurs du cotransporteur sodium-glucose 2.  Méd.  2021 ; 2 : 1203-30."/>
              </a:rPr>
              <a:t>134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3" tooltip="González-Juanatey JR, Górriz JL, Ortiz A, Valle A, Soler MJ, Facila L. Avantages cardiovasculaires de la finerénone : protection des reins et du cœur.  Ann Med.  2023 ;55 : 502-13."/>
              </a:rPr>
              <a:t>135</a:t>
            </a:r>
            <a:r>
              <a:rPr lang="fr-FR" b="0" i="0" dirty="0">
                <a:solidFill>
                  <a:srgbClr val="333333"/>
                </a:solidFill>
                <a:effectLst/>
                <a:latin typeface="Georgia" panose="02040502050405020303" pitchFamily="18" charset="0"/>
              </a:rPr>
              <a:t> ]. En bref, alors que l'on pense que les SGLT2i exercent une protection </a:t>
            </a:r>
            <a:r>
              <a:rPr lang="fr-FR" b="0" i="0" dirty="0" err="1">
                <a:solidFill>
                  <a:srgbClr val="333333"/>
                </a:solidFill>
                <a:effectLst/>
                <a:latin typeface="Georgia" panose="02040502050405020303" pitchFamily="18" charset="0"/>
              </a:rPr>
              <a:t>cardiorénale</a:t>
            </a:r>
            <a:r>
              <a:rPr lang="fr-FR" b="0" i="0" dirty="0">
                <a:solidFill>
                  <a:srgbClr val="333333"/>
                </a:solidFill>
                <a:effectLst/>
                <a:latin typeface="Georgia" panose="02040502050405020303" pitchFamily="18" charset="0"/>
              </a:rPr>
              <a:t> de manière importante via une action hémodynamique soutenue par leurs effets natriurétiques et osmotiques [ </a:t>
            </a:r>
            <a:r>
              <a:rPr lang="fr-FR" b="0" i="0" dirty="0">
                <a:solidFill>
                  <a:srgbClr val="004B83"/>
                </a:solidFill>
                <a:effectLst/>
                <a:latin typeface="Georgia" panose="02040502050405020303" pitchFamily="18" charset="0"/>
                <a:hlinkClick r:id="rId14" tooltip="Zelniker TA, Braunwald E. Mécanismes des effets cardiorénaux des inhibiteurs du cotransporteur sodium-glucose 2.  J Am Coll Cardiol.  2020 ;75 : 422-34."/>
              </a:rPr>
              <a:t>136</a:t>
            </a:r>
            <a:r>
              <a:rPr lang="fr-FR" b="0" i="0" dirty="0">
                <a:solidFill>
                  <a:srgbClr val="333333"/>
                </a:solidFill>
                <a:effectLst/>
                <a:latin typeface="Georgia" panose="02040502050405020303" pitchFamily="18" charset="0"/>
              </a:rPr>
              <a:t> ], les mécanismes </a:t>
            </a:r>
            <a:r>
              <a:rPr lang="fr-FR" b="0" i="0" dirty="0" err="1">
                <a:solidFill>
                  <a:srgbClr val="333333"/>
                </a:solidFill>
                <a:effectLst/>
                <a:latin typeface="Georgia" panose="02040502050405020303" pitchFamily="18" charset="0"/>
              </a:rPr>
              <a:t>anti-athérogènes</a:t>
            </a:r>
            <a:r>
              <a:rPr lang="fr-FR" b="0" i="0" dirty="0">
                <a:solidFill>
                  <a:srgbClr val="333333"/>
                </a:solidFill>
                <a:effectLst/>
                <a:latin typeface="Georgia" panose="02040502050405020303" pitchFamily="18" charset="0"/>
              </a:rPr>
              <a:t> et immunomodulateurs peuvent être responsables des effets protecteurs médiés par le GLP-1 RA [ </a:t>
            </a:r>
            <a:r>
              <a:rPr lang="fr-FR" b="0" i="0" dirty="0">
                <a:solidFill>
                  <a:srgbClr val="004B83"/>
                </a:solidFill>
                <a:effectLst/>
                <a:latin typeface="Georgia" panose="02040502050405020303" pitchFamily="18" charset="0"/>
                <a:hlinkClick r:id="rId11" tooltip="Alicic RZ, Cox EJ, Neumiller JJ, Tuttle KR.  Médicaments incrétines dans la maladie rénale diabétique : mécanismes biologiques et preuves cliniques.  Nat Révérend Néphrol.  2021 ; 17 : 227-44."/>
              </a:rPr>
              <a:t>133</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5" tooltip="Ussher JR, Drucker DJ.  Agonistes des récepteurs du peptide 1 de type glucagon : bénéfices cardiovasculaires et mécanismes d'action.  Nat Rév Cardiol.  2023. https://doi.org/10.1038/s41569-023-00849-3 ."/>
              </a:rPr>
              <a:t>137</a:t>
            </a:r>
            <a:r>
              <a:rPr lang="fr-FR" b="0" i="0" dirty="0">
                <a:solidFill>
                  <a:srgbClr val="333333"/>
                </a:solidFill>
                <a:effectLst/>
                <a:latin typeface="Georgia" panose="02040502050405020303" pitchFamily="18" charset="0"/>
              </a:rPr>
              <a:t> ]. Le nouvel agoniste des </a:t>
            </a:r>
            <a:r>
              <a:rPr lang="fr-FR" b="0" i="0" dirty="0" err="1">
                <a:solidFill>
                  <a:srgbClr val="333333"/>
                </a:solidFill>
                <a:effectLst/>
                <a:latin typeface="Georgia" panose="02040502050405020303" pitchFamily="18" charset="0"/>
              </a:rPr>
              <a:t>birécepteurs</a:t>
            </a:r>
            <a:r>
              <a:rPr lang="fr-FR" b="0" i="0" dirty="0">
                <a:solidFill>
                  <a:srgbClr val="333333"/>
                </a:solidFill>
                <a:effectLst/>
                <a:latin typeface="Georgia" panose="02040502050405020303" pitchFamily="18" charset="0"/>
              </a:rPr>
              <a:t> </a:t>
            </a:r>
            <a:r>
              <a:rPr lang="fr-FR" b="0" i="0" dirty="0" err="1">
                <a:solidFill>
                  <a:srgbClr val="333333"/>
                </a:solidFill>
                <a:effectLst/>
                <a:latin typeface="Georgia" panose="02040502050405020303" pitchFamily="18" charset="0"/>
              </a:rPr>
              <a:t>Tirzepatide</a:t>
            </a:r>
            <a:r>
              <a:rPr lang="fr-FR" b="0" i="0" dirty="0">
                <a:solidFill>
                  <a:srgbClr val="333333"/>
                </a:solidFill>
                <a:effectLst/>
                <a:latin typeface="Georgia" panose="02040502050405020303" pitchFamily="18" charset="0"/>
              </a:rPr>
              <a:t> active simultanément deux voies dépendantes de l'incrétine [ </a:t>
            </a:r>
            <a:r>
              <a:rPr lang="fr-FR" b="0" i="0" dirty="0">
                <a:solidFill>
                  <a:srgbClr val="004B83"/>
                </a:solidFill>
                <a:effectLst/>
                <a:latin typeface="Georgia" panose="02040502050405020303" pitchFamily="18" charset="0"/>
                <a:hlinkClick r:id="rId16" tooltip="Fisman EZ, Tenenbaum A. Le tirzépatide, agoniste du polypeptide insulinotrope (GIP) et du récepteur du peptide de type glucagon-1 (GLP-1) double dépendant du glucose : une nouvelle perspective thérapeutique cardiométabolique.  Diabète cardiovasculaire.  2021;20:225."/>
              </a:rPr>
              <a:t>138</a:t>
            </a:r>
            <a:r>
              <a:rPr lang="fr-FR" b="0" i="0" dirty="0">
                <a:solidFill>
                  <a:srgbClr val="333333"/>
                </a:solidFill>
                <a:effectLst/>
                <a:latin typeface="Georgia" panose="02040502050405020303" pitchFamily="18" charset="0"/>
              </a:rPr>
              <a:t> ], et cette dualité agit en synergie sur le contrôle glycémique et pondéral, améliorant considérablement les résultats métaboliques par rapport à la PR sélective du GLP-1 [ </a:t>
            </a:r>
            <a:r>
              <a:rPr lang="fr-FR" b="0" i="0" dirty="0">
                <a:solidFill>
                  <a:srgbClr val="004B83"/>
                </a:solidFill>
                <a:effectLst/>
                <a:latin typeface="Georgia" panose="02040502050405020303" pitchFamily="18" charset="0"/>
                <a:hlinkClick r:id="rId17" tooltip="Frías JP, Davies MJ, Rosenstock J, Pérez Manghi FC, Fernández Landó L, Bergman BK, et al.  Tirzépatide versus Semaglutide une fois par semaine chez les patients atteints de diabète de type 2.  N Engl J Med.  2021 ; 385 : 503-15."/>
              </a:rPr>
              <a:t>139</a:t>
            </a:r>
            <a:r>
              <a:rPr lang="fr-FR" b="0" i="0" dirty="0">
                <a:solidFill>
                  <a:srgbClr val="333333"/>
                </a:solidFill>
                <a:effectLst/>
                <a:latin typeface="Georgia" panose="02040502050405020303" pitchFamily="18" charset="0"/>
              </a:rPr>
              <a:t> ]. D'autre part, la </a:t>
            </a:r>
            <a:r>
              <a:rPr lang="fr-FR" b="0" i="0" dirty="0" err="1">
                <a:solidFill>
                  <a:srgbClr val="333333"/>
                </a:solidFill>
                <a:effectLst/>
                <a:latin typeface="Georgia" panose="02040502050405020303" pitchFamily="18" charset="0"/>
              </a:rPr>
              <a:t>Finerénone</a:t>
            </a:r>
            <a:r>
              <a:rPr lang="fr-FR" b="0" i="0" dirty="0">
                <a:solidFill>
                  <a:srgbClr val="333333"/>
                </a:solidFill>
                <a:effectLst/>
                <a:latin typeface="Georgia" panose="02040502050405020303" pitchFamily="18" charset="0"/>
              </a:rPr>
              <a:t> exerce sa protection </a:t>
            </a:r>
            <a:r>
              <a:rPr lang="fr-FR" b="0" i="0" dirty="0" err="1">
                <a:solidFill>
                  <a:srgbClr val="333333"/>
                </a:solidFill>
                <a:effectLst/>
                <a:latin typeface="Georgia" panose="02040502050405020303" pitchFamily="18" charset="0"/>
              </a:rPr>
              <a:t>cardiorénale</a:t>
            </a:r>
            <a:r>
              <a:rPr lang="fr-FR" b="0" i="0" dirty="0">
                <a:solidFill>
                  <a:srgbClr val="333333"/>
                </a:solidFill>
                <a:effectLst/>
                <a:latin typeface="Georgia" panose="02040502050405020303" pitchFamily="18" charset="0"/>
              </a:rPr>
              <a:t> à un niveau différent, ciblant la suractivation de l'IRM, un moteur pro-inflammatoire et pro-</a:t>
            </a:r>
            <a:r>
              <a:rPr lang="fr-FR" b="0" i="0" dirty="0" err="1">
                <a:solidFill>
                  <a:srgbClr val="333333"/>
                </a:solidFill>
                <a:effectLst/>
                <a:latin typeface="Georgia" panose="02040502050405020303" pitchFamily="18" charset="0"/>
              </a:rPr>
              <a:t>fibrotique</a:t>
            </a:r>
            <a:r>
              <a:rPr lang="fr-FR" b="0" i="0" dirty="0">
                <a:solidFill>
                  <a:srgbClr val="333333"/>
                </a:solidFill>
                <a:effectLst/>
                <a:latin typeface="Georgia" panose="02040502050405020303" pitchFamily="18" charset="0"/>
              </a:rPr>
              <a:t> majeur des complications </a:t>
            </a:r>
            <a:r>
              <a:rPr lang="fr-FR" b="0" i="0" dirty="0" err="1">
                <a:solidFill>
                  <a:srgbClr val="333333"/>
                </a:solidFill>
                <a:effectLst/>
                <a:latin typeface="Georgia" panose="02040502050405020303" pitchFamily="18" charset="0"/>
              </a:rPr>
              <a:t>cardiorénales</a:t>
            </a:r>
            <a:r>
              <a:rPr lang="fr-FR" b="0" i="0" dirty="0">
                <a:solidFill>
                  <a:srgbClr val="333333"/>
                </a:solidFill>
                <a:effectLst/>
                <a:latin typeface="Georgia" panose="02040502050405020303" pitchFamily="18" charset="0"/>
              </a:rPr>
              <a:t> du DT2 [ 135 </a:t>
            </a:r>
            <a:r>
              <a:rPr lang="fr-FR" b="0" i="0" dirty="0">
                <a:solidFill>
                  <a:srgbClr val="004B83"/>
                </a:solidFill>
                <a:effectLst/>
                <a:latin typeface="Georgia" panose="02040502050405020303" pitchFamily="18" charset="0"/>
                <a:hlinkClick r:id="rId13" tooltip="González-Juanatey JR, Górriz JL, Ortiz A, Valle A, Soler MJ, Facila L. Avantages cardiovasculaires de la finerénone : protection des reins et du cœur.  Ann Med.  2023 ;55 : 502-13."/>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Bien que les SGLT2i soient désormais des médicaments populaires pour la prise en charge du DT2, ils semblent exercer leurs effets bénéfiques contre l'IC et l'ESKD en grande partie indépendamment du contrôle glycémique. En effet, la protection contre l'hospitalisation pour insuffisance cardiaque, ainsi que contre la progression de l'IRC, a été démontrée même chez les personnes non diabétiques. De plus, la capacité hypoglycémiante du SGLT2i diminue parallèlement au déclin de la fonction rénale, bien que la protection contre l'ESKD soit préservée jusqu'aux stades ultérieurs de l'IRC [ </a:t>
            </a:r>
            <a:r>
              <a:rPr lang="fr-FR" b="0" i="0" dirty="0">
                <a:solidFill>
                  <a:srgbClr val="004B83"/>
                </a:solidFill>
                <a:effectLst/>
                <a:latin typeface="Georgia" panose="02040502050405020303" pitchFamily="18" charset="0"/>
                <a:hlinkClick r:id="rId18" tooltip="Panico C, Bonora B, Camera A, Chilelli NC, Da PG, Favacchio G et al.  Base physiopathologique des bénéfices cardiologiques des inhibiteurs du SGLT-2 : une revue narrative.  Diabète cardiovasculaire.  2023;22:164."/>
              </a:rPr>
              <a:t>140</a:t>
            </a:r>
            <a:r>
              <a:rPr lang="fr-FR" b="0" i="0" dirty="0">
                <a:solidFill>
                  <a:srgbClr val="333333"/>
                </a:solidFill>
                <a:effectLst/>
                <a:latin typeface="Georgia" panose="02040502050405020303" pitchFamily="18" charset="0"/>
              </a:rPr>
              <a:t> ]. D'un autre côté, les bénéfices cardiovasculaires ou rénaux du GLP-1RA chez les individus non diabétiques doivent encore être démontrés et les analyses de médiation ont montré que le changement de l'HbA1c était un prédicteur de la protection des organes cibles [ 141 </a:t>
            </a:r>
            <a:r>
              <a:rPr lang="fr-FR" b="0" i="0" dirty="0">
                <a:solidFill>
                  <a:srgbClr val="004B83"/>
                </a:solidFill>
                <a:effectLst/>
                <a:latin typeface="Georgia" panose="02040502050405020303" pitchFamily="18" charset="0"/>
                <a:hlinkClick r:id="rId19" tooltip="Mann JFE, Buse JB, Idorn T, Leiter LA, Pratley RE, Rasmussen S et al.  Protection rénale potentielle avec le liraglutide et le sémaglutide : analyse exploratoire de médiation.  Diabète Obés Metab.  2021 ;23 : 2058-66."/>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L'utilisation d'agents hypoglycémiants uniques ayant de multiples effets protecteurs sur le système CMR, ainsi qu'un traitement concomitant avec plusieurs médicaments ayant des mécanismes d'action complémentaires sont prometteurs pour la gestion du spectre des maladies CMR. Il est donc possible de recourir à une intervention multifactorielle pour tirer pleinement parti des effets pharmacologiques complémentaires et cibler simultanément les affections comorbides.</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20</a:t>
            </a:fld>
            <a:endParaRPr lang="fr-FR"/>
          </a:p>
        </p:txBody>
      </p:sp>
    </p:spTree>
    <p:extLst>
      <p:ext uri="{BB962C8B-B14F-4D97-AF65-F5344CB8AC3E}">
        <p14:creationId xmlns:p14="http://schemas.microsoft.com/office/powerpoint/2010/main" val="3019133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21</a:t>
            </a:fld>
            <a:endParaRPr lang="fr-FR"/>
          </a:p>
        </p:txBody>
      </p:sp>
    </p:spTree>
    <p:extLst>
      <p:ext uri="{BB962C8B-B14F-4D97-AF65-F5344CB8AC3E}">
        <p14:creationId xmlns:p14="http://schemas.microsoft.com/office/powerpoint/2010/main" val="3846204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Societe</a:t>
            </a:r>
            <a:r>
              <a:rPr lang="fr-FR"/>
              <a:t> européenne </a:t>
            </a:r>
            <a:r>
              <a:rPr lang="fr-FR" dirty="0"/>
              <a:t>de cardiologie</a:t>
            </a:r>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22</a:t>
            </a:fld>
            <a:endParaRPr lang="fr-FR"/>
          </a:p>
        </p:txBody>
      </p:sp>
    </p:spTree>
    <p:extLst>
      <p:ext uri="{BB962C8B-B14F-4D97-AF65-F5344CB8AC3E}">
        <p14:creationId xmlns:p14="http://schemas.microsoft.com/office/powerpoint/2010/main" val="12666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dirty="0">
                <a:solidFill>
                  <a:srgbClr val="1B3051"/>
                </a:solidFill>
                <a:effectLst/>
                <a:latin typeface="Europa"/>
              </a:rPr>
              <a:t>Conclusions</a:t>
            </a:r>
          </a:p>
          <a:p>
            <a:pPr algn="l"/>
            <a:r>
              <a:rPr lang="fr-FR" b="0" i="0" dirty="0">
                <a:solidFill>
                  <a:srgbClr val="333333"/>
                </a:solidFill>
                <a:effectLst/>
                <a:latin typeface="Georgia" panose="02040502050405020303" pitchFamily="18" charset="0"/>
              </a:rPr>
              <a:t>Une grande quantité de données épidémiologiques provenant d’essais observationnels et cliniques soutiennent l’existence d’un chevauchement substantiel entre les maladies métaboliques, cardiovasculaires et rénales, l’apparition de l’une augmentant le risque et aggravant l’issue des autres. Ces trois entités partagent des mécanismes physiopathologiques communs, dont l’activation entraîne un cercle vicieux de perpétuation des processus pathologiques, augmentant la morbidité et la mortalité. L'identification des interconnexions physiopathologiques entre ces comorbidités est essentielle pour démêler les approches thérapeutiques communes. Une meilleure compréhension des mécanismes fondamentaux partagés qui sous-tendent la maladie CMR peut fournir des cibles pour une intervention pharmacologique visant à interrompre la diaphonie néfaste, améliorant ainsi les résultats cliniques.</a:t>
            </a:r>
          </a:p>
          <a:p>
            <a:pPr algn="l"/>
            <a:r>
              <a:rPr lang="fr-FR" b="0" i="0" dirty="0">
                <a:solidFill>
                  <a:srgbClr val="333333"/>
                </a:solidFill>
                <a:effectLst/>
                <a:latin typeface="Georgia" panose="02040502050405020303" pitchFamily="18" charset="0"/>
              </a:rPr>
              <a:t>L'adoption d'une approche thérapeutique adaptée à l'ensemble des comorbidités du patient devient encore plus essentielle compte tenu de la disponibilité de nouveaux médicaments hypoglycémiants dotés d'une protection rénale et cardiovasculaire éprouvée. Des recherches supplémentaires sont nécessaires pour mieux comprendre la physiopathologie du CMR, élucider les avantages d'une prise en charge intégrée du DT2, des maladies cardiovasculaires et de l'IRC comorbides et guider les choix de traitement individualisés dans la pratique clinique (Tableau 2 </a:t>
            </a:r>
            <a:r>
              <a:rPr lang="fr-FR" b="0" i="0" dirty="0">
                <a:solidFill>
                  <a:srgbClr val="004B83"/>
                </a:solidFill>
                <a:effectLst/>
                <a:latin typeface="Georgia" panose="02040502050405020303" pitchFamily="18" charset="0"/>
                <a:hlinkClick r:id="rId3"/>
              </a:rPr>
              <a:t>)</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23</a:t>
            </a:fld>
            <a:endParaRPr lang="fr-FR"/>
          </a:p>
        </p:txBody>
      </p:sp>
    </p:spTree>
    <p:extLst>
      <p:ext uri="{BB962C8B-B14F-4D97-AF65-F5344CB8AC3E}">
        <p14:creationId xmlns:p14="http://schemas.microsoft.com/office/powerpoint/2010/main" val="133065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333333"/>
                </a:solidFill>
                <a:effectLst/>
                <a:latin typeface="Georgia" panose="02040502050405020303" pitchFamily="18" charset="0"/>
              </a:rPr>
              <a:t>La Fédération internationale du diabète estime qu'il y a actuellement plus de 500 millions de personnes vivant avec le diabète dans le monde, dont la grande majorité souffre de diabète de type 2 (DT2) [ </a:t>
            </a:r>
            <a:r>
              <a:rPr lang="fr-FR" b="0" i="0" dirty="0">
                <a:solidFill>
                  <a:srgbClr val="004B83"/>
                </a:solidFill>
                <a:effectLst/>
                <a:latin typeface="Georgia" panose="02040502050405020303" pitchFamily="18" charset="0"/>
                <a:hlinkClick r:id="rId3" tooltip="Sun H, Saeedi P, Karuranga S, Pinkepank M, Ogurtsova K, Duncan BB et al.  Atlas du diabète de la FID : estimations de la prévalence du diabète aux niveaux mondial, régional et national pour 2021 et projections pour 2045. Diabetes Res Clin Pract.  2022;183:109119."/>
              </a:rPr>
              <a:t>1</a:t>
            </a:r>
            <a:r>
              <a:rPr lang="fr-FR" b="0" i="0" dirty="0">
                <a:solidFill>
                  <a:srgbClr val="333333"/>
                </a:solidFill>
                <a:effectLst/>
                <a:latin typeface="Georgia" panose="02040502050405020303" pitchFamily="18" charset="0"/>
              </a:rPr>
              <a:t> ]. De plus, dans le monde, il y a environ 64 millions de personnes diagnostiquées avec une insuffisance cardiaque (IC) [ </a:t>
            </a:r>
            <a:r>
              <a:rPr lang="fr-FR" b="0" i="0" dirty="0">
                <a:solidFill>
                  <a:srgbClr val="004B83"/>
                </a:solidFill>
                <a:effectLst/>
                <a:latin typeface="Georgia" panose="02040502050405020303" pitchFamily="18" charset="0"/>
                <a:hlinkClick r:id="rId4" tooltip="Groenewegen A, Rutten FH, Mosterd A et Hoes AW.  Epidémiologie de l'insuffisance cardiaque.  Échec cardiaque Eur J.  2020 ; 22 : 1342-56."/>
              </a:rPr>
              <a:t>2</a:t>
            </a:r>
            <a:r>
              <a:rPr lang="fr-FR" b="0" i="0" dirty="0">
                <a:solidFill>
                  <a:srgbClr val="333333"/>
                </a:solidFill>
                <a:effectLst/>
                <a:latin typeface="Georgia" panose="02040502050405020303" pitchFamily="18" charset="0"/>
              </a:rPr>
              <a:t> ] et près de 700 millions d'individus touchés par une maladie rénale chronique (IRC) [ </a:t>
            </a:r>
            <a:r>
              <a:rPr lang="fr-FR" b="0" i="0" dirty="0">
                <a:solidFill>
                  <a:srgbClr val="004B83"/>
                </a:solidFill>
                <a:effectLst/>
                <a:latin typeface="Georgia" panose="02040502050405020303" pitchFamily="18" charset="0"/>
                <a:hlinkClick r:id="rId5" tooltip="Bikbov B, Purcell CA, Levey AS, Smith M, Abdoli A, Abebe M et al.  Fardeau mondial, régional et national de l’insuffisance rénale chronique, 1990-2017 : une analyse systématique pour l’étude Global Burden of Disease Study 2017. Lancet.  2020 ; 395 : 709-33."/>
              </a:rPr>
              <a:t>3</a:t>
            </a:r>
            <a:r>
              <a:rPr lang="fr-FR" b="0" i="0" dirty="0">
                <a:solidFill>
                  <a:srgbClr val="333333"/>
                </a:solidFill>
                <a:effectLst/>
                <a:latin typeface="Georgia" panose="02040502050405020303" pitchFamily="18" charset="0"/>
              </a:rPr>
              <a:t> ], ces trois entités étant les pandémies majeures du XXIe siècle. </a:t>
            </a:r>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2</a:t>
            </a:fld>
            <a:endParaRPr lang="fr-FR"/>
          </a:p>
        </p:txBody>
      </p:sp>
    </p:spTree>
    <p:extLst>
      <p:ext uri="{BB962C8B-B14F-4D97-AF65-F5344CB8AC3E}">
        <p14:creationId xmlns:p14="http://schemas.microsoft.com/office/powerpoint/2010/main" val="3812728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333333"/>
                </a:solidFill>
                <a:effectLst/>
                <a:latin typeface="Georgia" panose="02040502050405020303" pitchFamily="18" charset="0"/>
              </a:rPr>
              <a:t>Quelques chiffres, </a:t>
            </a:r>
          </a:p>
          <a:p>
            <a:pPr algn="l"/>
            <a:r>
              <a:rPr lang="fr-FR" b="0" i="0" dirty="0">
                <a:solidFill>
                  <a:srgbClr val="333333"/>
                </a:solidFill>
                <a:effectLst/>
                <a:latin typeface="Georgia" panose="02040502050405020303" pitchFamily="18" charset="0"/>
              </a:rPr>
              <a:t>La </a:t>
            </a:r>
            <a:r>
              <a:rPr lang="fr-FR" b="0" i="0" dirty="0" err="1">
                <a:solidFill>
                  <a:srgbClr val="333333"/>
                </a:solidFill>
                <a:effectLst/>
                <a:latin typeface="Georgia" panose="02040502050405020303" pitchFamily="18" charset="0"/>
              </a:rPr>
              <a:t>prevalance</a:t>
            </a:r>
            <a:r>
              <a:rPr lang="fr-FR" b="0" i="0" dirty="0">
                <a:solidFill>
                  <a:srgbClr val="333333"/>
                </a:solidFill>
                <a:effectLst/>
                <a:latin typeface="Georgia" panose="02040502050405020303" pitchFamily="18" charset="0"/>
              </a:rPr>
              <a:t> des maladie cardiaque, </a:t>
            </a:r>
            <a:r>
              <a:rPr lang="fr-FR" b="0" i="0" dirty="0" err="1">
                <a:solidFill>
                  <a:srgbClr val="333333"/>
                </a:solidFill>
                <a:effectLst/>
                <a:latin typeface="Georgia" panose="02040502050405020303" pitchFamily="18" charset="0"/>
              </a:rPr>
              <a:t>renale</a:t>
            </a:r>
            <a:r>
              <a:rPr lang="fr-FR" b="0" i="0" dirty="0">
                <a:solidFill>
                  <a:srgbClr val="333333"/>
                </a:solidFill>
                <a:effectLst/>
                <a:latin typeface="Georgia" panose="02040502050405020303" pitchFamily="18" charset="0"/>
              </a:rPr>
              <a:t> et </a:t>
            </a:r>
            <a:r>
              <a:rPr lang="fr-FR" b="0" i="0" dirty="0" err="1">
                <a:solidFill>
                  <a:srgbClr val="333333"/>
                </a:solidFill>
                <a:effectLst/>
                <a:latin typeface="Georgia" panose="02040502050405020303" pitchFamily="18" charset="0"/>
              </a:rPr>
              <a:t>diabete</a:t>
            </a:r>
            <a:r>
              <a:rPr lang="fr-FR" b="0" i="0" dirty="0">
                <a:solidFill>
                  <a:srgbClr val="333333"/>
                </a:solidFill>
                <a:effectLst/>
                <a:latin typeface="Georgia" panose="02040502050405020303" pitchFamily="18" charset="0"/>
              </a:rPr>
              <a:t>, augmenterai en projection de l’année 2030 a plus de 25/11 et 36 % respectivement</a:t>
            </a:r>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3</a:t>
            </a:fld>
            <a:endParaRPr lang="fr-FR"/>
          </a:p>
        </p:txBody>
      </p:sp>
    </p:spTree>
    <p:extLst>
      <p:ext uri="{BB962C8B-B14F-4D97-AF65-F5344CB8AC3E}">
        <p14:creationId xmlns:p14="http://schemas.microsoft.com/office/powerpoint/2010/main" val="92159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ailleurs, les causes de décès d’origine cardiaque ou d’</a:t>
            </a:r>
            <a:r>
              <a:rPr lang="fr-FR" dirty="0" err="1"/>
              <a:t>hosoitalisation</a:t>
            </a:r>
            <a:r>
              <a:rPr lang="fr-FR" dirty="0"/>
              <a:t> pour insuffisance cardiaque est 2x plus important chez les patient atteint d’IRC en corrélation avec le diabète</a:t>
            </a:r>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4</a:t>
            </a:fld>
            <a:endParaRPr lang="fr-FR"/>
          </a:p>
        </p:txBody>
      </p:sp>
    </p:spTree>
    <p:extLst>
      <p:ext uri="{BB962C8B-B14F-4D97-AF65-F5344CB8AC3E}">
        <p14:creationId xmlns:p14="http://schemas.microsoft.com/office/powerpoint/2010/main" val="43945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a été aussi </a:t>
            </a:r>
            <a:r>
              <a:rPr lang="fr-FR" dirty="0" err="1"/>
              <a:t>demontré</a:t>
            </a:r>
            <a:r>
              <a:rPr lang="fr-FR" dirty="0"/>
              <a:t> qu’un meilleur control </a:t>
            </a:r>
            <a:r>
              <a:rPr lang="fr-FR" dirty="0" err="1"/>
              <a:t>glycemique</a:t>
            </a:r>
            <a:r>
              <a:rPr lang="fr-FR" dirty="0"/>
              <a:t> est associé a un meilleur </a:t>
            </a:r>
            <a:r>
              <a:rPr lang="fr-FR" dirty="0" err="1"/>
              <a:t>contriol</a:t>
            </a:r>
            <a:r>
              <a:rPr lang="fr-FR" dirty="0"/>
              <a:t> de la fonction </a:t>
            </a:r>
            <a:r>
              <a:rPr lang="fr-FR" dirty="0" err="1"/>
              <a:t>renale</a:t>
            </a:r>
            <a:r>
              <a:rPr lang="fr-FR" dirty="0"/>
              <a:t> et la </a:t>
            </a:r>
            <a:r>
              <a:rPr lang="fr-FR" dirty="0" err="1"/>
              <a:t>prbabilité</a:t>
            </a:r>
            <a:r>
              <a:rPr lang="fr-FR" dirty="0"/>
              <a:t> de survie</a:t>
            </a:r>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5</a:t>
            </a:fld>
            <a:endParaRPr lang="fr-FR"/>
          </a:p>
        </p:txBody>
      </p:sp>
    </p:spTree>
    <p:extLst>
      <p:ext uri="{BB962C8B-B14F-4D97-AF65-F5344CB8AC3E}">
        <p14:creationId xmlns:p14="http://schemas.microsoft.com/office/powerpoint/2010/main" val="224364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Aussi, le risque de maladie cardiaque </a:t>
            </a:r>
            <a:r>
              <a:rPr lang="fr-FR" dirty="0" err="1"/>
              <a:t>decroiterai</a:t>
            </a:r>
            <a:r>
              <a:rPr lang="fr-FR" dirty="0"/>
              <a:t> avec la </a:t>
            </a:r>
            <a:r>
              <a:rPr lang="fr-FR" dirty="0" err="1"/>
              <a:t>reduction</a:t>
            </a:r>
            <a:r>
              <a:rPr lang="fr-FR" dirty="0"/>
              <a:t> de l’</a:t>
            </a:r>
            <a:r>
              <a:rPr lang="fr-FR" dirty="0" err="1"/>
              <a:t>albiminurie</a:t>
            </a:r>
            <a:r>
              <a:rPr lang="fr-FR" dirty="0"/>
              <a:t> chez les patients </a:t>
            </a:r>
            <a:r>
              <a:rPr lang="fr-FR" dirty="0" err="1"/>
              <a:t>diabetique</a:t>
            </a:r>
            <a:r>
              <a:rPr lang="fr-FR" dirty="0"/>
              <a:t> avec insuffisance </a:t>
            </a:r>
            <a:r>
              <a:rPr lang="fr-FR" dirty="0" err="1"/>
              <a:t>renale</a:t>
            </a:r>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6</a:t>
            </a:fld>
            <a:endParaRPr lang="fr-FR"/>
          </a:p>
        </p:txBody>
      </p:sp>
    </p:spTree>
    <p:extLst>
      <p:ext uri="{BB962C8B-B14F-4D97-AF65-F5344CB8AC3E}">
        <p14:creationId xmlns:p14="http://schemas.microsoft.com/office/powerpoint/2010/main" val="225108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Toutes ces statistique permettrai de nous faire poser des questions sur l’interconnexion cardio-rénale métabolique que nous allons essayer d’</a:t>
            </a:r>
            <a:r>
              <a:rPr lang="fr-FR" dirty="0" err="1"/>
              <a:t>ettayer</a:t>
            </a:r>
            <a:r>
              <a:rPr lang="fr-FR" dirty="0"/>
              <a:t> par les mécanismes physiopathologique,</a:t>
            </a:r>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7</a:t>
            </a:fld>
            <a:endParaRPr lang="fr-FR"/>
          </a:p>
        </p:txBody>
      </p:sp>
    </p:spTree>
    <p:extLst>
      <p:ext uri="{BB962C8B-B14F-4D97-AF65-F5344CB8AC3E}">
        <p14:creationId xmlns:p14="http://schemas.microsoft.com/office/powerpoint/2010/main" val="72948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Impact mondial du DT2 sur le système cardiovasculaire</a:t>
            </a:r>
          </a:p>
          <a:p>
            <a:pPr algn="l"/>
            <a:r>
              <a:rPr lang="fr-FR" b="0" i="0" dirty="0">
                <a:solidFill>
                  <a:srgbClr val="333333"/>
                </a:solidFill>
                <a:effectLst/>
                <a:latin typeface="Georgia" panose="02040502050405020303" pitchFamily="18" charset="0"/>
              </a:rPr>
              <a:t>Le diabète affecte le système cardiovasculaire de différentes manières. Elle est fortement associée au développement de l'athérosclérose, dont les manifestations comprennent la maladie coronarienne (MAC), la maladie artérielle périphérique (MAP) et l'accident vasculaire cérébral. Comme mentionné ci-dessus, l'hyperglycémie est étroitement liée au dysfonctionnement endothélial, aux anomalies vasculaires et à l'inflammation, qui sont des moteurs de la formation et de la progression de la plaque </a:t>
            </a:r>
            <a:r>
              <a:rPr lang="fr-FR" b="0" i="0" dirty="0" err="1">
                <a:solidFill>
                  <a:srgbClr val="333333"/>
                </a:solidFill>
                <a:effectLst/>
                <a:latin typeface="Georgia" panose="02040502050405020303" pitchFamily="18" charset="0"/>
              </a:rPr>
              <a:t>athéroscléreuse</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3" tooltip="Sena CM, Pereira AM, Seiça R. Dysfonctionnement endothélial – un médiateur majeur de la maladie vasculaire diabétique.  Biochimica et Biophysica Acta BBA Molr Base de Dis.  2013 ; 1832 : 2216-31."/>
              </a:rPr>
              <a:t>64</a:t>
            </a:r>
            <a:r>
              <a:rPr lang="fr-FR" b="0" i="0" dirty="0">
                <a:solidFill>
                  <a:srgbClr val="333333"/>
                </a:solidFill>
                <a:effectLst/>
                <a:latin typeface="Georgia" panose="02040502050405020303" pitchFamily="18" charset="0"/>
              </a:rPr>
              <a:t> ]. De plus, le DT2 coexiste avec des facteurs de risque cardiovasculaires bien connus, notamment la dyslipidémie athérogène, caractérisée par des taux élevés de LDL peu denses et de faibles taux de cholestérol HDL [ 65 </a:t>
            </a:r>
            <a:r>
              <a:rPr lang="fr-FR" b="0" i="0" dirty="0">
                <a:solidFill>
                  <a:srgbClr val="004B83"/>
                </a:solidFill>
                <a:effectLst/>
                <a:latin typeface="Georgia" panose="02040502050405020303" pitchFamily="18" charset="0"/>
                <a:hlinkClick r:id="rId4" tooltip="Musunuru K. Dyslipidémie athérogène : risque cardiovasculaire et intervention diététique.  Lipides.  2010 ; 45 : 907-14."/>
              </a:rPr>
              <a:t>]</a:t>
            </a:r>
            <a:r>
              <a:rPr lang="fr-FR" b="0" i="0" dirty="0">
                <a:solidFill>
                  <a:srgbClr val="333333"/>
                </a:solidFill>
                <a:effectLst/>
                <a:latin typeface="Georgia" panose="02040502050405020303" pitchFamily="18" charset="0"/>
              </a:rPr>
              <a:t> . La glycation des LDL se produisant dans les états hyperglycémiques augmente leur potentiel athérogène, car les LDL glyquées sont reconnues par un récepteur piégeur exprimé sur les macrophages, entraînant une accumulation de cholestérol intracellulaire non régulée et une formation accrue de plaques [ 66 </a:t>
            </a:r>
            <a:r>
              <a:rPr lang="fr-FR" b="0" i="0" dirty="0">
                <a:solidFill>
                  <a:srgbClr val="004B83"/>
                </a:solidFill>
                <a:effectLst/>
                <a:latin typeface="Georgia" panose="02040502050405020303" pitchFamily="18" charset="0"/>
                <a:hlinkClick r:id="rId5" tooltip="Aronson D, Rayfield EJ.  Comment l'hyperglycémie favorise l'athérosclérose : mécanismes moléculaires.  Diabète cardiovasculaire.  2002. https://doi.org/10.1186/1475-2840-1-1 ."/>
              </a:rPr>
              <a:t>]</a:t>
            </a:r>
            <a:r>
              <a:rPr lang="fr-FR" b="0" i="0" dirty="0">
                <a:solidFill>
                  <a:srgbClr val="333333"/>
                </a:solidFill>
                <a:effectLst/>
                <a:latin typeface="Georgia" panose="02040502050405020303" pitchFamily="18" charset="0"/>
              </a:rPr>
              <a:t> . Le diabète est également associé à l'hypertension en raison d'une prédominance des signaux vasoconstricteurs endothéliaux sur les signaux de vasodilatation dans le milieu diabétique, une comorbidité qui augmente le risque d'athérosclérose et d'issues indésirables cardiovasculaires [ 6 </a:t>
            </a:r>
            <a:r>
              <a:rPr lang="fr-FR" b="0" i="0" dirty="0">
                <a:solidFill>
                  <a:srgbClr val="004B83"/>
                </a:solidFill>
                <a:effectLst/>
                <a:latin typeface="Georgia" panose="02040502050405020303" pitchFamily="18" charset="0"/>
                <a:hlinkClick r:id="rId6" tooltip="Usman MS, Khan MS, Butler J. L'interaction entre le diabète, les maladies cardiovasculaires et les maladies rénales.  Compensation clinique ADA.  2021 ; 2021 : 13-8."/>
              </a:rPr>
              <a:t>]</a:t>
            </a:r>
            <a:r>
              <a:rPr lang="fr-FR" b="0" i="0" dirty="0">
                <a:solidFill>
                  <a:srgbClr val="333333"/>
                </a:solidFill>
                <a:effectLst/>
                <a:latin typeface="Georgia" panose="02040502050405020303" pitchFamily="18" charset="0"/>
              </a:rPr>
              <a:t> . Une autre comorbidité fréquente qui contribue largement à l'augmentation du risque cardiovasculaire dans le DT2 est l'obésité, qui a un impact négatif sur le système cardiovasculaire via différents mécanismes, tels qu'une charge hémodynamique altérée, des troubles </a:t>
            </a:r>
            <a:r>
              <a:rPr lang="fr-FR" b="0" i="0" dirty="0" err="1">
                <a:solidFill>
                  <a:srgbClr val="333333"/>
                </a:solidFill>
                <a:effectLst/>
                <a:latin typeface="Georgia" panose="02040502050405020303" pitchFamily="18" charset="0"/>
              </a:rPr>
              <a:t>neurohormonaux</a:t>
            </a:r>
            <a:r>
              <a:rPr lang="fr-FR" b="0" i="0" dirty="0">
                <a:solidFill>
                  <a:srgbClr val="333333"/>
                </a:solidFill>
                <a:effectLst/>
                <a:latin typeface="Georgia" panose="02040502050405020303" pitchFamily="18" charset="0"/>
              </a:rPr>
              <a:t> et une inflammation systémique de bas grade [ 67 </a:t>
            </a:r>
            <a:r>
              <a:rPr lang="fr-FR" b="0" i="0" dirty="0">
                <a:solidFill>
                  <a:srgbClr val="004B83"/>
                </a:solidFill>
                <a:effectLst/>
                <a:latin typeface="Georgia" panose="02040502050405020303" pitchFamily="18" charset="0"/>
                <a:hlinkClick r:id="rId7" tooltip="Piché ME, Tchernof A, Després JP.  Phénotypes d'obésité, diabète et maladies cardiovasculaires.  Circ Rés.  2020 ; 126 : 1477-500."/>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L’IC est une complication importante induite par le diabète et son apparition peut être favorisée par différents mécanismes. L'athérosclérose dans les artères coronaires est fortement accélérée par le diabète, et les complications de la plaque conduisant à une ischémie myocardique peuvent entraîner une cardiomyopathie ischémique qui aboutit finalement à une IC [ </a:t>
            </a:r>
            <a:r>
              <a:rPr lang="fr-FR" b="0" i="0" dirty="0">
                <a:solidFill>
                  <a:srgbClr val="004B83"/>
                </a:solidFill>
                <a:effectLst/>
                <a:latin typeface="Georgia" panose="02040502050405020303" pitchFamily="18" charset="0"/>
                <a:hlinkClick r:id="rId8" tooltip="Dunlay SM, Givertz MM, Aguilar D, Allen LA, Chan M, Desai AS et al.  Diabète sucré de type 2 et insuffisance cardiaque : une déclaration scientifique de l'American Heart Association et de la Heart Failure Society of America : cette déclaration ne représente pas une mise à jour de la mise à jour des lignes directrices 2017 de l'ACC/AHA/HFSA sur l'insuffisance cardiaque.  Circulation.  2019;140 :e294-324."/>
              </a:rPr>
              <a:t>68</a:t>
            </a:r>
            <a:r>
              <a:rPr lang="fr-FR" b="0" i="0" dirty="0">
                <a:solidFill>
                  <a:srgbClr val="333333"/>
                </a:solidFill>
                <a:effectLst/>
                <a:latin typeface="Georgia" panose="02040502050405020303" pitchFamily="18" charset="0"/>
              </a:rPr>
              <a:t> ]. En parallèle, les altérations métaboliques associées au diabète peuvent affecter directement les performances myocardiques. La cardiomyopathie diabétique est définie comme un dysfonctionnement diastolique ou systolique en présence d'antécédents de diabète de longue date et/ou mal contrôlés, à l'exclusion d'autres causes de cardiomyopathie, telles que les cardiopathies coronariennes, congénitales, valvulaires et hypertensives [ </a:t>
            </a:r>
            <a:r>
              <a:rPr lang="fr-FR" b="0" i="0" dirty="0">
                <a:solidFill>
                  <a:srgbClr val="004B83"/>
                </a:solidFill>
                <a:effectLst/>
                <a:latin typeface="Georgia" panose="02040502050405020303" pitchFamily="18" charset="0"/>
                <a:hlinkClick r:id="rId9" tooltip="Maack C, Lehrke M, Backs J, Heinzel FR, Hulot JS, Marx N et al.  Insuffisance cardiaque et diabète : altérations métaboliques et interventions thérapeutiques : un état de l'art du comité de recherche translationnelle de l'association pour l'insuffisance cardiaque-Société européenne de cardiologie.  Eur Heart J. 2018 ; 39 : 4243-54."/>
              </a:rPr>
              <a:t>4</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8" tooltip="Dunlay SM, Givertz MM, Aguilar D, Allen LA, Chan M, Desai AS et al.  Diabète sucré de type 2 et insuffisance cardiaque : une déclaration scientifique de l'American Heart Association et de la Heart Failure Society of America : cette déclaration ne représente pas une mise à jour de la mise à jour des lignes directrices 2017 de l'ACC/AHA/HFSA sur l'insuffisance cardiaque.  Circulation.  2019;140 :e294-324."/>
              </a:rPr>
              <a:t>68</a:t>
            </a:r>
            <a:r>
              <a:rPr lang="fr-FR" b="0" i="0" dirty="0">
                <a:solidFill>
                  <a:srgbClr val="333333"/>
                </a:solidFill>
                <a:effectLst/>
                <a:latin typeface="Georgia" panose="02040502050405020303" pitchFamily="18" charset="0"/>
              </a:rPr>
              <a:t> ]. La cardiomyopathie diabétique peut revêtir deux phénotypes différents : (i) un phénotype restrictif de type </a:t>
            </a:r>
            <a:r>
              <a:rPr lang="fr-FR" b="0" i="0" dirty="0" err="1">
                <a:solidFill>
                  <a:srgbClr val="333333"/>
                </a:solidFill>
                <a:effectLst/>
                <a:latin typeface="Georgia" panose="02040502050405020303" pitchFamily="18" charset="0"/>
              </a:rPr>
              <a:t>HFpEF</a:t>
            </a:r>
            <a:r>
              <a:rPr lang="fr-FR" b="0" i="0" dirty="0">
                <a:solidFill>
                  <a:srgbClr val="333333"/>
                </a:solidFill>
                <a:effectLst/>
                <a:latin typeface="Georgia" panose="02040502050405020303" pitchFamily="18" charset="0"/>
              </a:rPr>
              <a:t>, plus fréquemment observé chez les femmes obèses et lié à une inflammation endothéliale coronarienne ; (ii) phénotype </a:t>
            </a:r>
            <a:r>
              <a:rPr lang="fr-FR" b="0" i="0" dirty="0" err="1">
                <a:solidFill>
                  <a:srgbClr val="333333"/>
                </a:solidFill>
                <a:effectLst/>
                <a:latin typeface="Georgia" panose="02040502050405020303" pitchFamily="18" charset="0"/>
              </a:rPr>
              <a:t>HfrEF</a:t>
            </a:r>
            <a:r>
              <a:rPr lang="fr-FR" b="0" i="0" dirty="0">
                <a:solidFill>
                  <a:srgbClr val="333333"/>
                </a:solidFill>
                <a:effectLst/>
                <a:latin typeface="Georgia" panose="02040502050405020303" pitchFamily="18" charset="0"/>
              </a:rPr>
              <a:t> dilaté, plus étroitement associé à la perte de cardiomyocytes [ </a:t>
            </a:r>
            <a:r>
              <a:rPr lang="fr-FR" b="0" i="0" dirty="0">
                <a:solidFill>
                  <a:srgbClr val="004B83"/>
                </a:solidFill>
                <a:effectLst/>
                <a:latin typeface="Georgia" panose="02040502050405020303" pitchFamily="18" charset="0"/>
                <a:hlinkClick r:id="rId10" tooltip="Seferović PM, Paulus WJ.  Cardiomyopathie diabétique clinique : une maladie à deux faces avec des phénotypes restrictifs et dilatés.  Eur Heart J. 2015 ; 36 : 1718-27."/>
              </a:rPr>
              <a:t>69</a:t>
            </a:r>
            <a:r>
              <a:rPr lang="fr-FR" b="0" i="0" dirty="0">
                <a:solidFill>
                  <a:srgbClr val="333333"/>
                </a:solidFill>
                <a:effectLst/>
                <a:latin typeface="Georgia" panose="02040502050405020303" pitchFamily="18" charset="0"/>
              </a:rPr>
              <a:t> ]. Bien qu'il soit actuellement incertain quels facteurs sont cruciaux pour le développement de l'un ou l'autre phénotype, l'hyperglycémie, l'</a:t>
            </a:r>
            <a:r>
              <a:rPr lang="fr-FR" b="0" i="0" dirty="0" err="1">
                <a:solidFill>
                  <a:srgbClr val="333333"/>
                </a:solidFill>
                <a:effectLst/>
                <a:latin typeface="Georgia" panose="02040502050405020303" pitchFamily="18" charset="0"/>
              </a:rPr>
              <a:t>hyperinsulinémie</a:t>
            </a:r>
            <a:r>
              <a:rPr lang="fr-FR" b="0" i="0" dirty="0">
                <a:solidFill>
                  <a:srgbClr val="333333"/>
                </a:solidFill>
                <a:effectLst/>
                <a:latin typeface="Georgia" panose="02040502050405020303" pitchFamily="18" charset="0"/>
              </a:rPr>
              <a:t>, la </a:t>
            </a:r>
            <a:r>
              <a:rPr lang="fr-FR" b="0" i="0" dirty="0" err="1">
                <a:solidFill>
                  <a:srgbClr val="333333"/>
                </a:solidFill>
                <a:effectLst/>
                <a:latin typeface="Georgia" panose="02040502050405020303" pitchFamily="18" charset="0"/>
              </a:rPr>
              <a:t>lipotoxicité</a:t>
            </a:r>
            <a:r>
              <a:rPr lang="fr-FR" b="0" i="0" dirty="0">
                <a:solidFill>
                  <a:srgbClr val="333333"/>
                </a:solidFill>
                <a:effectLst/>
                <a:latin typeface="Georgia" panose="02040502050405020303" pitchFamily="18" charset="0"/>
              </a:rPr>
              <a:t> et le dysfonctionnement endothélial coronarien jouent un rôle central dans le développement d'anomalies cardiaques diabétiques [ 4 </a:t>
            </a:r>
            <a:r>
              <a:rPr lang="fr-FR" b="0" i="0" dirty="0">
                <a:solidFill>
                  <a:srgbClr val="004B83"/>
                </a:solidFill>
                <a:effectLst/>
                <a:latin typeface="Georgia" panose="02040502050405020303" pitchFamily="18" charset="0"/>
                <a:hlinkClick r:id="rId9" tooltip="Maack C, Lehrke M, Backs J, Heinzel FR, Hulot JS, Marx N et al.  Insuffisance cardiaque et diabète : altérations métaboliques et interventions thérapeutiques : un état de l'art du comité de recherche translationnelle de l'association pour l'insuffisance cardiaque-Société européenne de cardiologie.  Eur Heart J. 2018 ; 39 : 4243-54."/>
              </a:rPr>
              <a:t>]</a:t>
            </a:r>
            <a:r>
              <a:rPr lang="fr-FR" b="0" i="0" dirty="0">
                <a:solidFill>
                  <a:srgbClr val="333333"/>
                </a:solidFill>
                <a:effectLst/>
                <a:latin typeface="Georgia" panose="02040502050405020303" pitchFamily="18" charset="0"/>
              </a:rPr>
              <a:t> . Les AGE, l'homéostasie calcique inadaptée et l'activation du RAAS local, ainsi que l'inefficacité énergétique myocardique induite par la résistance à l'insuline, favorisent le développement d'une contraction altérée, d'une raideur myocardique et d'une fibrose, qui contribuent au dysfonctionnement cardiaque dans le diabète [ </a:t>
            </a:r>
            <a:r>
              <a:rPr lang="fr-FR" b="0" i="0" dirty="0">
                <a:solidFill>
                  <a:srgbClr val="004B83"/>
                </a:solidFill>
                <a:effectLst/>
                <a:latin typeface="Georgia" panose="02040502050405020303" pitchFamily="18" charset="0"/>
                <a:hlinkClick r:id="rId11" tooltip="Lombardi C, Spigoni V, Gorga E, Dei CA.  Un nouvel aperçu du lien dangereux entre le diabète et l’insuffisance cardiaque.  Herz.  2016 ; 41 : 201–7."/>
              </a:rPr>
              <a:t>35</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8" tooltip="Dunlay SM, Givertz MM, Aguilar D, Allen LA, Chan M, Desai AS et al.  Diabète sucré de type 2 et insuffisance cardiaque : une déclaration scientifique de l'American Heart Association et de la Heart Failure Society of America : cette déclaration ne représente pas une mise à jour de la mise à jour des lignes directrices 2017 de l'ACC/AHA/HFSA sur l'insuffisance cardiaque.  Circulation.  2019;140 :e294-324."/>
              </a:rPr>
              <a:t>68</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2" tooltip="Lebèche D, Davidoff AJ, Hajjar RJ.  Interaction entre une régulation altérée du calcium et des anomalies de signalisation de l'insuline dans la cardiomyopathie diabétique.  Nat Clin Pract Cardiovasc Med.  2008 ; 5 : 715-24."/>
              </a:rPr>
              <a:t>70</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13" tooltip="Basta G, Schmidt A, De Caterina R. Produits finaux de glycation avancée et inflammation vasculaire : implications pour l'athérosclérose accélérée dans le diabète.  Cardiovasc Rés.  2004 ; 63 : 582-92."/>
              </a:rPr>
              <a:t>71</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9</a:t>
            </a:fld>
            <a:endParaRPr lang="fr-FR"/>
          </a:p>
        </p:txBody>
      </p:sp>
    </p:spTree>
    <p:extLst>
      <p:ext uri="{BB962C8B-B14F-4D97-AF65-F5344CB8AC3E}">
        <p14:creationId xmlns:p14="http://schemas.microsoft.com/office/powerpoint/2010/main" val="221956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222222"/>
                </a:solidFill>
                <a:effectLst/>
                <a:latin typeface="-apple-system"/>
              </a:rPr>
              <a:t>Mécanismes d’impact du dysfonctionnement cardiovasculaire sur l’apparition du DT2</a:t>
            </a:r>
          </a:p>
          <a:p>
            <a:pPr algn="l"/>
            <a:r>
              <a:rPr lang="fr-FR" b="0" i="0" dirty="0">
                <a:solidFill>
                  <a:srgbClr val="333333"/>
                </a:solidFill>
                <a:effectLst/>
                <a:latin typeface="Georgia" panose="02040502050405020303" pitchFamily="18" charset="0"/>
              </a:rPr>
              <a:t>Non seulement le diabète est traditionnellement considéré comme un facteur de risque cardiovasculaire majeur, mais, à l’inverse, il existe de plus en plus de preuves selon lesquelles un dysfonctionnement cardiovasculaire peut favoriser des altérations métaboliques et l’apparition d’un nouveau DT2. Pour expliquer cette relation, différents mécanismes ont été proposés, bien que pas entièrement élucidés. Premièrement, le dysfonctionnement endothélial est de plus en plus reconnu comme un terrain commun entre les troubles du glucose et l'homéostasie cardiovasculaire [ </a:t>
            </a:r>
            <a:r>
              <a:rPr lang="fr-FR" b="0" i="0" dirty="0">
                <a:solidFill>
                  <a:srgbClr val="004B83"/>
                </a:solidFill>
                <a:effectLst/>
                <a:latin typeface="Georgia" panose="02040502050405020303" pitchFamily="18" charset="0"/>
                <a:hlinkClick r:id="rId3" tooltip="Kim JA, Montagnani M, Koh KK et Quon MJ.  Relations réciproques entre la résistance à l'insuline et le dysfonctionnement endothélial.  Circulation.  2006 ; 113 : 1888-904."/>
              </a:rPr>
              <a:t>85</a:t>
            </a:r>
            <a:r>
              <a:rPr lang="fr-FR" b="0" i="0" dirty="0">
                <a:solidFill>
                  <a:srgbClr val="333333"/>
                </a:solidFill>
                <a:effectLst/>
                <a:latin typeface="Georgia" panose="02040502050405020303" pitchFamily="18" charset="0"/>
              </a:rPr>
              <a:t> ]. Cette hypothèse est étayée par une relation bidirectionnelle étroite entre la résistance à l'insuline, une anomalie métabolique fondamentale du DT2, et le dysfonctionnement endothélial, qui est l'un des événements initiateurs cruciaux dans la pathogenèse des maladies cardiovasculaires [ 86 </a:t>
            </a:r>
            <a:r>
              <a:rPr lang="fr-FR" b="0" i="0" dirty="0">
                <a:solidFill>
                  <a:srgbClr val="004B83"/>
                </a:solidFill>
                <a:effectLst/>
                <a:latin typeface="Georgia" panose="02040502050405020303" pitchFamily="18" charset="0"/>
                <a:hlinkClick r:id="rId4" tooltip="Cersosimo E, DeFronzo RA.  Résistance à l'insuline et dysfonctionnement endothélial : la feuille de route vers les maladies cardiovasculaires.  Diabète Metab Res Rev. 2006 ; 22 : 423–36."/>
              </a:rPr>
              <a:t>]</a:t>
            </a:r>
            <a:r>
              <a:rPr lang="fr-FR" b="0" i="0" dirty="0">
                <a:solidFill>
                  <a:srgbClr val="333333"/>
                </a:solidFill>
                <a:effectLst/>
                <a:latin typeface="Georgia" panose="02040502050405020303" pitchFamily="18" charset="0"/>
              </a:rPr>
              <a:t> . De plus, l'IC peut en soi être considérée comme un « état de résistance à l'insuline » [ </a:t>
            </a:r>
            <a:r>
              <a:rPr lang="fr-FR" b="0" i="0" dirty="0">
                <a:solidFill>
                  <a:srgbClr val="004B83"/>
                </a:solidFill>
                <a:effectLst/>
                <a:latin typeface="Georgia" panose="02040502050405020303" pitchFamily="18" charset="0"/>
                <a:hlinkClick r:id="rId5" tooltip="Parsonage W, Hetmanski D, Cowley A. Différenciation des effets métaboliques et vasculaires de l'insuline dans la résistance à l'insuline chez les patients souffrant d'insuffisance cardiaque chronique.  Je suis J Cardiol.  2002 ; 89 : 696-703."/>
              </a:rPr>
              <a:t>87</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6" tooltip="Swan J, Walton C, Godsland I, Clark A, Coats A, Oliver M. Résistance à l'insuline dans l'insuffisance cardiaque chronique.  Eur Heart J. 1994 ; 15 : 1528-32."/>
              </a:rPr>
              <a:t>88</a:t>
            </a:r>
            <a:r>
              <a:rPr lang="fr-FR" b="0" i="0" dirty="0">
                <a:solidFill>
                  <a:srgbClr val="333333"/>
                </a:solidFill>
                <a:effectLst/>
                <a:latin typeface="Georgia" panose="02040502050405020303" pitchFamily="18" charset="0"/>
              </a:rPr>
              <a:t> ]. Un mécanisme affectant la sensibilité à l'insuline dans l'IC est l'activation neuro-hormonale [ </a:t>
            </a:r>
            <a:r>
              <a:rPr lang="fr-FR" b="0" i="0" dirty="0">
                <a:solidFill>
                  <a:srgbClr val="004B83"/>
                </a:solidFill>
                <a:effectLst/>
                <a:latin typeface="Georgia" panose="02040502050405020303" pitchFamily="18" charset="0"/>
                <a:hlinkClick r:id="rId7" tooltip="Palazzuoli A, Iacoviello M. Diabète conduisant à une insuffisance cardiaque et insuffisance cardiaque conduisant au diabète : preuves épidémiologiques et cliniques.  Insuffisance cardiaque Rév. 2022 ; 28 : 585-96."/>
              </a:rPr>
              <a:t>89</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8" tooltip="Tenenbaum A, Fisman EZ.  Altération du métabolisme du glucose chez les patients souffrant d'insuffisance cardiaque.  Suis J Médicaments Cardiovasc.  2004 ; 4 : 269-80."/>
              </a:rPr>
              <a:t>90</a:t>
            </a:r>
            <a:r>
              <a:rPr lang="fr-FR" b="0" i="0" dirty="0">
                <a:solidFill>
                  <a:srgbClr val="333333"/>
                </a:solidFill>
                <a:effectLst/>
                <a:latin typeface="Georgia" panose="02040502050405020303" pitchFamily="18" charset="0"/>
              </a:rPr>
              <a:t> ] : en particulier, l'hyperactivation du système nerveux sympathique (SNS) qui se produit dans l'IC altère l'homéostasie du glucose via la stimulation des récepteurs alpha-adrénergiques, entraînant une hypoperfusion des muscles squelettiques et une diminution absorption tissulaire de glucose [ </a:t>
            </a:r>
            <a:r>
              <a:rPr lang="fr-FR" b="0" i="0" dirty="0">
                <a:solidFill>
                  <a:srgbClr val="004B83"/>
                </a:solidFill>
                <a:effectLst/>
                <a:latin typeface="Georgia" panose="02040502050405020303" pitchFamily="18" charset="0"/>
                <a:hlinkClick r:id="rId9" tooltip="Hayden MR, Tyagi SC.  Stress redox myocardique et remodelage dans le syndrome métabolique, le diabète sucré de type 2 et l'insuffisance cardiaque congestive.  Moniteur Med Sci.  2003;9 :SR35-52."/>
              </a:rPr>
              <a:t>91</a:t>
            </a:r>
            <a:r>
              <a:rPr lang="fr-FR" b="0" i="0" dirty="0">
                <a:solidFill>
                  <a:srgbClr val="333333"/>
                </a:solidFill>
                <a:effectLst/>
                <a:latin typeface="Georgia" panose="02040502050405020303" pitchFamily="18" charset="0"/>
              </a:rPr>
              <a:t> ]. La résistance à l'insuline n'est pas le seul mécanisme par lequel l'hypersécrétion de catécholamines affecte l'homéostasie du glucose dans l'IC : l'activation chronique du SNS améliore la lipolyse, et des FFA élevés peuvent se déposer de manière ectopique et il a été démontré qu'ils favorisent la gluconéogenèse hépatique et altèrent les sécrétions d'insuline des cellules β pancréatiques [ 92 </a:t>
            </a:r>
            <a:r>
              <a:rPr lang="fr-FR" b="0" i="0" dirty="0">
                <a:solidFill>
                  <a:srgbClr val="004B83"/>
                </a:solidFill>
                <a:effectLst/>
                <a:latin typeface="Georgia" panose="02040502050405020303" pitchFamily="18" charset="0"/>
                <a:hlinkClick r:id="rId10" tooltip="Kostis J, Sanders M. L'association de l'insuffisance cardiaque avec la résistance à l'insuline et le développement du diabète de type 2.  Suis J Hypertens.  2005 ; 18 : 731–7."/>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L'apparition du DT2 chez les personnes atteintes d'IC ​​peut également être médiée par l'hyperactivité du SRAA : l'angiotensine II (</a:t>
            </a:r>
            <a:r>
              <a:rPr lang="fr-FR" b="0" i="0" dirty="0" err="1">
                <a:solidFill>
                  <a:srgbClr val="333333"/>
                </a:solidFill>
                <a:effectLst/>
                <a:latin typeface="Georgia" panose="02040502050405020303" pitchFamily="18" charset="0"/>
              </a:rPr>
              <a:t>AngII</a:t>
            </a:r>
            <a:r>
              <a:rPr lang="fr-FR" b="0" i="0" dirty="0">
                <a:solidFill>
                  <a:srgbClr val="333333"/>
                </a:solidFill>
                <a:effectLst/>
                <a:latin typeface="Georgia" panose="02040502050405020303" pitchFamily="18" charset="0"/>
              </a:rPr>
              <a:t>) induit une vasoconstriction des muscles squelettiques et une absorption musculaire défectueuse du glucose, qui sont associées à une diminution de la sensibilité à l'insuline [ 93 </a:t>
            </a:r>
            <a:r>
              <a:rPr lang="fr-FR" b="0" i="0" dirty="0">
                <a:solidFill>
                  <a:srgbClr val="004B83"/>
                </a:solidFill>
                <a:effectLst/>
                <a:latin typeface="Georgia" panose="02040502050405020303" pitchFamily="18" charset="0"/>
                <a:hlinkClick r:id="rId11" tooltip="Jandeleit-Dahm KA, Tikellis C, Reid CM, Johnston CI, Cooper ME.  Pourquoi le blocage du système rénine-angiotensine réduit l’incidence de l’apparition d’un diabète.  J Hypertens.  2005 ; 23 : 463-73."/>
              </a:rPr>
              <a:t>]</a:t>
            </a:r>
            <a:r>
              <a:rPr lang="fr-FR" b="0" i="0" dirty="0">
                <a:solidFill>
                  <a:srgbClr val="333333"/>
                </a:solidFill>
                <a:effectLst/>
                <a:latin typeface="Georgia" panose="02040502050405020303" pitchFamily="18" charset="0"/>
              </a:rPr>
              <a:t> . Il a également été démontré que l'</a:t>
            </a:r>
            <a:r>
              <a:rPr lang="fr-FR" b="0" i="0" dirty="0" err="1">
                <a:solidFill>
                  <a:srgbClr val="333333"/>
                </a:solidFill>
                <a:effectLst/>
                <a:latin typeface="Georgia" panose="02040502050405020303" pitchFamily="18" charset="0"/>
              </a:rPr>
              <a:t>AngII</a:t>
            </a:r>
            <a:r>
              <a:rPr lang="fr-FR" b="0" i="0" dirty="0">
                <a:solidFill>
                  <a:srgbClr val="333333"/>
                </a:solidFill>
                <a:effectLst/>
                <a:latin typeface="Georgia" panose="02040502050405020303" pitchFamily="18" charset="0"/>
              </a:rPr>
              <a:t> interfère directement avec la voie de signalisation de l'insuline en induisant la phosphorylation des molécules signal de l'insuline, inhibant ainsi la transduction du signal en aval [ </a:t>
            </a:r>
            <a:r>
              <a:rPr lang="fr-FR" b="0" i="0" dirty="0">
                <a:solidFill>
                  <a:srgbClr val="004B83"/>
                </a:solidFill>
                <a:effectLst/>
                <a:latin typeface="Georgia" panose="02040502050405020303" pitchFamily="18" charset="0"/>
                <a:hlinkClick r:id="rId12" tooltip="Andreozzi F, Laratta E, Sciacqua A, Perticone F, Sesti G. L'angiotensine II altère la voie de signalisation de l'insuline favorisant la production d'oxyde nitrique en induisant la phosphorylation du substrat-1 du récepteur de l'insuline sur Ser 312 et Ser 616 dans les cellules endothéliales de la veine ombilicale humaine.  Circ Rés.  2004 ; 94 : 1211–8."/>
              </a:rPr>
              <a:t>94</a:t>
            </a:r>
            <a:r>
              <a:rPr lang="fr-FR" b="0" i="0" dirty="0">
                <a:solidFill>
                  <a:srgbClr val="333333"/>
                </a:solidFill>
                <a:effectLst/>
                <a:latin typeface="Georgia" panose="02040502050405020303" pitchFamily="18" charset="0"/>
              </a:rPr>
              <a:t> ]. De plus, l'</a:t>
            </a:r>
            <a:r>
              <a:rPr lang="fr-FR" b="0" i="0" dirty="0" err="1">
                <a:solidFill>
                  <a:srgbClr val="333333"/>
                </a:solidFill>
                <a:effectLst/>
                <a:latin typeface="Georgia" panose="02040502050405020303" pitchFamily="18" charset="0"/>
              </a:rPr>
              <a:t>AngII</a:t>
            </a:r>
            <a:r>
              <a:rPr lang="fr-FR" b="0" i="0" dirty="0">
                <a:solidFill>
                  <a:srgbClr val="333333"/>
                </a:solidFill>
                <a:effectLst/>
                <a:latin typeface="Georgia" panose="02040502050405020303" pitchFamily="18" charset="0"/>
              </a:rPr>
              <a:t> peut en soi induire un dysfonctionnement des cellules β via un mécanisme médié par le stress du réticulum endoplasmique [ </a:t>
            </a:r>
            <a:r>
              <a:rPr lang="fr-FR" b="0" i="0" dirty="0">
                <a:solidFill>
                  <a:srgbClr val="004B83"/>
                </a:solidFill>
                <a:effectLst/>
                <a:latin typeface="Georgia" panose="02040502050405020303" pitchFamily="18" charset="0"/>
                <a:hlinkClick r:id="rId13" tooltip="Chan SMH, Lau YS, Miller AA, Ku JM, Potocnik S, Ye JM et al.  L'angiotensine II provoque un dysfonctionnement des cellules β via une réponse proinflammatoire induite par le stress du RE.  Endocrinologie.  2017 ; 158 : 3162-73."/>
              </a:rPr>
              <a:t>95</a:t>
            </a:r>
            <a:r>
              <a:rPr lang="fr-FR" b="0" i="0" dirty="0">
                <a:solidFill>
                  <a:srgbClr val="333333"/>
                </a:solidFill>
                <a:effectLst/>
                <a:latin typeface="Georgia" panose="02040502050405020303" pitchFamily="18" charset="0"/>
              </a:rPr>
              <a:t> ], altérant la sécrétion d'insuline et favorisant l'apoptose des cellules β [ </a:t>
            </a:r>
            <a:r>
              <a:rPr lang="fr-FR" b="0" i="0" dirty="0">
                <a:solidFill>
                  <a:srgbClr val="004B83"/>
                </a:solidFill>
                <a:effectLst/>
                <a:latin typeface="Georgia" panose="02040502050405020303" pitchFamily="18" charset="0"/>
                <a:hlinkClick r:id="rId14" tooltip="Hayden MR, Sowers JR.  Îletopathie dans le diabète sucré de type 2 : implications du RAS des îlots, de la fibrose des îlots, de l'amyloïde des îlots, du remodelage et du stress oxydatif.  Signal redox antioxydant.  2007 ; 9 : 891-910."/>
              </a:rPr>
              <a:t>96</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D'autres facteurs neuro-hormonaux impliqués sont les peptides natriurétiques (NP) : ils sont récemment apparus comme hormones métaboliques, améliorant la sensibilité à l'insuline, l'oxydation des lipides et le brunissement du tissu adipeux [ </a:t>
            </a:r>
            <a:r>
              <a:rPr lang="fr-FR" b="0" i="0" dirty="0">
                <a:solidFill>
                  <a:srgbClr val="004B83"/>
                </a:solidFill>
                <a:effectLst/>
                <a:latin typeface="Georgia" panose="02040502050405020303" pitchFamily="18" charset="0"/>
                <a:hlinkClick r:id="rId15" tooltip="Coué M, Moro C. Contrôle peptidique natriurétique de l'équilibre énergétique et de l'homéostasie du glucose.  Biochimie.  2016 ; 124 : 84-91."/>
              </a:rPr>
              <a:t>97</a:t>
            </a:r>
            <a:r>
              <a:rPr lang="fr-FR" b="0" i="0" dirty="0">
                <a:solidFill>
                  <a:srgbClr val="333333"/>
                </a:solidFill>
                <a:effectLst/>
                <a:latin typeface="Georgia" panose="02040502050405020303" pitchFamily="18" charset="0"/>
              </a:rPr>
              <a:t> ]. De plus, il existe des preuves que les NP exercent une influence directe sur les cellules β, modulant leur fonction et améliorant la sécrétion d'insuline [ </a:t>
            </a:r>
            <a:r>
              <a:rPr lang="fr-FR" b="0" i="0" dirty="0">
                <a:solidFill>
                  <a:srgbClr val="004B83"/>
                </a:solidFill>
                <a:effectLst/>
                <a:latin typeface="Georgia" panose="02040502050405020303" pitchFamily="18" charset="0"/>
                <a:hlinkClick r:id="rId16" tooltip="Undank S, Kaiser J, Sikimic J, Düfer M, Krippeit-Drews P, Drews G. Le peptide natriurétique auriculaire affecte le couplage stimulus-sécrétion des cellules β pancréatiques.  Diabète.  2017 ;66 : 2840–8."/>
              </a:rPr>
              <a:t>98</a:t>
            </a:r>
            <a:r>
              <a:rPr lang="fr-FR" b="0" i="0" dirty="0">
                <a:solidFill>
                  <a:srgbClr val="333333"/>
                </a:solidFill>
                <a:effectLst/>
                <a:latin typeface="Georgia" panose="02040502050405020303" pitchFamily="18" charset="0"/>
              </a:rPr>
              <a:t> ]. Les conditions métaboliques dérégulées, telles que l'obésité et le DT2, sont associées à de faibles niveaux de NP, ce qui suggère qu'un défaut de NP peut altérer l'homéostasie du glucose [ </a:t>
            </a:r>
            <a:r>
              <a:rPr lang="fr-FR" b="0" i="0" dirty="0">
                <a:solidFill>
                  <a:srgbClr val="004B83"/>
                </a:solidFill>
                <a:effectLst/>
                <a:latin typeface="Georgia" panose="02040502050405020303" pitchFamily="18" charset="0"/>
                <a:hlinkClick r:id="rId17" tooltip="Schlueter N, de Sterke A, Willmes DM, Spranger J, Jordan J, Birkenfeld AL.  Actions métaboliques des peptides natriurétiques et potentiel thérapeutique dans le syndrome métabolique.  Pharmacol Ther.  2014 ; 144 : 12-27."/>
              </a:rPr>
              <a:t>99</a:t>
            </a:r>
            <a:r>
              <a:rPr lang="fr-FR" b="0" i="0" dirty="0">
                <a:solidFill>
                  <a:srgbClr val="333333"/>
                </a:solidFill>
                <a:effectLst/>
                <a:latin typeface="Georgia" panose="02040502050405020303" pitchFamily="18" charset="0"/>
              </a:rPr>
              <a:t> ]. Bien que les taux sériques de NP soient augmentés dans l'IC, leur efficacité est réduite [ </a:t>
            </a:r>
            <a:r>
              <a:rPr lang="fr-FR" b="0" i="0" dirty="0">
                <a:solidFill>
                  <a:srgbClr val="004B83"/>
                </a:solidFill>
                <a:effectLst/>
                <a:latin typeface="Georgia" panose="02040502050405020303" pitchFamily="18" charset="0"/>
                <a:hlinkClick r:id="rId18" tooltip="Díez J. Insuffisance cardiaque chronique en tant qu'état d'efficacité réduite du système peptidique natriurétique : implications pour la thérapie.  Échec cardiaque Eur J.  2017 ; 19 : 167-76."/>
              </a:rPr>
              <a:t>100</a:t>
            </a:r>
            <a:r>
              <a:rPr lang="fr-FR" b="0" i="0" dirty="0">
                <a:solidFill>
                  <a:srgbClr val="333333"/>
                </a:solidFill>
                <a:effectLst/>
                <a:latin typeface="Georgia" panose="02040502050405020303" pitchFamily="18" charset="0"/>
              </a:rPr>
              <a:t> ] : cette preuve suggère que l'IC est paradoxalement similaire aux maladies métaboliques caractérisées par un déficit en NP, pointant vers un rôle de la NP dans le développement d'anomalies de glucose associées à l'IC.</a:t>
            </a:r>
          </a:p>
          <a:p>
            <a:pPr algn="l"/>
            <a:r>
              <a:rPr lang="fr-FR" b="0" i="0" dirty="0">
                <a:solidFill>
                  <a:srgbClr val="333333"/>
                </a:solidFill>
                <a:effectLst/>
                <a:latin typeface="Georgia" panose="02040502050405020303" pitchFamily="18" charset="0"/>
              </a:rPr>
              <a:t>Il est également largement reconnu que les cytokines </a:t>
            </a:r>
            <a:r>
              <a:rPr lang="fr-FR" b="0" i="0" dirty="0" err="1">
                <a:solidFill>
                  <a:srgbClr val="333333"/>
                </a:solidFill>
                <a:effectLst/>
                <a:latin typeface="Georgia" panose="02040502050405020303" pitchFamily="18" charset="0"/>
              </a:rPr>
              <a:t>proinflammatoires</a:t>
            </a:r>
            <a:r>
              <a:rPr lang="fr-FR" b="0" i="0" dirty="0">
                <a:solidFill>
                  <a:srgbClr val="333333"/>
                </a:solidFill>
                <a:effectLst/>
                <a:latin typeface="Georgia" panose="02040502050405020303" pitchFamily="18" charset="0"/>
              </a:rPr>
              <a:t> jouent un rôle dans le développement de la résistance à l'insuline en interférant avec la signalisation de l'insuline [ </a:t>
            </a:r>
            <a:r>
              <a:rPr lang="fr-FR" b="0" i="0" dirty="0">
                <a:solidFill>
                  <a:srgbClr val="004B83"/>
                </a:solidFill>
                <a:effectLst/>
                <a:latin typeface="Georgia" panose="02040502050405020303" pitchFamily="18" charset="0"/>
                <a:hlinkClick r:id="rId19" tooltip="de Luca C, Olefsky JM.  Inflammation et résistance à l’insuline.  FEBS Lett.  2008 ; 582 : 97-105."/>
              </a:rPr>
              <a:t>101</a:t>
            </a:r>
            <a:r>
              <a:rPr lang="fr-FR" b="0" i="0" dirty="0">
                <a:solidFill>
                  <a:srgbClr val="333333"/>
                </a:solidFill>
                <a:effectLst/>
                <a:latin typeface="Georgia" panose="02040502050405020303" pitchFamily="18" charset="0"/>
              </a:rPr>
              <a:t> ]. L'IC est une maladie pro-inflammatoire et une association significative entre les biomarqueurs liés à l'inflammation dans l'IC et le DT2 d'apparition récente a été décrite, suggérant que des mécanismes </a:t>
            </a:r>
            <a:r>
              <a:rPr lang="fr-FR" b="0" i="0" dirty="0" err="1">
                <a:solidFill>
                  <a:srgbClr val="333333"/>
                </a:solidFill>
                <a:effectLst/>
                <a:latin typeface="Georgia" panose="02040502050405020303" pitchFamily="18" charset="0"/>
              </a:rPr>
              <a:t>immuno</a:t>
            </a:r>
            <a:r>
              <a:rPr lang="fr-FR" b="0" i="0" dirty="0">
                <a:solidFill>
                  <a:srgbClr val="333333"/>
                </a:solidFill>
                <a:effectLst/>
                <a:latin typeface="Georgia" panose="02040502050405020303" pitchFamily="18" charset="0"/>
              </a:rPr>
              <a:t>-inflammatoires pourraient être impliqués dans la pathogenèse du diabète associé à l'IC [ 102 </a:t>
            </a:r>
            <a:r>
              <a:rPr lang="fr-FR" b="0" i="0" dirty="0">
                <a:solidFill>
                  <a:srgbClr val="004B83"/>
                </a:solidFill>
                <a:effectLst/>
                <a:latin typeface="Georgia" panose="02040502050405020303" pitchFamily="18" charset="0"/>
                <a:hlinkClick r:id="rId20" tooltip="Suthahar N, Meijers WC, Brouwers FP, Heerspink HJL, Gansevoort RT, van der Harst P et al.  Insuffisance cardiaque et biomarqueurs liés à l'inflammation comme prédicteurs de l'apparition d'un diabète dans la population générale.  Int J Cardiol.  2018 ; 250 : 188-94."/>
              </a:rPr>
              <a:t>]</a:t>
            </a:r>
            <a:r>
              <a:rPr lang="fr-FR" b="0" i="0" dirty="0">
                <a:solidFill>
                  <a:srgbClr val="333333"/>
                </a:solidFill>
                <a:effectLst/>
                <a:latin typeface="Georgia" panose="02040502050405020303" pitchFamily="18" charset="0"/>
              </a:rPr>
              <a:t> .</a:t>
            </a:r>
          </a:p>
          <a:p>
            <a:pPr algn="l"/>
            <a:r>
              <a:rPr lang="fr-FR" b="0" i="0" dirty="0">
                <a:solidFill>
                  <a:srgbClr val="333333"/>
                </a:solidFill>
                <a:effectLst/>
                <a:latin typeface="Georgia" panose="02040502050405020303" pitchFamily="18" charset="0"/>
              </a:rPr>
              <a:t>L'influence de l'activité physique sur l'apparition du DT2 a été largement décrite dans la littérature [ </a:t>
            </a:r>
            <a:r>
              <a:rPr lang="fr-FR" b="0" i="0" dirty="0">
                <a:solidFill>
                  <a:srgbClr val="004B83"/>
                </a:solidFill>
                <a:effectLst/>
                <a:latin typeface="Georgia" panose="02040502050405020303" pitchFamily="18" charset="0"/>
                <a:hlinkClick r:id="rId21" tooltip="Perry IJ, Wannamethee SG, Walker MK, Thomson AG, Whincup PH, Shaper AG.  Étude prospective des facteurs de risque de développement du diabète non insulinodépendant chez les hommes britanniques d'âge moyen.  BMJ.  1995 ; 310 : 560–4."/>
              </a:rPr>
              <a:t>103</a:t>
            </a:r>
            <a:r>
              <a:rPr lang="fr-FR" b="0" i="0" dirty="0">
                <a:solidFill>
                  <a:srgbClr val="333333"/>
                </a:solidFill>
                <a:effectLst/>
                <a:latin typeface="Georgia" panose="02040502050405020303" pitchFamily="18" charset="0"/>
              </a:rPr>
              <a:t> , </a:t>
            </a:r>
            <a:r>
              <a:rPr lang="fr-FR" b="0" i="0" dirty="0">
                <a:solidFill>
                  <a:srgbClr val="004B83"/>
                </a:solidFill>
                <a:effectLst/>
                <a:latin typeface="Georgia" panose="02040502050405020303" pitchFamily="18" charset="0"/>
                <a:hlinkClick r:id="rId22" tooltip="Helmrich SP, Ragland DR, Leung RW, Paffenbarger RS.  Activité physique et diminution de la survenue de diabète sucré non insulino-dépendant.  N Engl J Med.  1991 ; 325 : 147-52."/>
              </a:rPr>
              <a:t>104</a:t>
            </a:r>
            <a:r>
              <a:rPr lang="fr-FR" b="0" i="0" dirty="0">
                <a:solidFill>
                  <a:srgbClr val="333333"/>
                </a:solidFill>
                <a:effectLst/>
                <a:latin typeface="Georgia" panose="02040502050405020303" pitchFamily="18" charset="0"/>
              </a:rPr>
              <a:t> ], et la limitation de l'activité physique ressentie par les patients atteints d'IC ​​contribue potentiellement au développement d'anomalies de glucose dans cette condition [ </a:t>
            </a:r>
            <a:r>
              <a:rPr lang="fr-FR" b="0" i="0" dirty="0">
                <a:solidFill>
                  <a:srgbClr val="004B83"/>
                </a:solidFill>
                <a:effectLst/>
                <a:latin typeface="Georgia" panose="02040502050405020303" pitchFamily="18" charset="0"/>
                <a:hlinkClick r:id="rId7" tooltip="Palazzuoli A, Iacoviello M. Diabète conduisant à une insuffisance cardiaque et insuffisance cardiaque conduisant au diabète : preuves épidémiologiques et cliniques.  Insuffisance cardiaque Rév. 2022 ; 28 : 585-96."/>
              </a:rPr>
              <a:t>89</a:t>
            </a:r>
            <a:r>
              <a:rPr lang="fr-FR" b="0" i="0" dirty="0">
                <a:solidFill>
                  <a:srgbClr val="333333"/>
                </a:solidFill>
                <a:effectLst/>
                <a:latin typeface="Georgia" panose="02040502050405020303" pitchFamily="18" charset="0"/>
              </a:rPr>
              <a:t> ]. L'IC est associée à une diminution de la perfusion musculaire squelettique et à une perte de masse musculaire, le principal tissu où le glucose est utilisé, et ces deux processus conduisent à une altération de l'utilisation périphérique du glucose et à une diminution de la sensibilité à l'insuline [ 90 </a:t>
            </a:r>
            <a:r>
              <a:rPr lang="fr-FR" b="0" i="0" dirty="0">
                <a:solidFill>
                  <a:srgbClr val="004B83"/>
                </a:solidFill>
                <a:effectLst/>
                <a:latin typeface="Georgia" panose="02040502050405020303" pitchFamily="18" charset="0"/>
                <a:hlinkClick r:id="rId8" tooltip="Tenenbaum A, Fisman EZ.  Altération du métabolisme du glucose chez les patients souffrant d'insuffisance cardiaque.  Suis J Médicaments Cardiovasc.  2004 ; 4 : 269-80."/>
              </a:rPr>
              <a:t>]</a:t>
            </a:r>
            <a:r>
              <a:rPr lang="fr-FR" b="0" i="0" dirty="0">
                <a:solidFill>
                  <a:srgbClr val="333333"/>
                </a:solidFill>
                <a:effectLst/>
                <a:latin typeface="Georgia" panose="02040502050405020303"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D8F72826-3BEA-4DF5-A7FC-76337B4DC7FC}" type="slidenum">
              <a:rPr lang="fr-FR" smtClean="0"/>
              <a:t>11</a:t>
            </a:fld>
            <a:endParaRPr lang="fr-FR"/>
          </a:p>
        </p:txBody>
      </p:sp>
    </p:spTree>
    <p:extLst>
      <p:ext uri="{BB962C8B-B14F-4D97-AF65-F5344CB8AC3E}">
        <p14:creationId xmlns:p14="http://schemas.microsoft.com/office/powerpoint/2010/main" val="3805730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0AD6CE4-9057-4055-9F82-6DCF3DF62D16}" type="datetimeFigureOut">
              <a:rPr lang="fr-FR" smtClean="0"/>
              <a:t>07/12/2023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74862B-EC19-4D17-A820-D032BBD36347}"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3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0AD6CE4-9057-4055-9F82-6DCF3DF62D16}" type="datetimeFigureOut">
              <a:rPr lang="fr-FR" smtClean="0"/>
              <a:t>07/12/2023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142747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0AD6CE4-9057-4055-9F82-6DCF3DF62D16}" type="datetimeFigureOut">
              <a:rPr lang="fr-FR" smtClean="0"/>
              <a:t>07/12/2023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2813526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0AD6CE4-9057-4055-9F82-6DCF3DF62D16}" type="datetimeFigureOut">
              <a:rPr lang="fr-FR" smtClean="0"/>
              <a:t>07/12/2023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208826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0AD6CE4-9057-4055-9F82-6DCF3DF62D16}" type="datetimeFigureOut">
              <a:rPr lang="fr-FR" smtClean="0"/>
              <a:t>07/12/2023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74862B-EC19-4D17-A820-D032BBD36347}"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01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0AD6CE4-9057-4055-9F82-6DCF3DF62D16}" type="datetimeFigureOut">
              <a:rPr lang="fr-FR" smtClean="0"/>
              <a:t>07/12/2023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141517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0AD6CE4-9057-4055-9F82-6DCF3DF62D16}" type="datetimeFigureOut">
              <a:rPr lang="fr-FR" smtClean="0"/>
              <a:t>07/12/2023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2493460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0AD6CE4-9057-4055-9F82-6DCF3DF62D16}" type="datetimeFigureOut">
              <a:rPr lang="fr-FR" smtClean="0"/>
              <a:t>07/12/2023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417174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0AD6CE4-9057-4055-9F82-6DCF3DF62D16}" type="datetimeFigureOut">
              <a:rPr lang="fr-FR" smtClean="0"/>
              <a:t>07/12/2023</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259975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0AD6CE4-9057-4055-9F82-6DCF3DF62D16}" type="datetimeFigureOut">
              <a:rPr lang="fr-FR" smtClean="0"/>
              <a:t>07/12/2023</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A74862B-EC19-4D17-A820-D032BBD36347}" type="slidenum">
              <a:rPr lang="fr-FR" smtClean="0"/>
              <a:t>‹N°›</a:t>
            </a:fld>
            <a:endParaRPr lang="fr-FR"/>
          </a:p>
        </p:txBody>
      </p:sp>
    </p:spTree>
    <p:extLst>
      <p:ext uri="{BB962C8B-B14F-4D97-AF65-F5344CB8AC3E}">
        <p14:creationId xmlns:p14="http://schemas.microsoft.com/office/powerpoint/2010/main" val="297994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0AD6CE4-9057-4055-9F82-6DCF3DF62D16}" type="datetimeFigureOut">
              <a:rPr lang="fr-FR" smtClean="0"/>
              <a:t>07/12/2023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A74862B-EC19-4D17-A820-D032BBD36347}" type="slidenum">
              <a:rPr lang="fr-FR" smtClean="0"/>
              <a:t>‹N°›</a:t>
            </a:fld>
            <a:endParaRPr lang="fr-FR"/>
          </a:p>
        </p:txBody>
      </p:sp>
    </p:spTree>
    <p:extLst>
      <p:ext uri="{BB962C8B-B14F-4D97-AF65-F5344CB8AC3E}">
        <p14:creationId xmlns:p14="http://schemas.microsoft.com/office/powerpoint/2010/main" val="184630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0AD6CE4-9057-4055-9F82-6DCF3DF62D16}" type="datetimeFigureOut">
              <a:rPr lang="fr-FR" smtClean="0"/>
              <a:t>07/12/2023</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A74862B-EC19-4D17-A820-D032BBD36347}"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49300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hemeOverride" Target="../theme/themeOverride1.xm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hemeOverride" Target="../theme/themeOverride2.xm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hemeOverride" Target="../theme/themeOverride3.xml"/><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83B117-6DED-E297-7F50-1293CA5EB385}"/>
              </a:ext>
            </a:extLst>
          </p:cNvPr>
          <p:cNvSpPr>
            <a:spLocks noGrp="1"/>
          </p:cNvSpPr>
          <p:nvPr>
            <p:ph type="ctrTitle"/>
          </p:nvPr>
        </p:nvSpPr>
        <p:spPr>
          <a:xfrm>
            <a:off x="579120" y="758952"/>
            <a:ext cx="11094720" cy="3566160"/>
          </a:xfrm>
        </p:spPr>
        <p:txBody>
          <a:bodyPr/>
          <a:lstStyle/>
          <a:p>
            <a:pPr algn="ctr"/>
            <a:r>
              <a:rPr lang="fr-FR" b="1" dirty="0">
                <a:solidFill>
                  <a:srgbClr val="0070C0"/>
                </a:solidFill>
              </a:rPr>
              <a:t>Le syndrome Cardio-Rénal Métabolique</a:t>
            </a:r>
          </a:p>
        </p:txBody>
      </p:sp>
      <p:sp>
        <p:nvSpPr>
          <p:cNvPr id="3" name="Sous-titre 2">
            <a:extLst>
              <a:ext uri="{FF2B5EF4-FFF2-40B4-BE49-F238E27FC236}">
                <a16:creationId xmlns:a16="http://schemas.microsoft.com/office/drawing/2014/main" id="{354779D6-2589-7E39-FD80-AF62711EE42E}"/>
              </a:ext>
            </a:extLst>
          </p:cNvPr>
          <p:cNvSpPr>
            <a:spLocks noGrp="1"/>
          </p:cNvSpPr>
          <p:nvPr>
            <p:ph type="subTitle" idx="1"/>
          </p:nvPr>
        </p:nvSpPr>
        <p:spPr/>
        <p:txBody>
          <a:bodyPr>
            <a:normAutofit/>
          </a:bodyPr>
          <a:lstStyle/>
          <a:p>
            <a:r>
              <a:rPr lang="fr-FR" sz="2000" dirty="0"/>
              <a:t>DR </a:t>
            </a:r>
            <a:r>
              <a:rPr lang="fr-FR" sz="2000" dirty="0" err="1"/>
              <a:t>Boudalia</a:t>
            </a:r>
            <a:r>
              <a:rPr lang="fr-FR" sz="2000" dirty="0"/>
              <a:t> </a:t>
            </a:r>
            <a:r>
              <a:rPr lang="fr-FR" sz="2000" dirty="0" err="1"/>
              <a:t>lwiza</a:t>
            </a:r>
            <a:endParaRPr lang="fr-FR" sz="2000" dirty="0"/>
          </a:p>
          <a:p>
            <a:r>
              <a:rPr lang="fr-FR" sz="2000" dirty="0"/>
              <a:t>09/12/2023</a:t>
            </a:r>
          </a:p>
        </p:txBody>
      </p:sp>
      <p:pic>
        <p:nvPicPr>
          <p:cNvPr id="4" name="Image 3">
            <a:extLst>
              <a:ext uri="{FF2B5EF4-FFF2-40B4-BE49-F238E27FC236}">
                <a16:creationId xmlns:a16="http://schemas.microsoft.com/office/drawing/2014/main" id="{284C06CB-6E44-FA3B-4799-C99BFA98D000}"/>
              </a:ext>
            </a:extLst>
          </p:cNvPr>
          <p:cNvPicPr>
            <a:picLocks noChangeAspect="1"/>
          </p:cNvPicPr>
          <p:nvPr/>
        </p:nvPicPr>
        <p:blipFill rotWithShape="1">
          <a:blip r:embed="rId3"/>
          <a:srcRect l="9978" t="17386" r="28653" b="62896"/>
          <a:stretch/>
        </p:blipFill>
        <p:spPr>
          <a:xfrm>
            <a:off x="2134029" y="37735"/>
            <a:ext cx="7984902" cy="1442434"/>
          </a:xfrm>
          <a:prstGeom prst="rect">
            <a:avLst/>
          </a:prstGeom>
        </p:spPr>
      </p:pic>
      <p:pic>
        <p:nvPicPr>
          <p:cNvPr id="6" name="Image 5">
            <a:extLst>
              <a:ext uri="{FF2B5EF4-FFF2-40B4-BE49-F238E27FC236}">
                <a16:creationId xmlns:a16="http://schemas.microsoft.com/office/drawing/2014/main" id="{0944EEF7-79FC-0A31-9015-23ADC10D16DC}"/>
              </a:ext>
            </a:extLst>
          </p:cNvPr>
          <p:cNvPicPr>
            <a:picLocks noChangeAspect="1"/>
          </p:cNvPicPr>
          <p:nvPr/>
        </p:nvPicPr>
        <p:blipFill rotWithShape="1">
          <a:blip r:embed="rId4"/>
          <a:srcRect l="59761" t="33856" r="11905" b="21255"/>
          <a:stretch/>
        </p:blipFill>
        <p:spPr>
          <a:xfrm rot="1425371">
            <a:off x="8818665" y="3854669"/>
            <a:ext cx="2600531" cy="2316439"/>
          </a:xfrm>
          <a:prstGeom prst="rect">
            <a:avLst/>
          </a:prstGeom>
          <a:ln>
            <a:noFill/>
          </a:ln>
          <a:effectLst>
            <a:softEdge rad="112500"/>
          </a:effectLst>
        </p:spPr>
      </p:pic>
    </p:spTree>
    <p:extLst>
      <p:ext uri="{BB962C8B-B14F-4D97-AF65-F5344CB8AC3E}">
        <p14:creationId xmlns:p14="http://schemas.microsoft.com/office/powerpoint/2010/main" val="759121844"/>
      </p:ext>
    </p:extLst>
  </p:cSld>
  <p:clrMapOvr>
    <a:masterClrMapping/>
  </p:clrMapOvr>
  <mc:AlternateContent xmlns:mc="http://schemas.openxmlformats.org/markup-compatibility/2006">
    <mc:Choice xmlns:p14="http://schemas.microsoft.com/office/powerpoint/2010/main" Requires="p14">
      <p:transition spd="slow" p14:dur="2000" advTm="11856"/>
    </mc:Choice>
    <mc:Fallback>
      <p:transition spd="slow" advTm="118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2"/>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493538"/>
          </a:xfrm>
          <a:prstGeom prst="rect">
            <a:avLst/>
          </a:prstGeom>
          <a:noFill/>
        </p:spPr>
        <p:txBody>
          <a:bodyPr wrap="square">
            <a:spAutoFit/>
          </a:bodyPr>
          <a:lstStyle/>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b="1" dirty="0">
                <a:solidFill>
                  <a:srgbClr val="333333"/>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2663852061"/>
      </p:ext>
    </p:extLst>
  </p:cSld>
  <p:clrMapOvr>
    <a:masterClrMapping/>
  </p:clrMapOvr>
  <mc:AlternateContent xmlns:mc="http://schemas.openxmlformats.org/markup-compatibility/2006">
    <mc:Choice xmlns:p14="http://schemas.microsoft.com/office/powerpoint/2010/main" Requires="p14">
      <p:transition spd="slow" p14:dur="2000" advTm="4596"/>
    </mc:Choice>
    <mc:Fallback>
      <p:transition spd="slow" advTm="459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0C96D-9B8C-7569-35DE-E1767C7351B9}"/>
              </a:ext>
            </a:extLst>
          </p:cNvPr>
          <p:cNvSpPr>
            <a:spLocks noGrp="1"/>
          </p:cNvSpPr>
          <p:nvPr>
            <p:ph type="title"/>
          </p:nvPr>
        </p:nvSpPr>
        <p:spPr/>
        <p:txBody>
          <a:bodyPr>
            <a:normAutofit fontScale="90000"/>
          </a:bodyPr>
          <a:lstStyle/>
          <a:p>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br>
              <a:rPr lang="fr-FR" sz="3600" b="1" dirty="0">
                <a:solidFill>
                  <a:srgbClr val="0070C0"/>
                </a:solidFill>
                <a:latin typeface="Arial Black" panose="020B0A04020102020204" pitchFamily="34" charset="0"/>
              </a:rPr>
            </a:br>
            <a:r>
              <a:rPr lang="fr-FR" sz="3600" b="1" dirty="0">
                <a:solidFill>
                  <a:srgbClr val="0070C0"/>
                </a:solidFill>
                <a:latin typeface="Arial Black" panose="020B0A04020102020204" pitchFamily="34" charset="0"/>
              </a:rPr>
              <a:t>Mécanismes d’impact du dysfonctionnement cardiovasculaire sur l’apparition du DT2</a:t>
            </a:r>
            <a:br>
              <a:rPr lang="fr-FR" b="0" i="0" dirty="0">
                <a:solidFill>
                  <a:srgbClr val="222222"/>
                </a:solidFill>
                <a:effectLst/>
                <a:latin typeface="-apple-system"/>
              </a:rPr>
            </a:br>
            <a:endParaRPr lang="fr-FR" dirty="0"/>
          </a:p>
        </p:txBody>
      </p:sp>
      <p:sp>
        <p:nvSpPr>
          <p:cNvPr id="3" name="Espace réservé du contenu 2">
            <a:extLst>
              <a:ext uri="{FF2B5EF4-FFF2-40B4-BE49-F238E27FC236}">
                <a16:creationId xmlns:a16="http://schemas.microsoft.com/office/drawing/2014/main" id="{48E41769-4902-591E-64B2-808B44AE97F4}"/>
              </a:ext>
            </a:extLst>
          </p:cNvPr>
          <p:cNvSpPr>
            <a:spLocks noGrp="1"/>
          </p:cNvSpPr>
          <p:nvPr>
            <p:ph idx="1"/>
          </p:nvPr>
        </p:nvSpPr>
        <p:spPr>
          <a:xfrm>
            <a:off x="195943" y="1737360"/>
            <a:ext cx="11800114" cy="4978400"/>
          </a:xfrm>
        </p:spPr>
        <p:txBody>
          <a:bodyPr>
            <a:normAutofit lnSpcReduction="10000"/>
          </a:bodyPr>
          <a:lstStyle/>
          <a:p>
            <a:pPr marL="0" indent="0" algn="ctr">
              <a:buNone/>
            </a:pPr>
            <a:r>
              <a:rPr lang="fr-FR" b="0" i="0" dirty="0">
                <a:solidFill>
                  <a:srgbClr val="333333"/>
                </a:solidFill>
                <a:effectLst/>
                <a:latin typeface="Georgia" panose="02040502050405020303" pitchFamily="18" charset="0"/>
              </a:rPr>
              <a:t>un </a:t>
            </a:r>
            <a:r>
              <a:rPr lang="fr-FR" i="0" dirty="0">
                <a:solidFill>
                  <a:srgbClr val="C00000"/>
                </a:solidFill>
                <a:effectLst/>
                <a:latin typeface="Georgia" panose="02040502050405020303" pitchFamily="18" charset="0"/>
              </a:rPr>
              <a:t>dysfonctionnement cardiovasculaire </a:t>
            </a:r>
            <a:r>
              <a:rPr lang="fr-FR" b="0" i="0" dirty="0">
                <a:solidFill>
                  <a:srgbClr val="333333"/>
                </a:solidFill>
                <a:effectLst/>
                <a:latin typeface="Georgia" panose="02040502050405020303" pitchFamily="18" charset="0"/>
              </a:rPr>
              <a:t>peut favoriser des altérations métaboliques et </a:t>
            </a:r>
            <a:r>
              <a:rPr lang="fr-FR" b="0" i="0" dirty="0">
                <a:solidFill>
                  <a:srgbClr val="C00000"/>
                </a:solidFill>
                <a:effectLst/>
                <a:latin typeface="Georgia" panose="02040502050405020303" pitchFamily="18" charset="0"/>
              </a:rPr>
              <a:t>l’apparition d’un DT2</a:t>
            </a:r>
            <a:endParaRPr lang="fr-FR" dirty="0">
              <a:solidFill>
                <a:srgbClr val="C00000"/>
              </a:solidFill>
              <a:latin typeface="Georgia" panose="02040502050405020303" pitchFamily="18" charset="0"/>
            </a:endParaRPr>
          </a:p>
          <a:p>
            <a:pPr>
              <a:buFont typeface="Wingdings" panose="05000000000000000000" pitchFamily="2" charset="2"/>
              <a:buChar char="Ø"/>
            </a:pPr>
            <a:r>
              <a:rPr lang="fr-FR" b="0" i="0" dirty="0">
                <a:solidFill>
                  <a:srgbClr val="333333"/>
                </a:solidFill>
                <a:effectLst/>
                <a:latin typeface="Georgia" panose="02040502050405020303" pitchFamily="18" charset="0"/>
              </a:rPr>
              <a:t>le dysfonctionnement endothélial reconnu comme un terrain commun entre les troubles du glucose et l'homéostasie cardiovasculaire</a:t>
            </a:r>
          </a:p>
          <a:p>
            <a:pPr>
              <a:buFont typeface="Wingdings" panose="05000000000000000000" pitchFamily="2" charset="2"/>
              <a:buChar char="Ø"/>
            </a:pPr>
            <a:r>
              <a:rPr lang="fr-FR" b="0" i="0" dirty="0">
                <a:solidFill>
                  <a:srgbClr val="333333"/>
                </a:solidFill>
                <a:effectLst/>
                <a:latin typeface="Georgia" panose="02040502050405020303" pitchFamily="18" charset="0"/>
              </a:rPr>
              <a:t>l'IC peut en soi être considérée comme un « état de résistance à l'insuline » par :</a:t>
            </a:r>
          </a:p>
          <a:p>
            <a:pPr marL="0" indent="0">
              <a:buNone/>
            </a:pPr>
            <a:r>
              <a:rPr lang="fr-FR" dirty="0">
                <a:solidFill>
                  <a:srgbClr val="333333"/>
                </a:solidFill>
                <a:latin typeface="Georgia" panose="02040502050405020303" pitchFamily="18" charset="0"/>
              </a:rPr>
              <a:t>         </a:t>
            </a:r>
            <a:r>
              <a:rPr lang="fr-FR" b="0" i="0" dirty="0">
                <a:solidFill>
                  <a:srgbClr val="333333"/>
                </a:solidFill>
                <a:effectLst/>
                <a:latin typeface="Georgia" panose="02040502050405020303" pitchFamily="18" charset="0"/>
              </a:rPr>
              <a:t>l'hyperactivation du système nerveux sympathique (SNS) qui se produit dans l’IC </a:t>
            </a:r>
            <a:r>
              <a:rPr lang="fr-FR" b="0" i="0" dirty="0">
                <a:solidFill>
                  <a:srgbClr val="333333"/>
                </a:solidFill>
                <a:effectLst/>
                <a:latin typeface="Georgia" panose="02040502050405020303" pitchFamily="18" charset="0"/>
                <a:sym typeface="Wingdings" panose="05000000000000000000" pitchFamily="2" charset="2"/>
              </a:rPr>
              <a:t> </a:t>
            </a:r>
            <a:r>
              <a:rPr lang="fr-FR" b="0" i="0" dirty="0">
                <a:solidFill>
                  <a:srgbClr val="333333"/>
                </a:solidFill>
                <a:effectLst/>
                <a:latin typeface="Georgia" panose="02040502050405020303" pitchFamily="18" charset="0"/>
              </a:rPr>
              <a:t>altère l'homéostasie du glucose via la stimulation des récepteurs alpha-adrénergiques </a:t>
            </a:r>
            <a:r>
              <a:rPr lang="fr-FR" b="0" i="0" dirty="0">
                <a:solidFill>
                  <a:srgbClr val="333333"/>
                </a:solidFill>
                <a:effectLst/>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 une hypoperfusion des muscles squelettiques et une diminution absorption tissulaire de glucose</a:t>
            </a:r>
          </a:p>
          <a:p>
            <a:pPr marL="0" indent="0">
              <a:buNone/>
            </a:pPr>
            <a:r>
              <a:rPr lang="fr-FR" dirty="0">
                <a:solidFill>
                  <a:srgbClr val="333333"/>
                </a:solidFill>
                <a:latin typeface="Georgia" panose="02040502050405020303" pitchFamily="18" charset="0"/>
              </a:rPr>
              <a:t>        </a:t>
            </a:r>
            <a:r>
              <a:rPr lang="fr-FR" b="0" i="0" dirty="0">
                <a:solidFill>
                  <a:srgbClr val="333333"/>
                </a:solidFill>
                <a:effectLst/>
                <a:latin typeface="Georgia" panose="02040502050405020303" pitchFamily="18" charset="0"/>
              </a:rPr>
              <a:t>peut également être médiée par l'hyperactivité du SRAA: l'angiotensine II (</a:t>
            </a:r>
            <a:r>
              <a:rPr lang="fr-FR" b="0" i="0" dirty="0" err="1">
                <a:solidFill>
                  <a:srgbClr val="333333"/>
                </a:solidFill>
                <a:effectLst/>
                <a:latin typeface="Georgia" panose="02040502050405020303" pitchFamily="18" charset="0"/>
              </a:rPr>
              <a:t>AngII</a:t>
            </a:r>
            <a:r>
              <a:rPr lang="fr-FR" b="0" i="0" dirty="0">
                <a:solidFill>
                  <a:srgbClr val="333333"/>
                </a:solidFill>
                <a:effectLst/>
                <a:latin typeface="Georgia" panose="02040502050405020303" pitchFamily="18" charset="0"/>
              </a:rPr>
              <a:t>) induit une vasoconstriction des muscles squelettiques et une absorption musculaire défectueuse du glucose, qui sont associées à une diminution de la sensibilité à l'insuline </a:t>
            </a:r>
          </a:p>
          <a:p>
            <a:pPr marL="0" indent="0">
              <a:buNone/>
            </a:pPr>
            <a:r>
              <a:rPr lang="fr-FR" b="0" i="0" dirty="0">
                <a:solidFill>
                  <a:srgbClr val="333333"/>
                </a:solidFill>
                <a:effectLst/>
                <a:latin typeface="Georgia" panose="02040502050405020303" pitchFamily="18" charset="0"/>
              </a:rPr>
              <a:t>        les cytokines </a:t>
            </a:r>
            <a:r>
              <a:rPr lang="fr-FR" b="0" i="0" dirty="0" err="1">
                <a:solidFill>
                  <a:srgbClr val="333333"/>
                </a:solidFill>
                <a:effectLst/>
                <a:latin typeface="Georgia" panose="02040502050405020303" pitchFamily="18" charset="0"/>
              </a:rPr>
              <a:t>proinflammatoires</a:t>
            </a:r>
            <a:r>
              <a:rPr lang="fr-FR" b="0" i="0" dirty="0">
                <a:solidFill>
                  <a:srgbClr val="333333"/>
                </a:solidFill>
                <a:effectLst/>
                <a:latin typeface="Georgia" panose="02040502050405020303" pitchFamily="18" charset="0"/>
              </a:rPr>
              <a:t> jouent un rôle dans le développement de la résistance à l'insuline en interférant avec la signalisation de l'insuline, </a:t>
            </a:r>
          </a:p>
          <a:p>
            <a:pPr>
              <a:buFont typeface="Wingdings" panose="05000000000000000000" pitchFamily="2" charset="2"/>
              <a:buChar char="Ø"/>
            </a:pPr>
            <a:r>
              <a:rPr lang="fr-FR" b="0" i="0" dirty="0">
                <a:solidFill>
                  <a:srgbClr val="333333"/>
                </a:solidFill>
                <a:effectLst/>
                <a:latin typeface="Georgia" panose="02040502050405020303" pitchFamily="18" charset="0"/>
              </a:rPr>
              <a:t>limitation de l'activité physique ressentie par les patients atteints d'IC ​​contribue potentiellement au développement d'anomalies de glucose</a:t>
            </a:r>
          </a:p>
          <a:p>
            <a:endParaRPr lang="fr-FR" dirty="0">
              <a:solidFill>
                <a:srgbClr val="333333"/>
              </a:solidFill>
              <a:latin typeface="Georgia" panose="02040502050405020303" pitchFamily="18" charset="0"/>
            </a:endParaRPr>
          </a:p>
          <a:p>
            <a:endParaRPr lang="fr-FR" b="0" i="0" dirty="0">
              <a:solidFill>
                <a:srgbClr val="333333"/>
              </a:solidFill>
              <a:effectLst/>
              <a:latin typeface="Georgia" panose="02040502050405020303" pitchFamily="18" charset="0"/>
            </a:endParaRPr>
          </a:p>
          <a:p>
            <a:endParaRPr lang="fr-FR" dirty="0"/>
          </a:p>
        </p:txBody>
      </p:sp>
    </p:spTree>
    <p:custDataLst>
      <p:tags r:id="rId2"/>
    </p:custDataLst>
    <p:extLst>
      <p:ext uri="{BB962C8B-B14F-4D97-AF65-F5344CB8AC3E}">
        <p14:creationId xmlns:p14="http://schemas.microsoft.com/office/powerpoint/2010/main" val="3930077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7917"/>
    </mc:Choice>
    <mc:Fallback>
      <p:transition spd="slow" advTm="77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2"/>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493538"/>
          </a:xfrm>
          <a:prstGeom prst="rect">
            <a:avLst/>
          </a:prstGeom>
          <a:noFill/>
        </p:spPr>
        <p:txBody>
          <a:bodyPr wrap="square">
            <a:spAutoFit/>
          </a:bodyPr>
          <a:lstStyle/>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b="1" dirty="0">
                <a:solidFill>
                  <a:srgbClr val="333333"/>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2523081726"/>
      </p:ext>
    </p:extLst>
  </p:cSld>
  <p:clrMapOvr>
    <a:masterClrMapping/>
  </p:clrMapOvr>
  <mc:AlternateContent xmlns:mc="http://schemas.openxmlformats.org/markup-compatibility/2006">
    <mc:Choice xmlns:p14="http://schemas.microsoft.com/office/powerpoint/2010/main" Requires="p14">
      <p:transition spd="slow" p14:dur="2000" advTm="4008"/>
    </mc:Choice>
    <mc:Fallback>
      <p:transition spd="slow" advTm="400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D8C12-DF19-DE78-FAFF-DB69DF0E9A61}"/>
              </a:ext>
            </a:extLst>
          </p:cNvPr>
          <p:cNvSpPr>
            <a:spLocks noGrp="1"/>
          </p:cNvSpPr>
          <p:nvPr>
            <p:ph type="title"/>
          </p:nvPr>
        </p:nvSpPr>
        <p:spPr/>
        <p:txBody>
          <a:bodyPr/>
          <a:lstStyle/>
          <a:p>
            <a:r>
              <a:rPr lang="fr-FR" sz="3200" b="1" dirty="0">
                <a:solidFill>
                  <a:srgbClr val="0070C0"/>
                </a:solidFill>
                <a:latin typeface="Arial Black" panose="020B0A04020102020204" pitchFamily="34" charset="0"/>
              </a:rPr>
              <a:t>Impact du DT2 sur la fonction rénale</a:t>
            </a:r>
            <a:br>
              <a:rPr lang="fr-FR" b="0" i="0" dirty="0">
                <a:solidFill>
                  <a:srgbClr val="222222"/>
                </a:solidFill>
                <a:effectLst/>
                <a:latin typeface="-apple-system"/>
              </a:rPr>
            </a:br>
            <a:endParaRPr lang="fr-FR" dirty="0"/>
          </a:p>
        </p:txBody>
      </p:sp>
      <p:sp>
        <p:nvSpPr>
          <p:cNvPr id="3" name="Espace réservé du contenu 2">
            <a:extLst>
              <a:ext uri="{FF2B5EF4-FFF2-40B4-BE49-F238E27FC236}">
                <a16:creationId xmlns:a16="http://schemas.microsoft.com/office/drawing/2014/main" id="{510CBF7F-7BA7-B6A3-F816-D29237D5ED74}"/>
              </a:ext>
            </a:extLst>
          </p:cNvPr>
          <p:cNvSpPr>
            <a:spLocks noGrp="1"/>
          </p:cNvSpPr>
          <p:nvPr>
            <p:ph idx="1"/>
          </p:nvPr>
        </p:nvSpPr>
        <p:spPr>
          <a:xfrm>
            <a:off x="232229" y="1845734"/>
            <a:ext cx="11858171" cy="4874380"/>
          </a:xfrm>
        </p:spPr>
        <p:txBody>
          <a:bodyPr>
            <a:normAutofit fontScale="92500" lnSpcReduction="10000"/>
          </a:bodyPr>
          <a:lstStyle/>
          <a:p>
            <a:pPr algn="ctr"/>
            <a:r>
              <a:rPr lang="fr-FR" b="0" i="0" dirty="0">
                <a:solidFill>
                  <a:srgbClr val="333333"/>
                </a:solidFill>
                <a:effectLst/>
                <a:latin typeface="Georgia" panose="02040502050405020303" pitchFamily="18" charset="0"/>
              </a:rPr>
              <a:t>Le rein est une </a:t>
            </a:r>
            <a:r>
              <a:rPr lang="fr-FR" b="0" i="0" dirty="0">
                <a:solidFill>
                  <a:srgbClr val="C00000"/>
                </a:solidFill>
                <a:effectLst/>
                <a:latin typeface="Georgia" panose="02040502050405020303" pitchFamily="18" charset="0"/>
              </a:rPr>
              <a:t>cible majeure </a:t>
            </a:r>
            <a:r>
              <a:rPr lang="fr-FR" b="0" i="0" dirty="0">
                <a:solidFill>
                  <a:srgbClr val="333333"/>
                </a:solidFill>
                <a:effectLst/>
                <a:latin typeface="Georgia" panose="02040502050405020303" pitchFamily="18" charset="0"/>
              </a:rPr>
              <a:t>des lésions microvasculaires diabétique</a:t>
            </a:r>
          </a:p>
          <a:p>
            <a:r>
              <a:rPr lang="fr-FR" b="0" i="0" dirty="0">
                <a:solidFill>
                  <a:srgbClr val="333333"/>
                </a:solidFill>
                <a:effectLst/>
                <a:latin typeface="Georgia" panose="02040502050405020303" pitchFamily="18" charset="0"/>
              </a:rPr>
              <a:t>« </a:t>
            </a:r>
            <a:r>
              <a:rPr lang="fr-FR" b="0" i="1" dirty="0">
                <a:solidFill>
                  <a:srgbClr val="C00000"/>
                </a:solidFill>
                <a:effectLst/>
                <a:latin typeface="Georgia" panose="02040502050405020303" pitchFamily="18" charset="0"/>
              </a:rPr>
              <a:t>néphropathie diabétique</a:t>
            </a:r>
            <a:r>
              <a:rPr lang="fr-FR" b="0" i="0" dirty="0">
                <a:solidFill>
                  <a:srgbClr val="333333"/>
                </a:solidFill>
                <a:effectLst/>
                <a:latin typeface="Georgia" panose="02040502050405020303" pitchFamily="18" charset="0"/>
              </a:rPr>
              <a:t> »  définie par une </a:t>
            </a:r>
            <a:r>
              <a:rPr lang="fr-FR" b="0" i="0" dirty="0">
                <a:solidFill>
                  <a:srgbClr val="C00000"/>
                </a:solidFill>
                <a:effectLst/>
                <a:latin typeface="Georgia" panose="02040502050405020303" pitchFamily="18" charset="0"/>
              </a:rPr>
              <a:t>augmentation de l’excrétion urinaire d’albumine</a:t>
            </a:r>
            <a:r>
              <a:rPr lang="fr-FR" b="0" i="0" dirty="0">
                <a:solidFill>
                  <a:srgbClr val="333333"/>
                </a:solidFill>
                <a:effectLst/>
                <a:latin typeface="Georgia" panose="02040502050405020303" pitchFamily="18" charset="0"/>
              </a:rPr>
              <a:t> classiquement suivie d’un </a:t>
            </a:r>
            <a:r>
              <a:rPr lang="fr-FR" b="0" i="0" dirty="0">
                <a:solidFill>
                  <a:srgbClr val="C00000"/>
                </a:solidFill>
                <a:effectLst/>
                <a:latin typeface="Georgia" panose="02040502050405020303" pitchFamily="18" charset="0"/>
              </a:rPr>
              <a:t>déclin progressif de la fonction rénale</a:t>
            </a:r>
          </a:p>
          <a:p>
            <a:r>
              <a:rPr lang="fr-FR" b="0" i="0" dirty="0">
                <a:solidFill>
                  <a:srgbClr val="333333"/>
                </a:solidFill>
                <a:effectLst/>
                <a:latin typeface="Georgia" panose="02040502050405020303" pitchFamily="18" charset="0"/>
              </a:rPr>
              <a:t>une </a:t>
            </a:r>
            <a:r>
              <a:rPr lang="fr-FR" b="1" i="0" dirty="0">
                <a:solidFill>
                  <a:srgbClr val="333333"/>
                </a:solidFill>
                <a:effectLst/>
                <a:latin typeface="Georgia" panose="02040502050405020303" pitchFamily="18" charset="0"/>
              </a:rPr>
              <a:t>rétroaction tubule-glomérulaire </a:t>
            </a:r>
            <a:r>
              <a:rPr lang="fr-FR" b="0" i="0" dirty="0">
                <a:solidFill>
                  <a:srgbClr val="333333"/>
                </a:solidFill>
                <a:effectLst/>
                <a:latin typeface="Georgia" panose="02040502050405020303" pitchFamily="18" charset="0"/>
              </a:rPr>
              <a:t>altérée et à des </a:t>
            </a:r>
            <a:r>
              <a:rPr lang="fr-FR" b="1" i="0" dirty="0">
                <a:solidFill>
                  <a:srgbClr val="333333"/>
                </a:solidFill>
                <a:effectLst/>
                <a:latin typeface="Georgia" panose="02040502050405020303" pitchFamily="18" charset="0"/>
              </a:rPr>
              <a:t>anomalies hémodynamiques glomérulaires </a:t>
            </a:r>
            <a:r>
              <a:rPr lang="fr-FR" b="0" i="0" dirty="0">
                <a:solidFill>
                  <a:srgbClr val="333333"/>
                </a:solidFill>
                <a:effectLst/>
                <a:latin typeface="Georgia" panose="02040502050405020303" pitchFamily="18" charset="0"/>
              </a:rPr>
              <a:t>survenant dans le milieu diabétique </a:t>
            </a:r>
          </a:p>
          <a:p>
            <a:r>
              <a:rPr lang="fr-FR" b="1" i="0" dirty="0">
                <a:solidFill>
                  <a:srgbClr val="333333"/>
                </a:solidFill>
                <a:effectLst/>
                <a:latin typeface="Georgia" panose="02040502050405020303" pitchFamily="18" charset="0"/>
              </a:rPr>
              <a:t>Une hyperfiltration persistante </a:t>
            </a:r>
            <a:r>
              <a:rPr lang="fr-FR" b="0" i="0" dirty="0">
                <a:solidFill>
                  <a:srgbClr val="333333"/>
                </a:solidFill>
                <a:effectLst/>
                <a:latin typeface="Georgia" panose="02040502050405020303" pitchFamily="18" charset="0"/>
              </a:rPr>
              <a:t>entraîne des dommages progressifs et irréversibles au néphron et une diminution du </a:t>
            </a:r>
            <a:r>
              <a:rPr lang="fr-FR" b="0" i="0" dirty="0" err="1">
                <a:solidFill>
                  <a:srgbClr val="333333"/>
                </a:solidFill>
                <a:effectLst/>
                <a:latin typeface="Georgia" panose="02040502050405020303" pitchFamily="18" charset="0"/>
              </a:rPr>
              <a:t>DFGe</a:t>
            </a:r>
            <a:r>
              <a:rPr lang="fr-FR" b="0" i="0" dirty="0">
                <a:solidFill>
                  <a:srgbClr val="333333"/>
                </a:solidFill>
                <a:effectLst/>
                <a:latin typeface="Georgia" panose="02040502050405020303" pitchFamily="18" charset="0"/>
              </a:rPr>
              <a:t>, </a:t>
            </a:r>
          </a:p>
          <a:p>
            <a:r>
              <a:rPr lang="fr-FR" b="0" i="0" dirty="0">
                <a:solidFill>
                  <a:srgbClr val="333333"/>
                </a:solidFill>
                <a:effectLst/>
                <a:latin typeface="Georgia" panose="02040502050405020303" pitchFamily="18" charset="0"/>
              </a:rPr>
              <a:t>L'insuffisance du tissu rénal se reflète par </a:t>
            </a:r>
            <a:r>
              <a:rPr lang="fr-FR" b="1" i="0" dirty="0">
                <a:solidFill>
                  <a:srgbClr val="333333"/>
                </a:solidFill>
                <a:effectLst/>
                <a:latin typeface="Georgia" panose="02040502050405020303" pitchFamily="18" charset="0"/>
              </a:rPr>
              <a:t>l'albuminurie et la protéinurie</a:t>
            </a:r>
            <a:r>
              <a:rPr lang="fr-FR" b="0" i="0" dirty="0">
                <a:solidFill>
                  <a:srgbClr val="333333"/>
                </a:solidFill>
                <a:effectLst/>
                <a:latin typeface="Georgia" panose="02040502050405020303" pitchFamily="18" charset="0"/>
              </a:rPr>
              <a:t>, </a:t>
            </a:r>
          </a:p>
          <a:p>
            <a:r>
              <a:rPr lang="fr-FR" b="0" i="0" dirty="0">
                <a:solidFill>
                  <a:srgbClr val="333333"/>
                </a:solidFill>
                <a:effectLst/>
                <a:latin typeface="Georgia" panose="02040502050405020303" pitchFamily="18" charset="0"/>
              </a:rPr>
              <a:t>les cellules tubulaires subissent une hypertrophie et une hyperplasie inadaptées en raison de l'augmentation de la charge de glucose délivrée au tubule et régulent positivement leurs cotransporteurs sodium-glucose pour favoriser sa réabsorption </a:t>
            </a:r>
            <a:r>
              <a:rPr lang="fr-FR" b="0" i="0" dirty="0">
                <a:solidFill>
                  <a:srgbClr val="333333"/>
                </a:solidFill>
                <a:effectLst/>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 Par conséquent, la quantité réduite de sodium délivrée entraînera une activation locale du RAAS</a:t>
            </a:r>
          </a:p>
          <a:p>
            <a:r>
              <a:rPr lang="fr-FR" b="0" i="0" dirty="0">
                <a:solidFill>
                  <a:srgbClr val="333333"/>
                </a:solidFill>
                <a:effectLst/>
                <a:latin typeface="Georgia" panose="02040502050405020303" pitchFamily="18" charset="0"/>
              </a:rPr>
              <a:t>À des stades ultérieurs, les cellules tubulaires subissent </a:t>
            </a:r>
            <a:r>
              <a:rPr lang="fr-FR" b="1" i="0" dirty="0">
                <a:solidFill>
                  <a:srgbClr val="333333"/>
                </a:solidFill>
                <a:effectLst/>
                <a:latin typeface="Georgia" panose="02040502050405020303" pitchFamily="18" charset="0"/>
              </a:rPr>
              <a:t>une atrophie </a:t>
            </a:r>
            <a:r>
              <a:rPr lang="fr-FR" b="0" i="0" dirty="0">
                <a:solidFill>
                  <a:srgbClr val="333333"/>
                </a:solidFill>
                <a:effectLst/>
                <a:latin typeface="Georgia" panose="02040502050405020303" pitchFamily="18" charset="0"/>
              </a:rPr>
              <a:t>et leur dysfonctionnement entraîne une altération de la recapture des protéines et une albuminurie, </a:t>
            </a:r>
            <a:r>
              <a:rPr lang="fr-FR" b="1" i="0" dirty="0">
                <a:solidFill>
                  <a:srgbClr val="333333"/>
                </a:solidFill>
                <a:effectLst/>
                <a:latin typeface="Georgia" panose="02040502050405020303" pitchFamily="18" charset="0"/>
              </a:rPr>
              <a:t>la fibrose </a:t>
            </a:r>
            <a:r>
              <a:rPr lang="fr-FR" b="1" i="0" dirty="0" err="1">
                <a:solidFill>
                  <a:srgbClr val="333333"/>
                </a:solidFill>
                <a:effectLst/>
                <a:latin typeface="Georgia" panose="02040502050405020303" pitchFamily="18" charset="0"/>
              </a:rPr>
              <a:t>tubulo</a:t>
            </a:r>
            <a:r>
              <a:rPr lang="fr-FR" b="1" i="0" dirty="0">
                <a:solidFill>
                  <a:srgbClr val="333333"/>
                </a:solidFill>
                <a:effectLst/>
                <a:latin typeface="Georgia" panose="02040502050405020303" pitchFamily="18" charset="0"/>
              </a:rPr>
              <a:t>-interstitielle </a:t>
            </a:r>
            <a:r>
              <a:rPr lang="fr-FR" b="0" i="0" dirty="0">
                <a:solidFill>
                  <a:srgbClr val="333333"/>
                </a:solidFill>
                <a:effectLst/>
                <a:latin typeface="Georgia" panose="02040502050405020303" pitchFamily="18" charset="0"/>
              </a:rPr>
              <a:t>étant la dernière voie partagée pour l'insuffisance rénale progressive,</a:t>
            </a:r>
            <a:endParaRPr lang="fr-FR" dirty="0"/>
          </a:p>
        </p:txBody>
      </p:sp>
    </p:spTree>
    <p:custDataLst>
      <p:tags r:id="rId1"/>
    </p:custDataLst>
    <p:extLst>
      <p:ext uri="{BB962C8B-B14F-4D97-AF65-F5344CB8AC3E}">
        <p14:creationId xmlns:p14="http://schemas.microsoft.com/office/powerpoint/2010/main" val="1839667185"/>
      </p:ext>
    </p:extLst>
  </p:cSld>
  <p:clrMapOvr>
    <a:masterClrMapping/>
  </p:clrMapOvr>
  <mc:AlternateContent xmlns:mc="http://schemas.openxmlformats.org/markup-compatibility/2006">
    <mc:Choice xmlns:p14="http://schemas.microsoft.com/office/powerpoint/2010/main" Requires="p14">
      <p:transition spd="slow" p14:dur="2000" advTm="90247"/>
    </mc:Choice>
    <mc:Fallback>
      <p:transition spd="slow" advTm="902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2"/>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493538"/>
          </a:xfrm>
          <a:prstGeom prst="rect">
            <a:avLst/>
          </a:prstGeom>
          <a:noFill/>
        </p:spPr>
        <p:txBody>
          <a:bodyPr wrap="square">
            <a:spAutoFit/>
          </a:bodyPr>
          <a:lstStyle/>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b="1" dirty="0">
                <a:solidFill>
                  <a:srgbClr val="333333"/>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1566493964"/>
      </p:ext>
    </p:extLst>
  </p:cSld>
  <p:clrMapOvr>
    <a:masterClrMapping/>
  </p:clrMapOvr>
  <mc:AlternateContent xmlns:mc="http://schemas.openxmlformats.org/markup-compatibility/2006">
    <mc:Choice xmlns:p14="http://schemas.microsoft.com/office/powerpoint/2010/main" Requires="p14">
      <p:transition spd="slow" p14:dur="2000" advTm="7396"/>
    </mc:Choice>
    <mc:Fallback>
      <p:transition spd="slow" advTm="73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2C265-7D89-BC8C-9B99-C2F2E4C94C49}"/>
              </a:ext>
            </a:extLst>
          </p:cNvPr>
          <p:cNvSpPr>
            <a:spLocks noGrp="1"/>
          </p:cNvSpPr>
          <p:nvPr>
            <p:ph type="title"/>
          </p:nvPr>
        </p:nvSpPr>
        <p:spPr/>
        <p:txBody>
          <a:bodyPr>
            <a:normAutofit fontScale="90000"/>
          </a:bodyPr>
          <a:lstStyle/>
          <a:p>
            <a:r>
              <a:rPr lang="fr-FR" sz="3600" b="1" dirty="0">
                <a:solidFill>
                  <a:srgbClr val="0070C0"/>
                </a:solidFill>
                <a:latin typeface="Arial Black" panose="020B0A04020102020204" pitchFamily="34" charset="0"/>
              </a:rPr>
              <a:t>Mécanismes d’impact de la dysfonction rénale sur l’apparition du DT2</a:t>
            </a:r>
            <a:br>
              <a:rPr lang="fr-FR" b="0" i="0" dirty="0">
                <a:solidFill>
                  <a:srgbClr val="222222"/>
                </a:solidFill>
                <a:effectLst/>
                <a:latin typeface="-apple-system"/>
              </a:rPr>
            </a:br>
            <a:endParaRPr lang="fr-FR" dirty="0"/>
          </a:p>
        </p:txBody>
      </p:sp>
      <p:sp>
        <p:nvSpPr>
          <p:cNvPr id="3" name="Espace réservé du contenu 2">
            <a:extLst>
              <a:ext uri="{FF2B5EF4-FFF2-40B4-BE49-F238E27FC236}">
                <a16:creationId xmlns:a16="http://schemas.microsoft.com/office/drawing/2014/main" id="{366564F7-4E50-2AD5-4F53-4F55F1C76B80}"/>
              </a:ext>
            </a:extLst>
          </p:cNvPr>
          <p:cNvSpPr>
            <a:spLocks noGrp="1"/>
          </p:cNvSpPr>
          <p:nvPr>
            <p:ph idx="1"/>
          </p:nvPr>
        </p:nvSpPr>
        <p:spPr>
          <a:xfrm>
            <a:off x="1097280" y="1845734"/>
            <a:ext cx="10058400" cy="4351866"/>
          </a:xfrm>
        </p:spPr>
        <p:txBody>
          <a:bodyPr/>
          <a:lstStyle/>
          <a:p>
            <a:r>
              <a:rPr lang="fr-FR" b="0" i="0" dirty="0">
                <a:solidFill>
                  <a:srgbClr val="333333"/>
                </a:solidFill>
                <a:effectLst/>
                <a:latin typeface="Georgia" panose="02040502050405020303" pitchFamily="18" charset="0"/>
              </a:rPr>
              <a:t>la physiopathologie sous-jacente aux anomalies du glucose dans l'IRC reste largement floue.</a:t>
            </a:r>
          </a:p>
          <a:p>
            <a:r>
              <a:rPr lang="fr-FR" b="0" i="0" dirty="0">
                <a:solidFill>
                  <a:srgbClr val="333333"/>
                </a:solidFill>
                <a:effectLst/>
                <a:latin typeface="Georgia" panose="02040502050405020303" pitchFamily="18" charset="0"/>
              </a:rPr>
              <a:t>en soi à une voie de signalisation de l'insuline défectueuse, puisque la résistance à l'insuline est une anomalie fréquente dans la MRC, quelle que soit son étiologie</a:t>
            </a:r>
          </a:p>
          <a:p>
            <a:r>
              <a:rPr lang="fr-FR" b="1" i="0" dirty="0">
                <a:solidFill>
                  <a:srgbClr val="333333"/>
                </a:solidFill>
                <a:effectLst/>
                <a:latin typeface="Georgia" panose="02040502050405020303" pitchFamily="18" charset="0"/>
              </a:rPr>
              <a:t>L'IRC</a:t>
            </a:r>
            <a:r>
              <a:rPr lang="fr-FR" b="0" i="0" dirty="0">
                <a:solidFill>
                  <a:srgbClr val="333333"/>
                </a:solidFill>
                <a:effectLst/>
                <a:latin typeface="Georgia" panose="02040502050405020303" pitchFamily="18" charset="0"/>
              </a:rPr>
              <a:t> est une maladie caractérisée par </a:t>
            </a:r>
            <a:r>
              <a:rPr lang="fr-FR" b="1" i="0" dirty="0">
                <a:solidFill>
                  <a:srgbClr val="333333"/>
                </a:solidFill>
                <a:effectLst/>
                <a:latin typeface="Georgia" panose="02040502050405020303" pitchFamily="18" charset="0"/>
              </a:rPr>
              <a:t>une inflammation chronique </a:t>
            </a:r>
            <a:r>
              <a:rPr lang="fr-FR" b="0" i="0" dirty="0">
                <a:solidFill>
                  <a:srgbClr val="333333"/>
                </a:solidFill>
                <a:effectLst/>
                <a:latin typeface="Georgia" panose="02040502050405020303" pitchFamily="18" charset="0"/>
              </a:rPr>
              <a:t>et </a:t>
            </a:r>
            <a:r>
              <a:rPr lang="fr-FR" b="1" i="0" dirty="0">
                <a:solidFill>
                  <a:srgbClr val="333333"/>
                </a:solidFill>
                <a:effectLst/>
                <a:latin typeface="Georgia" panose="02040502050405020303" pitchFamily="18" charset="0"/>
              </a:rPr>
              <a:t>un stress oxydatif </a:t>
            </a:r>
            <a:r>
              <a:rPr lang="fr-FR" b="0" i="0" dirty="0">
                <a:solidFill>
                  <a:srgbClr val="333333"/>
                </a:solidFill>
                <a:effectLst/>
                <a:latin typeface="Georgia" panose="02040502050405020303" pitchFamily="18" charset="0"/>
              </a:rPr>
              <a:t>accru , et il est bien validé que </a:t>
            </a:r>
            <a:r>
              <a:rPr lang="fr-FR" b="1" i="0" dirty="0">
                <a:solidFill>
                  <a:srgbClr val="333333"/>
                </a:solidFill>
                <a:effectLst/>
                <a:latin typeface="Georgia" panose="02040502050405020303" pitchFamily="18" charset="0"/>
              </a:rPr>
              <a:t>les cytokines pro inflammatoires </a:t>
            </a:r>
            <a:r>
              <a:rPr lang="fr-FR" b="0" i="0" dirty="0">
                <a:solidFill>
                  <a:srgbClr val="333333"/>
                </a:solidFill>
                <a:effectLst/>
                <a:latin typeface="Georgia" panose="02040502050405020303" pitchFamily="18" charset="0"/>
              </a:rPr>
              <a:t>favorisent la </a:t>
            </a:r>
            <a:r>
              <a:rPr lang="fr-FR" b="1" i="0" dirty="0">
                <a:solidFill>
                  <a:srgbClr val="333333"/>
                </a:solidFill>
                <a:effectLst/>
                <a:latin typeface="Georgia" panose="02040502050405020303" pitchFamily="18" charset="0"/>
              </a:rPr>
              <a:t>résistance à l'insuline </a:t>
            </a:r>
            <a:r>
              <a:rPr lang="fr-FR" b="0" i="0" dirty="0">
                <a:solidFill>
                  <a:srgbClr val="333333"/>
                </a:solidFill>
                <a:effectLst/>
                <a:latin typeface="Georgia" panose="02040502050405020303" pitchFamily="18" charset="0"/>
              </a:rPr>
              <a:t>grâce à des modifications post-traductionnelles des protéines de transduction du signal</a:t>
            </a:r>
          </a:p>
          <a:p>
            <a:r>
              <a:rPr lang="fr-FR" b="0" i="0" dirty="0">
                <a:solidFill>
                  <a:srgbClr val="333333"/>
                </a:solidFill>
                <a:effectLst/>
                <a:latin typeface="Georgia" panose="02040502050405020303" pitchFamily="18" charset="0"/>
              </a:rPr>
              <a:t>De plus, </a:t>
            </a:r>
            <a:r>
              <a:rPr lang="fr-FR" b="1" i="0" dirty="0">
                <a:solidFill>
                  <a:srgbClr val="333333"/>
                </a:solidFill>
                <a:effectLst/>
                <a:latin typeface="Georgia" panose="02040502050405020303" pitchFamily="18" charset="0"/>
              </a:rPr>
              <a:t>l'acidose métabolique </a:t>
            </a:r>
            <a:r>
              <a:rPr lang="fr-FR" b="0" i="0" dirty="0">
                <a:solidFill>
                  <a:srgbClr val="333333"/>
                </a:solidFill>
                <a:effectLst/>
                <a:latin typeface="Georgia" panose="02040502050405020303" pitchFamily="18" charset="0"/>
              </a:rPr>
              <a:t>- une complication courante de l'IRC - a été associée à une diminution de la sensibilité à l'insuline,</a:t>
            </a:r>
            <a:endParaRPr lang="fr-FR" dirty="0"/>
          </a:p>
        </p:txBody>
      </p:sp>
    </p:spTree>
    <p:custDataLst>
      <p:tags r:id="rId2"/>
    </p:custDataLst>
    <p:extLst>
      <p:ext uri="{BB962C8B-B14F-4D97-AF65-F5344CB8AC3E}">
        <p14:creationId xmlns:p14="http://schemas.microsoft.com/office/powerpoint/2010/main" val="3103014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5177"/>
    </mc:Choice>
    <mc:Fallback>
      <p:transition spd="slow" advTm="451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2"/>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154984"/>
          </a:xfrm>
          <a:prstGeom prst="rect">
            <a:avLst/>
          </a:prstGeom>
          <a:noFill/>
        </p:spPr>
        <p:txBody>
          <a:bodyPr wrap="square">
            <a:spAutoFit/>
          </a:bodyPr>
          <a:lstStyle/>
          <a:p>
            <a:pPr marL="342900" indent="-342900">
              <a:buFont typeface="Wingdings" panose="05000000000000000000" pitchFamily="2" charset="2"/>
              <a:buChar char="q"/>
            </a:pPr>
            <a:r>
              <a:rPr lang="fr-FR" sz="2400" dirty="0">
                <a:solidFill>
                  <a:schemeClr val="bg1">
                    <a:lumMod val="85000"/>
                  </a:schemeClr>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4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400" dirty="0">
                <a:solidFill>
                  <a:schemeClr val="bg1">
                    <a:lumMod val="85000"/>
                  </a:schemeClr>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4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400" dirty="0">
                <a:solidFill>
                  <a:schemeClr val="bg1">
                    <a:lumMod val="85000"/>
                  </a:schemeClr>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4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400" dirty="0">
                <a:solidFill>
                  <a:schemeClr val="bg1">
                    <a:lumMod val="85000"/>
                  </a:schemeClr>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4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400" b="1" dirty="0">
                <a:solidFill>
                  <a:srgbClr val="333333"/>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2831095091"/>
      </p:ext>
    </p:extLst>
  </p:cSld>
  <p:clrMapOvr>
    <a:masterClrMapping/>
  </p:clrMapOvr>
  <mc:AlternateContent xmlns:mc="http://schemas.openxmlformats.org/markup-compatibility/2006">
    <mc:Choice xmlns:p14="http://schemas.microsoft.com/office/powerpoint/2010/main" Requires="p14">
      <p:transition spd="slow" p14:dur="2000" advTm="5071"/>
    </mc:Choice>
    <mc:Fallback>
      <p:transition spd="slow" advTm="50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A71DD-EFE0-1D93-B2F0-54451364FE79}"/>
              </a:ext>
            </a:extLst>
          </p:cNvPr>
          <p:cNvSpPr>
            <a:spLocks noGrp="1"/>
          </p:cNvSpPr>
          <p:nvPr>
            <p:ph type="title"/>
          </p:nvPr>
        </p:nvSpPr>
        <p:spPr/>
        <p:txBody>
          <a:bodyPr>
            <a:normAutofit fontScale="90000"/>
          </a:bodyPr>
          <a:lstStyle/>
          <a:p>
            <a:r>
              <a:rPr lang="fr-FR" sz="3600" b="1" dirty="0">
                <a:solidFill>
                  <a:srgbClr val="0070C0"/>
                </a:solidFill>
                <a:latin typeface="Arial Black" panose="020B0A04020102020204" pitchFamily="34" charset="0"/>
              </a:rPr>
              <a:t>L’interaction cardio-rénale bidirectionnelle</a:t>
            </a:r>
            <a:br>
              <a:rPr lang="fr-FR" b="0" i="0" dirty="0">
                <a:solidFill>
                  <a:srgbClr val="222222"/>
                </a:solidFill>
                <a:effectLst/>
                <a:latin typeface="-apple-system"/>
              </a:rPr>
            </a:br>
            <a:endParaRPr lang="fr-FR" dirty="0"/>
          </a:p>
        </p:txBody>
      </p:sp>
      <p:sp>
        <p:nvSpPr>
          <p:cNvPr id="3" name="Espace réservé du contenu 2">
            <a:extLst>
              <a:ext uri="{FF2B5EF4-FFF2-40B4-BE49-F238E27FC236}">
                <a16:creationId xmlns:a16="http://schemas.microsoft.com/office/drawing/2014/main" id="{17874C54-A13D-B681-CDEF-ACB3BCF74DE5}"/>
              </a:ext>
            </a:extLst>
          </p:cNvPr>
          <p:cNvSpPr>
            <a:spLocks noGrp="1"/>
          </p:cNvSpPr>
          <p:nvPr>
            <p:ph idx="1"/>
          </p:nvPr>
        </p:nvSpPr>
        <p:spPr>
          <a:xfrm>
            <a:off x="1097280" y="1845734"/>
            <a:ext cx="10058400" cy="4351866"/>
          </a:xfrm>
        </p:spPr>
        <p:txBody>
          <a:bodyPr>
            <a:normAutofit/>
          </a:bodyPr>
          <a:lstStyle/>
          <a:p>
            <a:r>
              <a:rPr lang="fr-FR" b="0" i="0" dirty="0">
                <a:solidFill>
                  <a:srgbClr val="333333"/>
                </a:solidFill>
                <a:effectLst/>
                <a:latin typeface="Georgia" panose="02040502050405020303" pitchFamily="18" charset="0"/>
              </a:rPr>
              <a:t>un dysfonctionnement aigu ou chronique d'un organe conduisant à un dysfonctionnement aigu ou chronique de l'autre,</a:t>
            </a:r>
          </a:p>
          <a:p>
            <a:endParaRPr lang="fr-FR" dirty="0">
              <a:solidFill>
                <a:srgbClr val="333333"/>
              </a:solidFill>
              <a:latin typeface="Georgia" panose="02040502050405020303" pitchFamily="18" charset="0"/>
            </a:endParaRPr>
          </a:p>
          <a:p>
            <a:r>
              <a:rPr lang="fr-FR" b="1" i="0" dirty="0">
                <a:solidFill>
                  <a:srgbClr val="333333"/>
                </a:solidFill>
                <a:effectLst/>
                <a:latin typeface="Georgia" panose="02040502050405020303" pitchFamily="18" charset="0"/>
              </a:rPr>
              <a:t>En bref:</a:t>
            </a:r>
          </a:p>
          <a:p>
            <a:r>
              <a:rPr lang="fr-FR" dirty="0">
                <a:solidFill>
                  <a:srgbClr val="333333"/>
                </a:solidFill>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 Un faible débit cardiaque associé à l'IC, une hypovolémie efficace et un excès de médiateurs vasoconstricteurs conduisent à une hypoperfusion rénale chronique et à une diminution du </a:t>
            </a:r>
            <a:r>
              <a:rPr lang="fr-FR" b="0" i="0" dirty="0" err="1">
                <a:solidFill>
                  <a:srgbClr val="333333"/>
                </a:solidFill>
                <a:effectLst/>
                <a:latin typeface="Georgia" panose="02040502050405020303" pitchFamily="18" charset="0"/>
              </a:rPr>
              <a:t>DFGe</a:t>
            </a:r>
            <a:endParaRPr lang="fr-FR" b="0" i="0" dirty="0">
              <a:solidFill>
                <a:srgbClr val="333333"/>
              </a:solidFill>
              <a:effectLst/>
              <a:latin typeface="Georgia" panose="02040502050405020303" pitchFamily="18" charset="0"/>
            </a:endParaRPr>
          </a:p>
          <a:p>
            <a:endParaRPr lang="fr-FR" dirty="0">
              <a:solidFill>
                <a:srgbClr val="333333"/>
              </a:solidFill>
              <a:latin typeface="Georgia" panose="02040502050405020303" pitchFamily="18" charset="0"/>
            </a:endParaRPr>
          </a:p>
          <a:p>
            <a:r>
              <a:rPr lang="fr-FR" b="0" i="0" dirty="0">
                <a:solidFill>
                  <a:srgbClr val="333333"/>
                </a:solidFill>
                <a:effectLst/>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 À l’inverse, la rétention de sodium et d’eau et l’activation chronique du SRAA dans l’IRC exacerbent l’hypertension et augmentent la pré- et </a:t>
            </a:r>
            <a:r>
              <a:rPr lang="fr-FR" b="0" i="0" dirty="0" err="1">
                <a:solidFill>
                  <a:srgbClr val="333333"/>
                </a:solidFill>
                <a:effectLst/>
                <a:latin typeface="Georgia" panose="02040502050405020303" pitchFamily="18" charset="0"/>
              </a:rPr>
              <a:t>post-charge</a:t>
            </a:r>
            <a:r>
              <a:rPr lang="fr-FR" b="0" i="0" dirty="0">
                <a:solidFill>
                  <a:srgbClr val="333333"/>
                </a:solidFill>
                <a:effectLst/>
                <a:latin typeface="Georgia" panose="02040502050405020303" pitchFamily="18" charset="0"/>
              </a:rPr>
              <a:t> cardiaque,</a:t>
            </a:r>
            <a:endParaRPr lang="fr-FR" dirty="0"/>
          </a:p>
        </p:txBody>
      </p:sp>
    </p:spTree>
    <p:custDataLst>
      <p:tags r:id="rId2"/>
    </p:custDataLst>
    <p:extLst>
      <p:ext uri="{BB962C8B-B14F-4D97-AF65-F5344CB8AC3E}">
        <p14:creationId xmlns:p14="http://schemas.microsoft.com/office/powerpoint/2010/main" val="3206973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0954"/>
    </mc:Choice>
    <mc:Fallback>
      <p:transition spd="slow" advTm="40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5289F-2BBD-B0DD-EA34-765DEF5C8C1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CA5113D5-68FD-928E-41B5-75AF337C33DA}"/>
              </a:ext>
            </a:extLst>
          </p:cNvPr>
          <p:cNvPicPr>
            <a:picLocks noGrp="1" noChangeAspect="1"/>
          </p:cNvPicPr>
          <p:nvPr>
            <p:ph idx="1"/>
          </p:nvPr>
        </p:nvPicPr>
        <p:blipFill rotWithShape="1">
          <a:blip r:embed="rId3"/>
          <a:srcRect l="3726" t="14520" r="28094" b="16308"/>
          <a:stretch/>
        </p:blipFill>
        <p:spPr>
          <a:xfrm>
            <a:off x="879411" y="163187"/>
            <a:ext cx="10433177" cy="5951056"/>
          </a:xfrm>
        </p:spPr>
      </p:pic>
    </p:spTree>
    <p:extLst>
      <p:ext uri="{BB962C8B-B14F-4D97-AF65-F5344CB8AC3E}">
        <p14:creationId xmlns:p14="http://schemas.microsoft.com/office/powerpoint/2010/main" val="3013011001"/>
      </p:ext>
    </p:extLst>
  </p:cSld>
  <p:clrMapOvr>
    <a:masterClrMapping/>
  </p:clrMapOvr>
  <mc:AlternateContent xmlns:mc="http://schemas.openxmlformats.org/markup-compatibility/2006">
    <mc:Choice xmlns:p14="http://schemas.microsoft.com/office/powerpoint/2010/main" Requires="p14">
      <p:transition spd="slow" p14:dur="2000" advTm="3804"/>
    </mc:Choice>
    <mc:Fallback>
      <p:transition spd="slow" advTm="380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14A77-5824-81BF-15F2-4C8271C38DF0}"/>
              </a:ext>
            </a:extLst>
          </p:cNvPr>
          <p:cNvSpPr>
            <a:spLocks noGrp="1"/>
          </p:cNvSpPr>
          <p:nvPr>
            <p:ph type="title"/>
          </p:nvPr>
        </p:nvSpPr>
        <p:spPr/>
        <p:txBody>
          <a:bodyPr>
            <a:noAutofit/>
          </a:bodyPr>
          <a:lstStyle/>
          <a:p>
            <a:pPr algn="ctr"/>
            <a:r>
              <a:rPr lang="fr-FR" sz="3600" b="1" i="0" dirty="0">
                <a:solidFill>
                  <a:srgbClr val="0070C0"/>
                </a:solidFill>
                <a:effectLst/>
                <a:latin typeface="Arial Black" panose="020B0A04020102020204" pitchFamily="34" charset="0"/>
              </a:rPr>
              <a:t>Prise en charge intégrée de la maladie CMR</a:t>
            </a:r>
            <a:br>
              <a:rPr lang="fr-FR" sz="3600" b="1" i="0" dirty="0">
                <a:solidFill>
                  <a:srgbClr val="0070C0"/>
                </a:solidFill>
                <a:effectLst/>
                <a:latin typeface="Arial Black" panose="020B0A04020102020204" pitchFamily="34" charset="0"/>
              </a:rPr>
            </a:br>
            <a:endParaRPr lang="fr-FR" sz="3600" dirty="0">
              <a:solidFill>
                <a:srgbClr val="0070C0"/>
              </a:solidFill>
              <a:latin typeface="Arial Black" panose="020B0A04020102020204" pitchFamily="34" charset="0"/>
            </a:endParaRPr>
          </a:p>
        </p:txBody>
      </p:sp>
      <p:pic>
        <p:nvPicPr>
          <p:cNvPr id="5" name="Espace réservé du contenu 4">
            <a:extLst>
              <a:ext uri="{FF2B5EF4-FFF2-40B4-BE49-F238E27FC236}">
                <a16:creationId xmlns:a16="http://schemas.microsoft.com/office/drawing/2014/main" id="{F2B79966-56CF-7049-404D-399E1ED0A895}"/>
              </a:ext>
            </a:extLst>
          </p:cNvPr>
          <p:cNvPicPr>
            <a:picLocks noGrp="1" noChangeAspect="1"/>
          </p:cNvPicPr>
          <p:nvPr>
            <p:ph idx="1"/>
          </p:nvPr>
        </p:nvPicPr>
        <p:blipFill rotWithShape="1">
          <a:blip r:embed="rId2"/>
          <a:srcRect l="4826" t="14495" r="26371" b="16282"/>
          <a:stretch/>
        </p:blipFill>
        <p:spPr>
          <a:xfrm>
            <a:off x="1415415" y="1253490"/>
            <a:ext cx="9422130" cy="5329692"/>
          </a:xfrm>
        </p:spPr>
      </p:pic>
    </p:spTree>
    <p:extLst>
      <p:ext uri="{BB962C8B-B14F-4D97-AF65-F5344CB8AC3E}">
        <p14:creationId xmlns:p14="http://schemas.microsoft.com/office/powerpoint/2010/main" val="4075707256"/>
      </p:ext>
    </p:extLst>
  </p:cSld>
  <p:clrMapOvr>
    <a:masterClrMapping/>
  </p:clrMapOvr>
  <mc:AlternateContent xmlns:mc="http://schemas.openxmlformats.org/markup-compatibility/2006">
    <mc:Choice xmlns:p14="http://schemas.microsoft.com/office/powerpoint/2010/main" Requires="p14">
      <p:transition spd="slow" p14:dur="2000" advTm="39625"/>
    </mc:Choice>
    <mc:Fallback>
      <p:transition spd="slow" advTm="3962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DE1EF9-A669-07F7-1119-D69FA4FA0C88}"/>
              </a:ext>
            </a:extLst>
          </p:cNvPr>
          <p:cNvSpPr>
            <a:spLocks noGrp="1"/>
          </p:cNvSpPr>
          <p:nvPr>
            <p:ph type="title"/>
          </p:nvPr>
        </p:nvSpPr>
        <p:spPr/>
        <p:txBody>
          <a:bodyPr/>
          <a:lstStyle/>
          <a:p>
            <a:r>
              <a:rPr lang="fr-FR" b="1" dirty="0">
                <a:solidFill>
                  <a:srgbClr val="0070C0"/>
                </a:solidFill>
                <a:latin typeface="Arial Black" panose="020B0A04020102020204" pitchFamily="34" charset="0"/>
              </a:rPr>
              <a:t>Introduction</a:t>
            </a:r>
          </a:p>
        </p:txBody>
      </p:sp>
      <p:sp>
        <p:nvSpPr>
          <p:cNvPr id="4" name="Espace réservé du contenu 3">
            <a:extLst>
              <a:ext uri="{FF2B5EF4-FFF2-40B4-BE49-F238E27FC236}">
                <a16:creationId xmlns:a16="http://schemas.microsoft.com/office/drawing/2014/main" id="{7C33B3DE-B3D1-0F52-135F-9B7A4C22F6EB}"/>
              </a:ext>
            </a:extLst>
          </p:cNvPr>
          <p:cNvSpPr>
            <a:spLocks noGrp="1"/>
          </p:cNvSpPr>
          <p:nvPr>
            <p:ph idx="1"/>
          </p:nvPr>
        </p:nvSpPr>
        <p:spPr>
          <a:xfrm>
            <a:off x="1097280" y="2167576"/>
            <a:ext cx="10058400" cy="4023360"/>
          </a:xfrm>
        </p:spPr>
        <p:txBody>
          <a:bodyPr/>
          <a:lstStyle/>
          <a:p>
            <a:pPr>
              <a:buFont typeface="Wingdings" panose="05000000000000000000" pitchFamily="2" charset="2"/>
              <a:buChar char="v"/>
            </a:pPr>
            <a:r>
              <a:rPr lang="fr-FR" dirty="0">
                <a:latin typeface="Arial Black" panose="020B0A04020102020204" pitchFamily="34" charset="0"/>
              </a:rPr>
              <a:t>500 Million de diabétique  </a:t>
            </a:r>
            <a:r>
              <a:rPr lang="fr-FR" sz="1200" dirty="0">
                <a:latin typeface="Arial Black" panose="020B0A04020102020204" pitchFamily="34" charset="0"/>
              </a:rPr>
              <a:t>2021</a:t>
            </a:r>
            <a:r>
              <a:rPr lang="fr-FR" dirty="0">
                <a:latin typeface="Arial Black" panose="020B0A04020102020204" pitchFamily="34" charset="0"/>
              </a:rPr>
              <a:t> </a:t>
            </a:r>
          </a:p>
          <a:p>
            <a:endParaRPr lang="fr-FR" dirty="0">
              <a:latin typeface="Arial Black" panose="020B0A04020102020204" pitchFamily="34" charset="0"/>
            </a:endParaRPr>
          </a:p>
          <a:p>
            <a:endParaRPr lang="fr-FR" dirty="0">
              <a:latin typeface="Arial Black" panose="020B0A04020102020204" pitchFamily="34" charset="0"/>
            </a:endParaRPr>
          </a:p>
          <a:p>
            <a:pPr>
              <a:buFont typeface="Wingdings" panose="05000000000000000000" pitchFamily="2" charset="2"/>
              <a:buChar char="v"/>
            </a:pPr>
            <a:r>
              <a:rPr lang="fr-FR" dirty="0">
                <a:latin typeface="Arial Black" panose="020B0A04020102020204" pitchFamily="34" charset="0"/>
              </a:rPr>
              <a:t>64 Million IC    </a:t>
            </a:r>
            <a:r>
              <a:rPr lang="fr-FR" sz="1200" dirty="0">
                <a:latin typeface="Arial Black" panose="020B0A04020102020204" pitchFamily="34" charset="0"/>
              </a:rPr>
              <a:t>2020</a:t>
            </a:r>
          </a:p>
          <a:p>
            <a:endParaRPr lang="fr-FR" dirty="0">
              <a:latin typeface="Arial Black" panose="020B0A04020102020204" pitchFamily="34" charset="0"/>
            </a:endParaRPr>
          </a:p>
          <a:p>
            <a:endParaRPr lang="fr-FR" dirty="0">
              <a:latin typeface="Arial Black" panose="020B0A04020102020204" pitchFamily="34" charset="0"/>
            </a:endParaRPr>
          </a:p>
          <a:p>
            <a:pPr>
              <a:buFont typeface="Wingdings" panose="05000000000000000000" pitchFamily="2" charset="2"/>
              <a:buChar char="v"/>
            </a:pPr>
            <a:r>
              <a:rPr lang="fr-FR" dirty="0">
                <a:latin typeface="Arial Black" panose="020B0A04020102020204" pitchFamily="34" charset="0"/>
              </a:rPr>
              <a:t>700 Million IRC   </a:t>
            </a:r>
            <a:r>
              <a:rPr lang="fr-FR" sz="1200" dirty="0">
                <a:latin typeface="Arial Black" panose="020B0A04020102020204" pitchFamily="34" charset="0"/>
              </a:rPr>
              <a:t>2020</a:t>
            </a:r>
          </a:p>
        </p:txBody>
      </p:sp>
      <p:pic>
        <p:nvPicPr>
          <p:cNvPr id="7" name="Image 6">
            <a:extLst>
              <a:ext uri="{FF2B5EF4-FFF2-40B4-BE49-F238E27FC236}">
                <a16:creationId xmlns:a16="http://schemas.microsoft.com/office/drawing/2014/main" id="{6FF1AB57-AB03-F5F7-8390-0A748E242857}"/>
              </a:ext>
            </a:extLst>
          </p:cNvPr>
          <p:cNvPicPr>
            <a:picLocks noChangeAspect="1"/>
          </p:cNvPicPr>
          <p:nvPr/>
        </p:nvPicPr>
        <p:blipFill rotWithShape="1">
          <a:blip r:embed="rId4"/>
          <a:srcRect l="61210" t="40831" r="3710" b="21731"/>
          <a:stretch/>
        </p:blipFill>
        <p:spPr>
          <a:xfrm rot="1293028">
            <a:off x="6047659" y="1629917"/>
            <a:ext cx="2371685" cy="1423011"/>
          </a:xfrm>
          <a:prstGeom prst="rect">
            <a:avLst/>
          </a:prstGeom>
        </p:spPr>
      </p:pic>
      <p:pic>
        <p:nvPicPr>
          <p:cNvPr id="9" name="Image 8">
            <a:extLst>
              <a:ext uri="{FF2B5EF4-FFF2-40B4-BE49-F238E27FC236}">
                <a16:creationId xmlns:a16="http://schemas.microsoft.com/office/drawing/2014/main" id="{B07CF2E9-3698-67D0-6E76-C8BCBF2FCD7F}"/>
              </a:ext>
            </a:extLst>
          </p:cNvPr>
          <p:cNvPicPr>
            <a:picLocks noChangeAspect="1"/>
          </p:cNvPicPr>
          <p:nvPr/>
        </p:nvPicPr>
        <p:blipFill rotWithShape="1">
          <a:blip r:embed="rId5"/>
          <a:srcRect l="68226" t="24641" r="4677" b="41129"/>
          <a:stretch/>
        </p:blipFill>
        <p:spPr>
          <a:xfrm>
            <a:off x="5649039" y="2606781"/>
            <a:ext cx="2342838" cy="1663988"/>
          </a:xfrm>
          <a:prstGeom prst="rect">
            <a:avLst/>
          </a:prstGeom>
        </p:spPr>
      </p:pic>
      <p:pic>
        <p:nvPicPr>
          <p:cNvPr id="11" name="Image 10">
            <a:extLst>
              <a:ext uri="{FF2B5EF4-FFF2-40B4-BE49-F238E27FC236}">
                <a16:creationId xmlns:a16="http://schemas.microsoft.com/office/drawing/2014/main" id="{CB299080-8D92-F1B6-E0C3-2F6BA8AF409E}"/>
              </a:ext>
            </a:extLst>
          </p:cNvPr>
          <p:cNvPicPr>
            <a:picLocks noChangeAspect="1"/>
          </p:cNvPicPr>
          <p:nvPr/>
        </p:nvPicPr>
        <p:blipFill rotWithShape="1">
          <a:blip r:embed="rId6"/>
          <a:srcRect l="61190" t="24641" r="6875" b="37628"/>
          <a:stretch/>
        </p:blipFill>
        <p:spPr>
          <a:xfrm rot="20240629">
            <a:off x="5263062" y="3818522"/>
            <a:ext cx="2504982" cy="1663988"/>
          </a:xfrm>
          <a:prstGeom prst="rect">
            <a:avLst/>
          </a:prstGeom>
        </p:spPr>
      </p:pic>
    </p:spTree>
    <p:custDataLst>
      <p:tags r:id="rId1"/>
    </p:custDataLst>
    <p:extLst>
      <p:ext uri="{BB962C8B-B14F-4D97-AF65-F5344CB8AC3E}">
        <p14:creationId xmlns:p14="http://schemas.microsoft.com/office/powerpoint/2010/main" val="2116796924"/>
      </p:ext>
    </p:extLst>
  </p:cSld>
  <p:clrMapOvr>
    <a:masterClrMapping/>
  </p:clrMapOvr>
  <mc:AlternateContent xmlns:mc="http://schemas.openxmlformats.org/markup-compatibility/2006">
    <mc:Choice xmlns:p14="http://schemas.microsoft.com/office/powerpoint/2010/main" Requires="p14">
      <p:transition spd="slow" p14:dur="2000" advTm="25857"/>
    </mc:Choice>
    <mc:Fallback>
      <p:transition spd="slow" advTm="25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64D37-DAB8-8B1B-ED85-F373D1EB38CA}"/>
              </a:ext>
            </a:extLst>
          </p:cNvPr>
          <p:cNvSpPr>
            <a:spLocks noGrp="1"/>
          </p:cNvSpPr>
          <p:nvPr>
            <p:ph type="title"/>
          </p:nvPr>
        </p:nvSpPr>
        <p:spPr/>
        <p:txBody>
          <a:bodyPr>
            <a:normAutofit/>
          </a:bodyPr>
          <a:lstStyle/>
          <a:p>
            <a:br>
              <a:rPr lang="fr-FR" b="1" i="0" dirty="0">
                <a:solidFill>
                  <a:srgbClr val="1B3051"/>
                </a:solidFill>
                <a:effectLst/>
                <a:latin typeface="Europa"/>
              </a:rPr>
            </a:br>
            <a:endParaRPr lang="fr-FR" dirty="0"/>
          </a:p>
        </p:txBody>
      </p:sp>
      <p:pic>
        <p:nvPicPr>
          <p:cNvPr id="5" name="Espace réservé du contenu 4">
            <a:extLst>
              <a:ext uri="{FF2B5EF4-FFF2-40B4-BE49-F238E27FC236}">
                <a16:creationId xmlns:a16="http://schemas.microsoft.com/office/drawing/2014/main" id="{96CE4A8F-1598-F0BD-6553-15EE2858D81A}"/>
              </a:ext>
            </a:extLst>
          </p:cNvPr>
          <p:cNvPicPr>
            <a:picLocks noGrp="1" noChangeAspect="1"/>
          </p:cNvPicPr>
          <p:nvPr>
            <p:ph idx="1"/>
          </p:nvPr>
        </p:nvPicPr>
        <p:blipFill rotWithShape="1">
          <a:blip r:embed="rId3"/>
          <a:srcRect l="3784" t="15194" r="29655" b="14860"/>
          <a:stretch/>
        </p:blipFill>
        <p:spPr>
          <a:xfrm>
            <a:off x="1036320" y="366673"/>
            <a:ext cx="10501916" cy="6204723"/>
          </a:xfrm>
        </p:spPr>
      </p:pic>
    </p:spTree>
    <p:extLst>
      <p:ext uri="{BB962C8B-B14F-4D97-AF65-F5344CB8AC3E}">
        <p14:creationId xmlns:p14="http://schemas.microsoft.com/office/powerpoint/2010/main" val="790124159"/>
      </p:ext>
    </p:extLst>
  </p:cSld>
  <p:clrMapOvr>
    <a:masterClrMapping/>
  </p:clrMapOvr>
  <mc:AlternateContent xmlns:mc="http://schemas.openxmlformats.org/markup-compatibility/2006">
    <mc:Choice xmlns:p14="http://schemas.microsoft.com/office/powerpoint/2010/main" Requires="p14">
      <p:transition spd="slow" p14:dur="2000" advTm="9257"/>
    </mc:Choice>
    <mc:Fallback>
      <p:transition spd="slow" advTm="925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BDCA65-DD13-7F8A-6044-43E83878658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84793B0-002C-D7F8-9FD7-A4E52950128F}"/>
              </a:ext>
            </a:extLst>
          </p:cNvPr>
          <p:cNvPicPr>
            <a:picLocks noGrp="1" noChangeAspect="1"/>
          </p:cNvPicPr>
          <p:nvPr>
            <p:ph idx="1"/>
          </p:nvPr>
        </p:nvPicPr>
        <p:blipFill rotWithShape="1">
          <a:blip r:embed="rId4"/>
          <a:srcRect l="2487" t="15664" r="25481" b="11803"/>
          <a:stretch/>
        </p:blipFill>
        <p:spPr>
          <a:xfrm rot="20393678">
            <a:off x="372599" y="862013"/>
            <a:ext cx="5574891" cy="3156156"/>
          </a:xfrm>
        </p:spPr>
      </p:pic>
      <p:pic>
        <p:nvPicPr>
          <p:cNvPr id="7" name="Image 6">
            <a:extLst>
              <a:ext uri="{FF2B5EF4-FFF2-40B4-BE49-F238E27FC236}">
                <a16:creationId xmlns:a16="http://schemas.microsoft.com/office/drawing/2014/main" id="{D33AE136-7B71-D52C-48DA-2A7311FDCFDC}"/>
              </a:ext>
            </a:extLst>
          </p:cNvPr>
          <p:cNvPicPr>
            <a:picLocks noChangeAspect="1"/>
          </p:cNvPicPr>
          <p:nvPr/>
        </p:nvPicPr>
        <p:blipFill rotWithShape="1">
          <a:blip r:embed="rId5"/>
          <a:srcRect l="4838" t="14606" r="26452" b="14199"/>
          <a:stretch/>
        </p:blipFill>
        <p:spPr>
          <a:xfrm rot="800899">
            <a:off x="3455763" y="1382428"/>
            <a:ext cx="7405054" cy="4313914"/>
          </a:xfrm>
          <a:prstGeom prst="rect">
            <a:avLst/>
          </a:prstGeom>
        </p:spPr>
      </p:pic>
    </p:spTree>
    <p:custDataLst>
      <p:tags r:id="rId1"/>
    </p:custDataLst>
    <p:extLst>
      <p:ext uri="{BB962C8B-B14F-4D97-AF65-F5344CB8AC3E}">
        <p14:creationId xmlns:p14="http://schemas.microsoft.com/office/powerpoint/2010/main" val="2415264419"/>
      </p:ext>
    </p:extLst>
  </p:cSld>
  <p:clrMapOvr>
    <a:masterClrMapping/>
  </p:clrMapOvr>
  <mc:AlternateContent xmlns:mc="http://schemas.openxmlformats.org/markup-compatibility/2006">
    <mc:Choice xmlns:p14="http://schemas.microsoft.com/office/powerpoint/2010/main" Requires="p14">
      <p:transition spd="slow" p14:dur="2000" advTm="4647"/>
    </mc:Choice>
    <mc:Fallback>
      <p:transition spd="slow" advTm="46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416661-8DF5-FA2A-0B28-21E9E4B03B43}"/>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4112A14C-7D80-CE37-99A4-0EA53E199CE8}"/>
              </a:ext>
            </a:extLst>
          </p:cNvPr>
          <p:cNvPicPr>
            <a:picLocks noGrp="1" noChangeAspect="1"/>
          </p:cNvPicPr>
          <p:nvPr>
            <p:ph idx="1"/>
          </p:nvPr>
        </p:nvPicPr>
        <p:blipFill rotWithShape="1">
          <a:blip r:embed="rId3"/>
          <a:srcRect l="4132" t="15733" r="27528" b="16509"/>
          <a:stretch/>
        </p:blipFill>
        <p:spPr>
          <a:xfrm>
            <a:off x="326729" y="139307"/>
            <a:ext cx="11538541" cy="6432090"/>
          </a:xfrm>
        </p:spPr>
      </p:pic>
    </p:spTree>
    <p:extLst>
      <p:ext uri="{BB962C8B-B14F-4D97-AF65-F5344CB8AC3E}">
        <p14:creationId xmlns:p14="http://schemas.microsoft.com/office/powerpoint/2010/main" val="3845217545"/>
      </p:ext>
    </p:extLst>
  </p:cSld>
  <p:clrMapOvr>
    <a:masterClrMapping/>
  </p:clrMapOvr>
  <mc:AlternateContent xmlns:mc="http://schemas.openxmlformats.org/markup-compatibility/2006">
    <mc:Choice xmlns:p14="http://schemas.microsoft.com/office/powerpoint/2010/main" Requires="p14">
      <p:transition spd="slow" p14:dur="2000" advTm="30795"/>
    </mc:Choice>
    <mc:Fallback>
      <p:transition spd="slow" advTm="307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B65AD-9965-9E10-1DC8-537ADC80F775}"/>
              </a:ext>
            </a:extLst>
          </p:cNvPr>
          <p:cNvSpPr>
            <a:spLocks noGrp="1"/>
          </p:cNvSpPr>
          <p:nvPr>
            <p:ph type="title"/>
          </p:nvPr>
        </p:nvSpPr>
        <p:spPr/>
        <p:txBody>
          <a:bodyPr/>
          <a:lstStyle/>
          <a:p>
            <a:r>
              <a:rPr lang="fr-FR" b="1" dirty="0">
                <a:solidFill>
                  <a:srgbClr val="0070C0"/>
                </a:solidFill>
                <a:latin typeface="Arial Black" panose="020B0A04020102020204" pitchFamily="34" charset="0"/>
              </a:rPr>
              <a:t>Conclusion</a:t>
            </a:r>
          </a:p>
        </p:txBody>
      </p:sp>
      <p:sp>
        <p:nvSpPr>
          <p:cNvPr id="3" name="Espace réservé du contenu 2">
            <a:extLst>
              <a:ext uri="{FF2B5EF4-FFF2-40B4-BE49-F238E27FC236}">
                <a16:creationId xmlns:a16="http://schemas.microsoft.com/office/drawing/2014/main" id="{AB95BDCC-E9EC-CB17-1931-A85695BFF23C}"/>
              </a:ext>
            </a:extLst>
          </p:cNvPr>
          <p:cNvSpPr>
            <a:spLocks noGrp="1"/>
          </p:cNvSpPr>
          <p:nvPr>
            <p:ph idx="1"/>
          </p:nvPr>
        </p:nvSpPr>
        <p:spPr>
          <a:xfrm>
            <a:off x="838200" y="1690688"/>
            <a:ext cx="10515600" cy="4351338"/>
          </a:xfrm>
        </p:spPr>
        <p:txBody>
          <a:bodyPr>
            <a:normAutofit/>
          </a:bodyPr>
          <a:lstStyle/>
          <a:p>
            <a:endParaRPr lang="fr-FR" sz="2400" b="0" i="0" dirty="0">
              <a:solidFill>
                <a:srgbClr val="333333"/>
              </a:solidFill>
              <a:effectLst/>
              <a:latin typeface="Aptos Display" panose="020B0004020202020204" pitchFamily="34" charset="0"/>
            </a:endParaRPr>
          </a:p>
          <a:p>
            <a:pPr>
              <a:buFont typeface="Wingdings" panose="05000000000000000000" pitchFamily="2" charset="2"/>
              <a:buChar char="q"/>
            </a:pPr>
            <a:r>
              <a:rPr lang="fr-FR" sz="2400" dirty="0">
                <a:solidFill>
                  <a:srgbClr val="333333"/>
                </a:solidFill>
                <a:latin typeface="Aptos Display" panose="020B0004020202020204" pitchFamily="34" charset="0"/>
              </a:rPr>
              <a:t> </a:t>
            </a:r>
            <a:r>
              <a:rPr lang="fr-FR" sz="2400" b="0" i="0" dirty="0">
                <a:solidFill>
                  <a:srgbClr val="333333"/>
                </a:solidFill>
                <a:effectLst/>
                <a:latin typeface="Aptos Display" panose="020B0004020202020204" pitchFamily="34" charset="0"/>
              </a:rPr>
              <a:t>maladies métaboliques, cardiovasculaires et rénales partagent des mécanismes physiopathologiques communs</a:t>
            </a:r>
          </a:p>
          <a:p>
            <a:pPr>
              <a:buFont typeface="Wingdings" panose="05000000000000000000" pitchFamily="2" charset="2"/>
              <a:buChar char="q"/>
            </a:pPr>
            <a:endParaRPr lang="fr-FR" sz="2400" b="0" i="0" dirty="0">
              <a:solidFill>
                <a:srgbClr val="333333"/>
              </a:solidFill>
              <a:effectLst/>
              <a:latin typeface="Aptos Display" panose="020B0004020202020204" pitchFamily="34" charset="0"/>
            </a:endParaRPr>
          </a:p>
          <a:p>
            <a:pPr>
              <a:buFont typeface="Wingdings" panose="05000000000000000000" pitchFamily="2" charset="2"/>
              <a:buChar char="q"/>
            </a:pPr>
            <a:r>
              <a:rPr lang="fr-FR" sz="2400" b="0" i="0" dirty="0">
                <a:solidFill>
                  <a:srgbClr val="333333"/>
                </a:solidFill>
                <a:effectLst/>
                <a:latin typeface="Aptos Display" panose="020B0004020202020204" pitchFamily="34" charset="0"/>
              </a:rPr>
              <a:t> L'identification des interconnexions est essentielle pour démêler les approches thérapeutiques communes</a:t>
            </a:r>
          </a:p>
          <a:p>
            <a:pPr>
              <a:buFont typeface="Wingdings" panose="05000000000000000000" pitchFamily="2" charset="2"/>
              <a:buChar char="q"/>
            </a:pPr>
            <a:endParaRPr lang="fr-FR" sz="2400" b="0" i="0" dirty="0">
              <a:solidFill>
                <a:srgbClr val="333333"/>
              </a:solidFill>
              <a:effectLst/>
              <a:latin typeface="Aptos Display" panose="020B0004020202020204" pitchFamily="34" charset="0"/>
            </a:endParaRPr>
          </a:p>
          <a:p>
            <a:pPr>
              <a:buFont typeface="Wingdings" panose="05000000000000000000" pitchFamily="2" charset="2"/>
              <a:buChar char="q"/>
            </a:pPr>
            <a:r>
              <a:rPr lang="fr-FR" sz="2400" b="0" i="0" dirty="0">
                <a:solidFill>
                  <a:srgbClr val="333333"/>
                </a:solidFill>
                <a:effectLst/>
                <a:latin typeface="Aptos Display" panose="020B0004020202020204" pitchFamily="34" charset="0"/>
              </a:rPr>
              <a:t> Stratégie thérapeutique = meilleur prise en charge du patient</a:t>
            </a:r>
            <a:endParaRPr lang="fr-FR" sz="2400" dirty="0">
              <a:latin typeface="Aptos Display" panose="020B0004020202020204" pitchFamily="34" charset="0"/>
            </a:endParaRPr>
          </a:p>
        </p:txBody>
      </p:sp>
    </p:spTree>
    <p:custDataLst>
      <p:tags r:id="rId1"/>
    </p:custDataLst>
    <p:extLst>
      <p:ext uri="{BB962C8B-B14F-4D97-AF65-F5344CB8AC3E}">
        <p14:creationId xmlns:p14="http://schemas.microsoft.com/office/powerpoint/2010/main" val="105365924"/>
      </p:ext>
    </p:extLst>
  </p:cSld>
  <p:clrMapOvr>
    <a:masterClrMapping/>
  </p:clrMapOvr>
  <mc:AlternateContent xmlns:mc="http://schemas.openxmlformats.org/markup-compatibility/2006">
    <mc:Choice xmlns:p14="http://schemas.microsoft.com/office/powerpoint/2010/main" Requires="p14">
      <p:transition spd="slow" p14:dur="2000" advTm="21708"/>
    </mc:Choice>
    <mc:Fallback>
      <p:transition spd="slow" advTm="21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DE1EF9-A669-07F7-1119-D69FA4FA0C88}"/>
              </a:ext>
            </a:extLst>
          </p:cNvPr>
          <p:cNvSpPr>
            <a:spLocks noGrp="1"/>
          </p:cNvSpPr>
          <p:nvPr>
            <p:ph type="title"/>
          </p:nvPr>
        </p:nvSpPr>
        <p:spPr/>
        <p:txBody>
          <a:bodyPr/>
          <a:lstStyle/>
          <a:p>
            <a:r>
              <a:rPr lang="fr-FR" dirty="0" err="1"/>
              <a:t>Epidemiologie</a:t>
            </a:r>
            <a:endParaRPr lang="fr-FR" dirty="0"/>
          </a:p>
        </p:txBody>
      </p:sp>
      <p:pic>
        <p:nvPicPr>
          <p:cNvPr id="5" name="Espace réservé du contenu 4">
            <a:extLst>
              <a:ext uri="{FF2B5EF4-FFF2-40B4-BE49-F238E27FC236}">
                <a16:creationId xmlns:a16="http://schemas.microsoft.com/office/drawing/2014/main" id="{C17C6D72-372E-06FB-4777-640D740A3246}"/>
              </a:ext>
            </a:extLst>
          </p:cNvPr>
          <p:cNvPicPr>
            <a:picLocks noGrp="1" noChangeAspect="1"/>
          </p:cNvPicPr>
          <p:nvPr>
            <p:ph idx="1"/>
          </p:nvPr>
        </p:nvPicPr>
        <p:blipFill rotWithShape="1">
          <a:blip r:embed="rId3"/>
          <a:srcRect l="9500" t="15128" r="31602" b="15870"/>
          <a:stretch/>
        </p:blipFill>
        <p:spPr>
          <a:xfrm>
            <a:off x="871369" y="0"/>
            <a:ext cx="10449261" cy="6571397"/>
          </a:xfrm>
        </p:spPr>
      </p:pic>
    </p:spTree>
    <p:extLst>
      <p:ext uri="{BB962C8B-B14F-4D97-AF65-F5344CB8AC3E}">
        <p14:creationId xmlns:p14="http://schemas.microsoft.com/office/powerpoint/2010/main" val="2454785006"/>
      </p:ext>
    </p:extLst>
  </p:cSld>
  <p:clrMapOvr>
    <a:masterClrMapping/>
  </p:clrMapOvr>
  <mc:AlternateContent xmlns:mc="http://schemas.openxmlformats.org/markup-compatibility/2006">
    <mc:Choice xmlns:p14="http://schemas.microsoft.com/office/powerpoint/2010/main" Requires="p14">
      <p:transition spd="slow" p14:dur="2000" advTm="19849"/>
    </mc:Choice>
    <mc:Fallback>
      <p:transition spd="slow" advTm="198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91D037-7E1A-8858-26F0-B1CE3217E02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44BF80B-412E-C307-A4B7-A09DA002E34E}"/>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409711BE-9614-BBB3-B53B-EAE0CD31D372}"/>
              </a:ext>
            </a:extLst>
          </p:cNvPr>
          <p:cNvPicPr>
            <a:picLocks noChangeAspect="1"/>
          </p:cNvPicPr>
          <p:nvPr/>
        </p:nvPicPr>
        <p:blipFill rotWithShape="1">
          <a:blip r:embed="rId3"/>
          <a:srcRect l="8126" t="13037" r="26406" b="19429"/>
          <a:stretch/>
        </p:blipFill>
        <p:spPr>
          <a:xfrm>
            <a:off x="677627" y="286603"/>
            <a:ext cx="10836745" cy="6284794"/>
          </a:xfrm>
          <a:prstGeom prst="rect">
            <a:avLst/>
          </a:prstGeom>
        </p:spPr>
      </p:pic>
    </p:spTree>
    <p:extLst>
      <p:ext uri="{BB962C8B-B14F-4D97-AF65-F5344CB8AC3E}">
        <p14:creationId xmlns:p14="http://schemas.microsoft.com/office/powerpoint/2010/main" val="3554698405"/>
      </p:ext>
    </p:extLst>
  </p:cSld>
  <p:clrMapOvr>
    <a:masterClrMapping/>
  </p:clrMapOvr>
  <mc:AlternateContent xmlns:mc="http://schemas.openxmlformats.org/markup-compatibility/2006">
    <mc:Choice xmlns:p14="http://schemas.microsoft.com/office/powerpoint/2010/main" Requires="p14">
      <p:transition spd="slow" p14:dur="2000" advTm="21921"/>
    </mc:Choice>
    <mc:Fallback>
      <p:transition spd="slow" advTm="219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75F0C-5F7E-98B5-7131-8BC5073E516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B5019F0-8AAE-B99B-1FAA-669AB2E2761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1A58E7CB-1C34-4AF4-F64B-524020293EFB}"/>
              </a:ext>
            </a:extLst>
          </p:cNvPr>
          <p:cNvPicPr>
            <a:picLocks noChangeAspect="1"/>
          </p:cNvPicPr>
          <p:nvPr/>
        </p:nvPicPr>
        <p:blipFill rotWithShape="1">
          <a:blip r:embed="rId3"/>
          <a:srcRect l="13750" t="16373" r="27188" b="16929"/>
          <a:stretch/>
        </p:blipFill>
        <p:spPr>
          <a:xfrm>
            <a:off x="1049655" y="205619"/>
            <a:ext cx="10153650" cy="6446762"/>
          </a:xfrm>
          <a:prstGeom prst="rect">
            <a:avLst/>
          </a:prstGeom>
        </p:spPr>
      </p:pic>
    </p:spTree>
    <p:extLst>
      <p:ext uri="{BB962C8B-B14F-4D97-AF65-F5344CB8AC3E}">
        <p14:creationId xmlns:p14="http://schemas.microsoft.com/office/powerpoint/2010/main" val="746405798"/>
      </p:ext>
    </p:extLst>
  </p:cSld>
  <p:clrMapOvr>
    <a:masterClrMapping/>
  </p:clrMapOvr>
  <mc:AlternateContent xmlns:mc="http://schemas.openxmlformats.org/markup-compatibility/2006">
    <mc:Choice xmlns:p14="http://schemas.microsoft.com/office/powerpoint/2010/main" Requires="p14">
      <p:transition spd="slow" p14:dur="2000" advTm="12654"/>
    </mc:Choice>
    <mc:Fallback>
      <p:transition spd="slow" advTm="1265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D19CA-C218-D1AC-C9B0-0A53C674D1A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D5257B76-A7A1-A185-4239-855B9B5DF389}"/>
              </a:ext>
            </a:extLst>
          </p:cNvPr>
          <p:cNvPicPr>
            <a:picLocks noGrp="1" noChangeAspect="1"/>
          </p:cNvPicPr>
          <p:nvPr>
            <p:ph idx="1"/>
          </p:nvPr>
        </p:nvPicPr>
        <p:blipFill rotWithShape="1">
          <a:blip r:embed="rId3"/>
          <a:srcRect l="11239" t="16851" r="28057" b="18603"/>
          <a:stretch/>
        </p:blipFill>
        <p:spPr>
          <a:xfrm>
            <a:off x="1036320" y="271249"/>
            <a:ext cx="10538760" cy="6300148"/>
          </a:xfrm>
        </p:spPr>
      </p:pic>
    </p:spTree>
    <p:extLst>
      <p:ext uri="{BB962C8B-B14F-4D97-AF65-F5344CB8AC3E}">
        <p14:creationId xmlns:p14="http://schemas.microsoft.com/office/powerpoint/2010/main" val="2356991154"/>
      </p:ext>
    </p:extLst>
  </p:cSld>
  <p:clrMapOvr>
    <a:masterClrMapping/>
  </p:clrMapOvr>
  <mc:AlternateContent xmlns:mc="http://schemas.openxmlformats.org/markup-compatibility/2006">
    <mc:Choice xmlns:p14="http://schemas.microsoft.com/office/powerpoint/2010/main" Requires="p14">
      <p:transition spd="slow" p14:dur="2000" advTm="16496"/>
    </mc:Choice>
    <mc:Fallback>
      <p:transition spd="slow" advTm="164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3"/>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493538"/>
          </a:xfrm>
          <a:prstGeom prst="rect">
            <a:avLst/>
          </a:prstGeom>
          <a:noFill/>
        </p:spPr>
        <p:txBody>
          <a:bodyPr wrap="square">
            <a:spAutoFit/>
          </a:bodyPr>
          <a:lstStyle/>
          <a:p>
            <a:pPr marL="342900" indent="-342900">
              <a:buFont typeface="Wingdings" panose="05000000000000000000" pitchFamily="2" charset="2"/>
              <a:buChar char="q"/>
            </a:pPr>
            <a:r>
              <a:rPr lang="fr-FR" sz="2600" dirty="0">
                <a:solidFill>
                  <a:srgbClr val="333333"/>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rgbClr val="333333"/>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rgbClr val="333333"/>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rgbClr val="333333"/>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rgbClr val="333333"/>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654054399"/>
      </p:ext>
    </p:extLst>
  </p:cSld>
  <p:clrMapOvr>
    <a:masterClrMapping/>
  </p:clrMapOvr>
  <mc:AlternateContent xmlns:mc="http://schemas.openxmlformats.org/markup-compatibility/2006">
    <mc:Choice xmlns:p14="http://schemas.microsoft.com/office/powerpoint/2010/main" Requires="p14">
      <p:transition spd="slow" p14:dur="2000" advTm="10870"/>
    </mc:Choice>
    <mc:Fallback>
      <p:transition spd="slow" advTm="108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5BF568-63BD-50F8-F1E6-A9D1A3B7BAFE}"/>
              </a:ext>
            </a:extLst>
          </p:cNvPr>
          <p:cNvSpPr>
            <a:spLocks noGrp="1"/>
          </p:cNvSpPr>
          <p:nvPr>
            <p:ph type="title"/>
          </p:nvPr>
        </p:nvSpPr>
        <p:spPr>
          <a:xfrm>
            <a:off x="1387566" y="852660"/>
            <a:ext cx="10058400" cy="1450757"/>
          </a:xfrm>
        </p:spPr>
        <p:txBody>
          <a:bodyPr>
            <a:noAutofit/>
          </a:bodyPr>
          <a:lstStyle/>
          <a:p>
            <a:pPr algn="ctr"/>
            <a:r>
              <a:rPr lang="fr-FR" sz="3600" b="1" dirty="0">
                <a:solidFill>
                  <a:srgbClr val="0070C0"/>
                </a:solidFill>
                <a:latin typeface="Arial Black" panose="020B0A04020102020204" pitchFamily="34" charset="0"/>
              </a:rPr>
              <a:t>Mécanismes physiopathologiques soulignant la connexion cardio-rénale-métabolique</a:t>
            </a:r>
            <a:br>
              <a:rPr lang="fr-FR" sz="3600" b="1" i="0" dirty="0">
                <a:solidFill>
                  <a:srgbClr val="1B3051"/>
                </a:solidFill>
                <a:effectLst/>
                <a:latin typeface="Europa"/>
              </a:rPr>
            </a:br>
            <a:endParaRPr lang="fr-FR" sz="3600" dirty="0"/>
          </a:p>
        </p:txBody>
      </p:sp>
      <p:pic>
        <p:nvPicPr>
          <p:cNvPr id="6" name="Image 5">
            <a:extLst>
              <a:ext uri="{FF2B5EF4-FFF2-40B4-BE49-F238E27FC236}">
                <a16:creationId xmlns:a16="http://schemas.microsoft.com/office/drawing/2014/main" id="{DF7136E3-FC57-58D3-C368-2EADBFC384DD}"/>
              </a:ext>
            </a:extLst>
          </p:cNvPr>
          <p:cNvPicPr>
            <a:picLocks noChangeAspect="1"/>
          </p:cNvPicPr>
          <p:nvPr/>
        </p:nvPicPr>
        <p:blipFill rotWithShape="1">
          <a:blip r:embed="rId2"/>
          <a:srcRect l="60000" t="28561" r="8500" b="20621"/>
          <a:stretch/>
        </p:blipFill>
        <p:spPr>
          <a:xfrm rot="743590">
            <a:off x="7968343" y="1816705"/>
            <a:ext cx="3840480" cy="3483429"/>
          </a:xfrm>
          <a:prstGeom prst="ellipse">
            <a:avLst/>
          </a:prstGeom>
          <a:ln>
            <a:noFill/>
          </a:ln>
          <a:effectLst>
            <a:softEdge rad="112500"/>
          </a:effectLst>
        </p:spPr>
      </p:pic>
      <p:sp>
        <p:nvSpPr>
          <p:cNvPr id="8" name="ZoneTexte 7">
            <a:extLst>
              <a:ext uri="{FF2B5EF4-FFF2-40B4-BE49-F238E27FC236}">
                <a16:creationId xmlns:a16="http://schemas.microsoft.com/office/drawing/2014/main" id="{3F7BF2A7-5BE3-4EF4-F93E-6C8C0B848657}"/>
              </a:ext>
            </a:extLst>
          </p:cNvPr>
          <p:cNvSpPr txBox="1"/>
          <p:nvPr/>
        </p:nvSpPr>
        <p:spPr>
          <a:xfrm>
            <a:off x="395682" y="1905873"/>
            <a:ext cx="8235485" cy="4493538"/>
          </a:xfrm>
          <a:prstGeom prst="rect">
            <a:avLst/>
          </a:prstGeom>
          <a:noFill/>
        </p:spPr>
        <p:txBody>
          <a:bodyPr wrap="square">
            <a:spAutoFit/>
          </a:bodyPr>
          <a:lstStyle/>
          <a:p>
            <a:pPr marL="342900" indent="-342900">
              <a:buFont typeface="Wingdings" panose="05000000000000000000" pitchFamily="2" charset="2"/>
              <a:buChar char="q"/>
            </a:pPr>
            <a:r>
              <a:rPr lang="fr-FR" sz="2600" b="1" dirty="0">
                <a:solidFill>
                  <a:srgbClr val="333333"/>
                </a:solidFill>
                <a:latin typeface="Aptos Display" panose="020B0004020202020204" pitchFamily="34" charset="0"/>
              </a:rPr>
              <a:t>Impact du DT2 sur le système cardiovasculaire</a:t>
            </a:r>
          </a:p>
          <a:p>
            <a:pPr marL="342900" indent="-342900">
              <a:buFont typeface="Wingdings" panose="05000000000000000000" pitchFamily="2" charset="2"/>
              <a:buChar char="q"/>
            </a:pPr>
            <a:endParaRPr lang="fr-FR" sz="2600" dirty="0">
              <a:solidFill>
                <a:srgbClr val="333333"/>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du dysfonctionnement cardiovasculaire sur l’apparition du DT2</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Impact du DT2 sur la fonction rénale</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Mécanismes d’impact de la dysfonction rénale sur l’apparition du DT2</a:t>
            </a:r>
          </a:p>
          <a:p>
            <a:pPr marL="342900" indent="-342900">
              <a:buFont typeface="Wingdings" panose="05000000000000000000" pitchFamily="2" charset="2"/>
              <a:buChar char="q"/>
            </a:pPr>
            <a:endParaRPr lang="fr-FR" sz="2600" dirty="0">
              <a:solidFill>
                <a:schemeClr val="bg1">
                  <a:lumMod val="85000"/>
                </a:schemeClr>
              </a:solidFill>
              <a:latin typeface="Aptos Display" panose="020B0004020202020204" pitchFamily="34" charset="0"/>
            </a:endParaRPr>
          </a:p>
          <a:p>
            <a:pPr marL="342900" indent="-342900">
              <a:buFont typeface="Wingdings" panose="05000000000000000000" pitchFamily="2" charset="2"/>
              <a:buChar char="q"/>
            </a:pPr>
            <a:r>
              <a:rPr lang="fr-FR" sz="2600" dirty="0">
                <a:solidFill>
                  <a:schemeClr val="bg1">
                    <a:lumMod val="85000"/>
                  </a:schemeClr>
                </a:solidFill>
                <a:latin typeface="Aptos Display" panose="020B0004020202020204" pitchFamily="34" charset="0"/>
              </a:rPr>
              <a:t>L’interaction cardio-rénale bidirectionnelle</a:t>
            </a:r>
          </a:p>
        </p:txBody>
      </p:sp>
    </p:spTree>
    <p:extLst>
      <p:ext uri="{BB962C8B-B14F-4D97-AF65-F5344CB8AC3E}">
        <p14:creationId xmlns:p14="http://schemas.microsoft.com/office/powerpoint/2010/main" val="3265811782"/>
      </p:ext>
    </p:extLst>
  </p:cSld>
  <p:clrMapOvr>
    <a:masterClrMapping/>
  </p:clrMapOvr>
  <mc:AlternateContent xmlns:mc="http://schemas.openxmlformats.org/markup-compatibility/2006">
    <mc:Choice xmlns:p14="http://schemas.microsoft.com/office/powerpoint/2010/main" Requires="p14">
      <p:transition spd="slow" p14:dur="2000" advTm="5375"/>
    </mc:Choice>
    <mc:Fallback>
      <p:transition spd="slow" advTm="53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E3157B-4829-B22C-0D2A-3E5131C51132}"/>
              </a:ext>
            </a:extLst>
          </p:cNvPr>
          <p:cNvSpPr>
            <a:spLocks noGrp="1"/>
          </p:cNvSpPr>
          <p:nvPr>
            <p:ph type="title"/>
          </p:nvPr>
        </p:nvSpPr>
        <p:spPr/>
        <p:txBody>
          <a:bodyPr>
            <a:normAutofit fontScale="90000"/>
          </a:bodyPr>
          <a:lstStyle/>
          <a:p>
            <a:r>
              <a:rPr lang="fr-FR" sz="3600" b="1" dirty="0">
                <a:solidFill>
                  <a:srgbClr val="0070C0"/>
                </a:solidFill>
                <a:latin typeface="Arial Black" panose="020B0A04020102020204" pitchFamily="34" charset="0"/>
              </a:rPr>
              <a:t>Impact du DT2 sur le système cardiovasculaire</a:t>
            </a:r>
            <a:br>
              <a:rPr lang="fr-FR" b="0" i="0" dirty="0">
                <a:solidFill>
                  <a:srgbClr val="222222"/>
                </a:solidFill>
                <a:effectLst/>
                <a:latin typeface="-apple-system"/>
              </a:rPr>
            </a:br>
            <a:endParaRPr lang="fr-FR" dirty="0"/>
          </a:p>
        </p:txBody>
      </p:sp>
      <p:sp>
        <p:nvSpPr>
          <p:cNvPr id="3" name="Espace réservé du contenu 2">
            <a:extLst>
              <a:ext uri="{FF2B5EF4-FFF2-40B4-BE49-F238E27FC236}">
                <a16:creationId xmlns:a16="http://schemas.microsoft.com/office/drawing/2014/main" id="{0B2826A2-2967-25C2-11FE-0AB723EC2BED}"/>
              </a:ext>
            </a:extLst>
          </p:cNvPr>
          <p:cNvSpPr>
            <a:spLocks noGrp="1"/>
          </p:cNvSpPr>
          <p:nvPr>
            <p:ph idx="1"/>
          </p:nvPr>
        </p:nvSpPr>
        <p:spPr>
          <a:xfrm>
            <a:off x="491613" y="1843314"/>
            <a:ext cx="11208774" cy="4475389"/>
          </a:xfrm>
        </p:spPr>
        <p:txBody>
          <a:bodyPr>
            <a:normAutofit fontScale="92500" lnSpcReduction="10000"/>
          </a:bodyPr>
          <a:lstStyle/>
          <a:p>
            <a:pPr marL="0" indent="0">
              <a:buNone/>
            </a:pPr>
            <a:r>
              <a:rPr lang="fr-FR" b="0" i="0" dirty="0">
                <a:solidFill>
                  <a:srgbClr val="333333"/>
                </a:solidFill>
                <a:effectLst/>
                <a:latin typeface="Georgia" panose="02040502050405020303" pitchFamily="18" charset="0"/>
              </a:rPr>
              <a:t>Le diabète affecte le système cardiovasculaire : </a:t>
            </a:r>
            <a:endParaRPr lang="fr-FR" dirty="0">
              <a:solidFill>
                <a:srgbClr val="333333"/>
              </a:solidFill>
              <a:latin typeface="Georgia" panose="02040502050405020303" pitchFamily="18" charset="0"/>
            </a:endParaRPr>
          </a:p>
          <a:p>
            <a:pPr>
              <a:buFont typeface="Wingdings" panose="05000000000000000000" pitchFamily="2" charset="2"/>
              <a:buChar char="Ø"/>
            </a:pPr>
            <a:r>
              <a:rPr lang="fr-FR" b="0" i="0" dirty="0">
                <a:solidFill>
                  <a:srgbClr val="333333"/>
                </a:solidFill>
                <a:effectLst/>
                <a:latin typeface="Georgia" panose="02040502050405020303" pitchFamily="18" charset="0"/>
              </a:rPr>
              <a:t>développement de l'athérosclérose   </a:t>
            </a:r>
            <a:r>
              <a:rPr lang="fr-FR" b="0" i="0" dirty="0">
                <a:solidFill>
                  <a:srgbClr val="333333"/>
                </a:solidFill>
                <a:effectLst/>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maladie coronarienne (MAC),</a:t>
            </a:r>
          </a:p>
          <a:p>
            <a:pPr marL="0" indent="0">
              <a:buNone/>
            </a:pPr>
            <a:r>
              <a:rPr lang="fr-FR" b="0" i="0" dirty="0">
                <a:solidFill>
                  <a:srgbClr val="333333"/>
                </a:solidFill>
                <a:effectLst/>
                <a:latin typeface="Georgia" panose="02040502050405020303" pitchFamily="18" charset="0"/>
              </a:rPr>
              <a:t>                                                                     </a:t>
            </a:r>
            <a:r>
              <a:rPr lang="fr-FR" b="0" i="0" dirty="0">
                <a:solidFill>
                  <a:srgbClr val="333333"/>
                </a:solidFill>
                <a:effectLst/>
                <a:latin typeface="Georgia" panose="02040502050405020303" pitchFamily="18" charset="0"/>
                <a:sym typeface="Wingdings" panose="05000000000000000000" pitchFamily="2" charset="2"/>
              </a:rPr>
              <a:t></a:t>
            </a:r>
            <a:r>
              <a:rPr lang="fr-FR" b="0" i="0" dirty="0">
                <a:solidFill>
                  <a:srgbClr val="333333"/>
                </a:solidFill>
                <a:effectLst/>
                <a:latin typeface="Georgia" panose="02040502050405020303" pitchFamily="18" charset="0"/>
              </a:rPr>
              <a:t> la maladie artérielle périphérique (MAP) et </a:t>
            </a:r>
          </a:p>
          <a:p>
            <a:pPr marL="0" indent="0">
              <a:buNone/>
            </a:pPr>
            <a:r>
              <a:rPr lang="fr-FR" b="0" i="0" dirty="0">
                <a:solidFill>
                  <a:srgbClr val="333333"/>
                </a:solidFill>
                <a:effectLst/>
                <a:latin typeface="Georgia" panose="02040502050405020303" pitchFamily="18" charset="0"/>
                <a:sym typeface="Wingdings" panose="05000000000000000000" pitchFamily="2" charset="2"/>
              </a:rPr>
              <a:t>                                                                     </a:t>
            </a:r>
            <a:r>
              <a:rPr lang="fr-FR" b="0" i="0" dirty="0">
                <a:solidFill>
                  <a:srgbClr val="333333"/>
                </a:solidFill>
                <a:effectLst/>
                <a:latin typeface="Georgia" panose="02040502050405020303" pitchFamily="18" charset="0"/>
              </a:rPr>
              <a:t>l'accident vasculaire cérébral </a:t>
            </a:r>
            <a:r>
              <a:rPr lang="fr-FR" dirty="0">
                <a:solidFill>
                  <a:srgbClr val="333333"/>
                </a:solidFill>
                <a:latin typeface="Georgia" panose="02040502050405020303" pitchFamily="18" charset="0"/>
              </a:rPr>
              <a:t>(</a:t>
            </a:r>
            <a:r>
              <a:rPr lang="fr-FR" b="0" i="0" dirty="0">
                <a:solidFill>
                  <a:srgbClr val="333333"/>
                </a:solidFill>
                <a:effectLst/>
                <a:latin typeface="Georgia" panose="02040502050405020303" pitchFamily="18" charset="0"/>
              </a:rPr>
              <a:t>AVC)</a:t>
            </a:r>
          </a:p>
          <a:p>
            <a:pPr marL="0" indent="0">
              <a:buNone/>
            </a:pPr>
            <a:endParaRPr lang="fr-FR" dirty="0">
              <a:solidFill>
                <a:srgbClr val="333333"/>
              </a:solidFill>
              <a:latin typeface="Georgia" panose="02040502050405020303" pitchFamily="18" charset="0"/>
            </a:endParaRPr>
          </a:p>
          <a:p>
            <a:pPr>
              <a:buFont typeface="Wingdings" panose="05000000000000000000" pitchFamily="2" charset="2"/>
              <a:buChar char="Ø"/>
            </a:pPr>
            <a:r>
              <a:rPr lang="fr-FR" b="0" i="0" dirty="0">
                <a:solidFill>
                  <a:srgbClr val="333333"/>
                </a:solidFill>
                <a:effectLst/>
                <a:latin typeface="Georgia" panose="02040502050405020303" pitchFamily="18" charset="0"/>
              </a:rPr>
              <a:t>l'hyperglycémie est étroitement liée au dysfonctionnement endothélial aux anomalies vasculaires et à l'inflammation</a:t>
            </a:r>
          </a:p>
          <a:p>
            <a:endParaRPr lang="fr-FR" dirty="0">
              <a:solidFill>
                <a:srgbClr val="333333"/>
              </a:solidFill>
              <a:latin typeface="Georgia" panose="02040502050405020303" pitchFamily="18" charset="0"/>
            </a:endParaRPr>
          </a:p>
          <a:p>
            <a:pPr>
              <a:buFont typeface="Wingdings" panose="05000000000000000000" pitchFamily="2" charset="2"/>
              <a:buChar char="Ø"/>
            </a:pPr>
            <a:r>
              <a:rPr lang="fr-FR" dirty="0">
                <a:solidFill>
                  <a:srgbClr val="333333"/>
                </a:solidFill>
                <a:latin typeface="Georgia" panose="02040502050405020303" pitchFamily="18" charset="0"/>
              </a:rPr>
              <a:t>Dyslipidémie</a:t>
            </a:r>
          </a:p>
          <a:p>
            <a:endParaRPr lang="fr-FR" dirty="0">
              <a:solidFill>
                <a:srgbClr val="333333"/>
              </a:solidFill>
              <a:latin typeface="Georgia" panose="02040502050405020303" pitchFamily="18" charset="0"/>
            </a:endParaRPr>
          </a:p>
          <a:p>
            <a:pPr>
              <a:buFont typeface="Wingdings" panose="05000000000000000000" pitchFamily="2" charset="2"/>
              <a:buChar char="Ø"/>
            </a:pPr>
            <a:r>
              <a:rPr lang="fr-FR" dirty="0">
                <a:solidFill>
                  <a:srgbClr val="333333"/>
                </a:solidFill>
                <a:latin typeface="Georgia" panose="02040502050405020303" pitchFamily="18" charset="0"/>
              </a:rPr>
              <a:t>Obésité : la</a:t>
            </a:r>
            <a:r>
              <a:rPr lang="fr-FR" b="0" i="0" dirty="0">
                <a:solidFill>
                  <a:srgbClr val="333333"/>
                </a:solidFill>
                <a:effectLst/>
                <a:latin typeface="Georgia" panose="02040502050405020303" pitchFamily="18" charset="0"/>
              </a:rPr>
              <a:t> charge hémodynamique altérée, des troubles </a:t>
            </a:r>
            <a:r>
              <a:rPr lang="fr-FR" b="0" i="0" dirty="0" err="1">
                <a:solidFill>
                  <a:srgbClr val="333333"/>
                </a:solidFill>
                <a:effectLst/>
                <a:latin typeface="Georgia" panose="02040502050405020303" pitchFamily="18" charset="0"/>
              </a:rPr>
              <a:t>neurohormonaux</a:t>
            </a:r>
            <a:r>
              <a:rPr lang="fr-FR" b="0" i="0" dirty="0">
                <a:solidFill>
                  <a:srgbClr val="333333"/>
                </a:solidFill>
                <a:effectLst/>
                <a:latin typeface="Georgia" panose="02040502050405020303" pitchFamily="18" charset="0"/>
              </a:rPr>
              <a:t> et une inflammation systémique de bas grade </a:t>
            </a:r>
            <a:endParaRPr lang="fr-FR" dirty="0">
              <a:latin typeface="Georgia" panose="02040502050405020303" pitchFamily="18" charset="0"/>
            </a:endParaRPr>
          </a:p>
        </p:txBody>
      </p:sp>
    </p:spTree>
    <p:custDataLst>
      <p:tags r:id="rId1"/>
    </p:custDataLst>
    <p:extLst>
      <p:ext uri="{BB962C8B-B14F-4D97-AF65-F5344CB8AC3E}">
        <p14:creationId xmlns:p14="http://schemas.microsoft.com/office/powerpoint/2010/main" val="2672846940"/>
      </p:ext>
    </p:extLst>
  </p:cSld>
  <p:clrMapOvr>
    <a:masterClrMapping/>
  </p:clrMapOvr>
  <mc:AlternateContent xmlns:mc="http://schemas.openxmlformats.org/markup-compatibility/2006">
    <mc:Choice xmlns:p14="http://schemas.microsoft.com/office/powerpoint/2010/main" Requires="p14">
      <p:transition spd="slow" p14:dur="2000" advTm="36563"/>
    </mc:Choice>
    <mc:Fallback>
      <p:transition spd="slow" advTm="365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8.9|6.9"/>
</p:tagLst>
</file>

<file path=ppt/tags/tag2.xml><?xml version="1.0" encoding="utf-8"?>
<p:tagLst xmlns:a="http://schemas.openxmlformats.org/drawingml/2006/main" xmlns:r="http://schemas.openxmlformats.org/officeDocument/2006/relationships" xmlns:p="http://schemas.openxmlformats.org/presentationml/2006/main">
  <p:tag name="TIMING" val="|0.6|5.2|1.9|0.9|9.1|3.6"/>
</p:tagLst>
</file>

<file path=ppt/tags/tag3.xml><?xml version="1.0" encoding="utf-8"?>
<p:tagLst xmlns:a="http://schemas.openxmlformats.org/drawingml/2006/main" xmlns:r="http://schemas.openxmlformats.org/officeDocument/2006/relationships" xmlns:p="http://schemas.openxmlformats.org/presentationml/2006/main">
  <p:tag name="TIMING" val="|0.4|6.9|10.5|5.3|19.8|11.6|9.3"/>
</p:tagLst>
</file>

<file path=ppt/tags/tag4.xml><?xml version="1.0" encoding="utf-8"?>
<p:tagLst xmlns:a="http://schemas.openxmlformats.org/drawingml/2006/main" xmlns:r="http://schemas.openxmlformats.org/officeDocument/2006/relationships" xmlns:p="http://schemas.openxmlformats.org/presentationml/2006/main">
  <p:tag name="TIMING" val="|0.4|5.8|11.9|9.6|9.6|10.1|20.6"/>
</p:tagLst>
</file>

<file path=ppt/tags/tag5.xml><?xml version="1.0" encoding="utf-8"?>
<p:tagLst xmlns:a="http://schemas.openxmlformats.org/drawingml/2006/main" xmlns:r="http://schemas.openxmlformats.org/officeDocument/2006/relationships" xmlns:p="http://schemas.openxmlformats.org/presentationml/2006/main">
  <p:tag name="TIMING" val="|0.4|3.5|11.4|14.7"/>
</p:tagLst>
</file>

<file path=ppt/tags/tag6.xml><?xml version="1.0" encoding="utf-8"?>
<p:tagLst xmlns:a="http://schemas.openxmlformats.org/drawingml/2006/main" xmlns:r="http://schemas.openxmlformats.org/officeDocument/2006/relationships" xmlns:p="http://schemas.openxmlformats.org/presentationml/2006/main">
  <p:tag name="TIMING" val="|1.3|8.8|0.6|15.9"/>
</p:tagLst>
</file>

<file path=ppt/tags/tag7.xml><?xml version="1.0" encoding="utf-8"?>
<p:tagLst xmlns:a="http://schemas.openxmlformats.org/drawingml/2006/main" xmlns:r="http://schemas.openxmlformats.org/officeDocument/2006/relationships" xmlns:p="http://schemas.openxmlformats.org/presentationml/2006/main">
  <p:tag name="TIMING" val="|0.5|1.2"/>
</p:tagLst>
</file>

<file path=ppt/tags/tag8.xml><?xml version="1.0" encoding="utf-8"?>
<p:tagLst xmlns:a="http://schemas.openxmlformats.org/drawingml/2006/main" xmlns:r="http://schemas.openxmlformats.org/officeDocument/2006/relationships" xmlns:p="http://schemas.openxmlformats.org/presentationml/2006/main">
  <p:tag name="TIMING" val="|1.8|6.1|6.7"/>
</p:tagLst>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ppt/theme/themeOverride3.xml><?xml version="1.0" encoding="utf-8"?>
<a:themeOverride xmlns:a="http://schemas.openxmlformats.org/drawingml/2006/main">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1853</TotalTime>
  <Words>5878</Words>
  <Application>Microsoft Office PowerPoint</Application>
  <PresentationFormat>Grand écran</PresentationFormat>
  <Paragraphs>185</Paragraphs>
  <Slides>23</Slides>
  <Notes>17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23</vt:i4>
      </vt:variant>
    </vt:vector>
  </HeadingPairs>
  <TitlesOfParts>
    <vt:vector size="32" baseType="lpstr">
      <vt:lpstr>-apple-system</vt:lpstr>
      <vt:lpstr>Aptos Display</vt:lpstr>
      <vt:lpstr>Arial Black</vt:lpstr>
      <vt:lpstr>Calibri</vt:lpstr>
      <vt:lpstr>Calibri Light</vt:lpstr>
      <vt:lpstr>Europa</vt:lpstr>
      <vt:lpstr>Georgia</vt:lpstr>
      <vt:lpstr>Wingdings</vt:lpstr>
      <vt:lpstr>Rétrospective</vt:lpstr>
      <vt:lpstr>Le syndrome Cardio-Rénal Métabolique</vt:lpstr>
      <vt:lpstr>Introduction</vt:lpstr>
      <vt:lpstr>Epidemiologie</vt:lpstr>
      <vt:lpstr>Présentation PowerPoint</vt:lpstr>
      <vt:lpstr>Présentation PowerPoint</vt:lpstr>
      <vt:lpstr>Présentation PowerPoint</vt:lpstr>
      <vt:lpstr>Mécanismes physiopathologiques soulignant la connexion cardio-rénale-métabolique </vt:lpstr>
      <vt:lpstr>Mécanismes physiopathologiques soulignant la connexion cardio-rénale-métabolique </vt:lpstr>
      <vt:lpstr>Impact du DT2 sur le système cardiovasculaire </vt:lpstr>
      <vt:lpstr>Mécanismes physiopathologiques soulignant la connexion cardio-rénale-métabolique </vt:lpstr>
      <vt:lpstr>        Mécanismes d’impact du dysfonctionnement cardiovasculaire sur l’apparition du DT2 </vt:lpstr>
      <vt:lpstr>Mécanismes physiopathologiques soulignant la connexion cardio-rénale-métabolique </vt:lpstr>
      <vt:lpstr>Impact du DT2 sur la fonction rénale </vt:lpstr>
      <vt:lpstr>Mécanismes physiopathologiques soulignant la connexion cardio-rénale-métabolique </vt:lpstr>
      <vt:lpstr>Mécanismes d’impact de la dysfonction rénale sur l’apparition du DT2 </vt:lpstr>
      <vt:lpstr>Mécanismes physiopathologiques soulignant la connexion cardio-rénale-métabolique </vt:lpstr>
      <vt:lpstr>L’interaction cardio-rénale bidirectionnelle </vt:lpstr>
      <vt:lpstr>Présentation PowerPoint</vt:lpstr>
      <vt:lpstr>Prise en charge intégrée de la maladie CMR </vt:lpstr>
      <vt:lpstr> </vt:lpstr>
      <vt:lpstr>Présentation PowerPoint</vt:lpstr>
      <vt:lpstr>Présentation PowerPoint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 COM</dc:creator>
  <cp:lastModifiedBy>PC COM</cp:lastModifiedBy>
  <cp:revision>16</cp:revision>
  <dcterms:created xsi:type="dcterms:W3CDTF">2023-12-04T12:04:54Z</dcterms:created>
  <dcterms:modified xsi:type="dcterms:W3CDTF">2023-12-08T23:52:52Z</dcterms:modified>
</cp:coreProperties>
</file>