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268" r:id="rId4"/>
    <p:sldId id="321" r:id="rId5"/>
    <p:sldId id="269" r:id="rId6"/>
    <p:sldId id="322" r:id="rId7"/>
    <p:sldId id="334" r:id="rId8"/>
    <p:sldId id="257" r:id="rId9"/>
    <p:sldId id="285" r:id="rId10"/>
    <p:sldId id="319" r:id="rId11"/>
    <p:sldId id="286" r:id="rId12"/>
    <p:sldId id="323" r:id="rId13"/>
    <p:sldId id="331" r:id="rId14"/>
    <p:sldId id="332" r:id="rId15"/>
    <p:sldId id="318" r:id="rId16"/>
    <p:sldId id="287" r:id="rId17"/>
    <p:sldId id="290" r:id="rId18"/>
    <p:sldId id="297" r:id="rId19"/>
    <p:sldId id="327" r:id="rId20"/>
    <p:sldId id="330" r:id="rId21"/>
    <p:sldId id="271" r:id="rId22"/>
    <p:sldId id="273" r:id="rId23"/>
    <p:sldId id="274" r:id="rId24"/>
    <p:sldId id="298" r:id="rId25"/>
    <p:sldId id="275" r:id="rId26"/>
    <p:sldId id="302" r:id="rId27"/>
    <p:sldId id="277" r:id="rId28"/>
    <p:sldId id="279" r:id="rId29"/>
    <p:sldId id="280" r:id="rId30"/>
    <p:sldId id="305" r:id="rId31"/>
    <p:sldId id="281" r:id="rId32"/>
    <p:sldId id="307" r:id="rId33"/>
    <p:sldId id="306" r:id="rId34"/>
    <p:sldId id="308" r:id="rId35"/>
    <p:sldId id="309" r:id="rId36"/>
    <p:sldId id="310" r:id="rId37"/>
    <p:sldId id="311" r:id="rId38"/>
    <p:sldId id="317" r:id="rId39"/>
    <p:sldId id="316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7002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Does</a:t>
            </a:r>
            <a:r>
              <a:rPr lang="fr-FR" dirty="0" smtClean="0">
                <a:solidFill>
                  <a:schemeClr val="bg1"/>
                </a:solidFill>
              </a:rPr>
              <a:t> glucose </a:t>
            </a:r>
            <a:r>
              <a:rPr lang="fr-FR" dirty="0" err="1" smtClean="0">
                <a:solidFill>
                  <a:schemeClr val="bg1"/>
                </a:solidFill>
              </a:rPr>
              <a:t>variability</a:t>
            </a:r>
            <a:r>
              <a:rPr lang="fr-FR" dirty="0" smtClean="0">
                <a:solidFill>
                  <a:schemeClr val="bg1"/>
                </a:solidFill>
              </a:rPr>
              <a:t> warm the </a:t>
            </a:r>
            <a:r>
              <a:rPr lang="fr-FR" dirty="0" err="1" smtClean="0">
                <a:solidFill>
                  <a:schemeClr val="bg1"/>
                </a:solidFill>
              </a:rPr>
              <a:t>vessels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  <a:r>
              <a:rPr lang="fr-FR" dirty="0" err="1" smtClean="0">
                <a:solidFill>
                  <a:schemeClr val="bg1"/>
                </a:solidFill>
              </a:rPr>
              <a:t>organs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71600" y="4437112"/>
            <a:ext cx="6400800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bg1"/>
                </a:solidFill>
              </a:rPr>
              <a:t>Dr </a:t>
            </a:r>
            <a:r>
              <a:rPr lang="fr-FR" sz="2000" b="1" dirty="0" err="1" smtClean="0">
                <a:solidFill>
                  <a:schemeClr val="bg1"/>
                </a:solidFill>
              </a:rPr>
              <a:t>Bensefia</a:t>
            </a:r>
            <a:r>
              <a:rPr lang="fr-FR" sz="2000" b="1" dirty="0" smtClean="0">
                <a:solidFill>
                  <a:schemeClr val="bg1"/>
                </a:solidFill>
              </a:rPr>
              <a:t> Amel 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Service de médecine interne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CHU </a:t>
            </a:r>
            <a:r>
              <a:rPr lang="fr-FR" sz="2000" b="1" dirty="0" err="1" smtClean="0">
                <a:solidFill>
                  <a:schemeClr val="bg1"/>
                </a:solidFill>
              </a:rPr>
              <a:t>Tidjani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Damerdji</a:t>
            </a:r>
            <a:r>
              <a:rPr lang="fr-FR" sz="2000" b="1" dirty="0" smtClean="0">
                <a:solidFill>
                  <a:schemeClr val="bg1"/>
                </a:solidFill>
              </a:rPr>
              <a:t> Tlemcen</a:t>
            </a:r>
          </a:p>
          <a:p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2170" y="2348880"/>
            <a:ext cx="3150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SATURDAY </a:t>
            </a:r>
            <a:r>
              <a:rPr lang="en-US" b="1" dirty="0">
                <a:solidFill>
                  <a:schemeClr val="bg1"/>
                </a:solidFill>
              </a:rPr>
              <a:t>9</a:t>
            </a:r>
            <a:r>
              <a:rPr lang="en-US" b="1" dirty="0" smtClean="0">
                <a:solidFill>
                  <a:schemeClr val="bg1"/>
                </a:solidFill>
              </a:rPr>
              <a:t> DECEMBER 2023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12363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24635" y="1365161"/>
            <a:ext cx="450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7 </a:t>
            </a:r>
            <a:r>
              <a:rPr lang="fr-FR" sz="2000" baseline="30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th</a:t>
            </a:r>
            <a:r>
              <a:rPr lang="fr-FR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000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eminary</a:t>
            </a:r>
            <a:r>
              <a:rPr lang="fr-FR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of LAREDIAB 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13 </a:t>
            </a:r>
            <a:r>
              <a:rPr lang="fr-FR" sz="2000" baseline="30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th</a:t>
            </a:r>
            <a:r>
              <a:rPr lang="fr-FR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Congress</a:t>
            </a:r>
            <a:r>
              <a:rPr lang="fr-FR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of AMIWIT </a:t>
            </a:r>
            <a:endParaRPr lang="fr-FR" sz="2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20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2708920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5536" y="2708920"/>
            <a:ext cx="8640960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708920"/>
            <a:ext cx="87849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95536" y="2708920"/>
            <a:ext cx="8640960" cy="3600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95536" y="2708920"/>
            <a:ext cx="8640960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72"/>
            <a:ext cx="9143999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539552" y="2996952"/>
            <a:ext cx="8352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7740352" y="1052736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364088" y="1268760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956376" y="1844824"/>
            <a:ext cx="6120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588224" y="2276872"/>
            <a:ext cx="1980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912260" y="2780928"/>
            <a:ext cx="1980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966266" y="3433728"/>
            <a:ext cx="990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071895" y="3645024"/>
            <a:ext cx="1980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024148" y="4365104"/>
            <a:ext cx="14200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1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0" y="5805264"/>
            <a:ext cx="848529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0" y="260648"/>
            <a:ext cx="8485290" cy="3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907704" y="476672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300192" y="496144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4886"/>
            <a:ext cx="835292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1328"/>
            <a:ext cx="835292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1907704" y="548680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156176" y="548680"/>
            <a:ext cx="2376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8963"/>
            <a:ext cx="4724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6" y="1844824"/>
            <a:ext cx="3790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829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Does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Glycemic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variability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exists</a:t>
            </a:r>
            <a:r>
              <a:rPr lang="fr-FR" dirty="0" smtClean="0">
                <a:solidFill>
                  <a:schemeClr val="bg1"/>
                </a:solidFill>
              </a:rPr>
              <a:t> in </a:t>
            </a:r>
            <a:r>
              <a:rPr lang="fr-FR" dirty="0" err="1" smtClean="0">
                <a:solidFill>
                  <a:srgbClr val="FFFF00"/>
                </a:solidFill>
              </a:rPr>
              <a:t>healthy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subjects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2" y="4365104"/>
            <a:ext cx="297998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0" y="1457325"/>
            <a:ext cx="2907978" cy="22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1" y="3769221"/>
            <a:ext cx="28674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4357464"/>
            <a:ext cx="2917453" cy="130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1457325"/>
            <a:ext cx="2830637" cy="22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3769221"/>
            <a:ext cx="291745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583902" y="0"/>
            <a:ext cx="7772400" cy="1470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/>
                </a:solidFill>
              </a:rPr>
              <a:t>Does glucose variability warm the vessels and organs?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5853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" y="404664"/>
            <a:ext cx="8929751" cy="21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143248"/>
            <a:ext cx="29289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143248"/>
            <a:ext cx="29289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143248"/>
            <a:ext cx="29289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9"/>
          <p:cNvCxnSpPr/>
          <p:nvPr/>
        </p:nvCxnSpPr>
        <p:spPr>
          <a:xfrm>
            <a:off x="5286380" y="2420888"/>
            <a:ext cx="10715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85918" y="5805264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650848" y="5733256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858148" y="6163716"/>
            <a:ext cx="11429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75856" y="2420888"/>
            <a:ext cx="10715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656"/>
            <a:ext cx="8686800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85888"/>
            <a:ext cx="91059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656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331640" y="2564904"/>
            <a:ext cx="6696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20452"/>
            <a:ext cx="8639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60648"/>
            <a:ext cx="8677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274"/>
            <a:ext cx="9143999" cy="52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9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96752"/>
            <a:ext cx="8639175" cy="526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04664"/>
            <a:ext cx="8677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0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2656"/>
            <a:ext cx="8658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274"/>
            <a:ext cx="9144000" cy="530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6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1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Key messages</a:t>
            </a:r>
            <a:b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</a:t>
            </a:r>
            <a:r>
              <a:rPr lang="fr-FR" dirty="0" smtClean="0">
                <a:solidFill>
                  <a:srgbClr val="FFFF00"/>
                </a:solidFill>
              </a:rPr>
              <a:t>1-in </a:t>
            </a:r>
            <a:r>
              <a:rPr lang="fr-FR" dirty="0" err="1" smtClean="0">
                <a:solidFill>
                  <a:srgbClr val="FFFF00"/>
                </a:solidFill>
              </a:rPr>
              <a:t>diabetic</a:t>
            </a:r>
            <a:r>
              <a:rPr lang="fr-FR" dirty="0" smtClean="0">
                <a:solidFill>
                  <a:srgbClr val="FFFF00"/>
                </a:solidFill>
              </a:rPr>
              <a:t> patients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Glycemic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variability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 a </a:t>
            </a:r>
            <a:r>
              <a:rPr lang="fr-FR" sz="2400" dirty="0" err="1" smtClean="0">
                <a:solidFill>
                  <a:schemeClr val="bg1"/>
                </a:solidFill>
              </a:rPr>
              <a:t>strong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independant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predictor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morbidity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and </a:t>
            </a:r>
            <a:r>
              <a:rPr lang="fr-FR" sz="2400" dirty="0" err="1" smtClean="0">
                <a:solidFill>
                  <a:schemeClr val="bg1"/>
                </a:solidFill>
              </a:rPr>
              <a:t>mortality</a:t>
            </a:r>
            <a:r>
              <a:rPr lang="fr-FR" sz="2400" dirty="0" smtClean="0">
                <a:solidFill>
                  <a:schemeClr val="bg1"/>
                </a:solidFill>
              </a:rPr>
              <a:t> in patients </a:t>
            </a:r>
            <a:r>
              <a:rPr lang="fr-FR" sz="2400" dirty="0" err="1" smtClean="0">
                <a:solidFill>
                  <a:schemeClr val="bg1"/>
                </a:solidFill>
              </a:rPr>
              <a:t>with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diabetes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Experimental</a:t>
            </a:r>
            <a:r>
              <a:rPr lang="fr-FR" sz="2400" dirty="0" smtClean="0">
                <a:solidFill>
                  <a:schemeClr val="bg1"/>
                </a:solidFill>
              </a:rPr>
              <a:t> and  </a:t>
            </a:r>
            <a:r>
              <a:rPr lang="fr-FR" sz="2400" dirty="0" err="1" smtClean="0">
                <a:solidFill>
                  <a:schemeClr val="bg1"/>
                </a:solidFill>
              </a:rPr>
              <a:t>clinical</a:t>
            </a:r>
            <a:r>
              <a:rPr lang="fr-FR" sz="2400" dirty="0" smtClean="0">
                <a:solidFill>
                  <a:schemeClr val="bg1"/>
                </a:solidFill>
              </a:rPr>
              <a:t>  </a:t>
            </a:r>
            <a:r>
              <a:rPr lang="fr-FR" sz="2400" dirty="0" err="1" smtClean="0">
                <a:solidFill>
                  <a:schemeClr val="bg1"/>
                </a:solidFill>
              </a:rPr>
              <a:t>studies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has </a:t>
            </a:r>
            <a:r>
              <a:rPr lang="fr-FR" sz="2400" dirty="0" err="1" smtClean="0">
                <a:solidFill>
                  <a:schemeClr val="bg1"/>
                </a:solidFill>
              </a:rPr>
              <a:t>associated</a:t>
            </a:r>
            <a:r>
              <a:rPr lang="fr-FR" sz="2400" dirty="0" smtClean="0">
                <a:solidFill>
                  <a:schemeClr val="bg1"/>
                </a:solidFill>
              </a:rPr>
              <a:t> GV </a:t>
            </a:r>
            <a:r>
              <a:rPr lang="fr-FR" sz="2400" dirty="0" err="1" smtClean="0">
                <a:solidFill>
                  <a:schemeClr val="bg1"/>
                </a:solidFill>
              </a:rPr>
              <a:t>with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oxidative</a:t>
            </a:r>
            <a:r>
              <a:rPr lang="fr-FR" sz="2400" dirty="0" smtClean="0">
                <a:solidFill>
                  <a:schemeClr val="bg1"/>
                </a:solidFill>
              </a:rPr>
              <a:t> stress ,inflammation, and </a:t>
            </a:r>
            <a:r>
              <a:rPr lang="fr-FR" sz="2400" dirty="0" err="1" smtClean="0">
                <a:solidFill>
                  <a:schemeClr val="bg1"/>
                </a:solidFill>
              </a:rPr>
              <a:t>endothelial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dysfunction,factors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traditionnaly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associated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with</a:t>
            </a:r>
            <a:r>
              <a:rPr lang="fr-FR" sz="2400" dirty="0" smtClean="0">
                <a:solidFill>
                  <a:schemeClr val="bg1"/>
                </a:solidFill>
              </a:rPr>
              <a:t> the </a:t>
            </a:r>
            <a:r>
              <a:rPr lang="fr-FR" sz="2400" dirty="0" err="1" smtClean="0">
                <a:solidFill>
                  <a:schemeClr val="bg1"/>
                </a:solidFill>
              </a:rPr>
              <a:t>pathogenesis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macrovascular</a:t>
            </a:r>
            <a:r>
              <a:rPr lang="fr-FR" sz="2400" dirty="0" smtClean="0">
                <a:solidFill>
                  <a:schemeClr val="bg1"/>
                </a:solidFill>
              </a:rPr>
              <a:t> and </a:t>
            </a:r>
            <a:r>
              <a:rPr lang="fr-FR" sz="2400" dirty="0" err="1" smtClean="0">
                <a:solidFill>
                  <a:schemeClr val="bg1"/>
                </a:solidFill>
              </a:rPr>
              <a:t>microvascular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diseases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err="1" smtClean="0">
                <a:solidFill>
                  <a:schemeClr val="bg1"/>
                </a:solidFill>
              </a:rPr>
              <a:t>Technology</a:t>
            </a:r>
            <a:r>
              <a:rPr lang="fr-FR" sz="2400" dirty="0" smtClean="0">
                <a:solidFill>
                  <a:schemeClr val="bg1"/>
                </a:solidFill>
              </a:rPr>
              <a:t> CGM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preferred</a:t>
            </a:r>
            <a:r>
              <a:rPr lang="fr-FR" sz="2400" dirty="0" smtClean="0">
                <a:solidFill>
                  <a:schemeClr val="bg1"/>
                </a:solidFill>
              </a:rPr>
              <a:t> to </a:t>
            </a:r>
            <a:r>
              <a:rPr lang="fr-FR" sz="2400" dirty="0" err="1" smtClean="0">
                <a:solidFill>
                  <a:schemeClr val="bg1"/>
                </a:solidFill>
              </a:rPr>
              <a:t>assess</a:t>
            </a:r>
            <a:r>
              <a:rPr lang="fr-FR" sz="2400" dirty="0" smtClean="0">
                <a:solidFill>
                  <a:schemeClr val="bg1"/>
                </a:solidFill>
              </a:rPr>
              <a:t> VG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To </a:t>
            </a:r>
            <a:r>
              <a:rPr lang="fr-FR" sz="2400" dirty="0" err="1" smtClean="0">
                <a:solidFill>
                  <a:schemeClr val="bg1"/>
                </a:solidFill>
              </a:rPr>
              <a:t>reduce</a:t>
            </a:r>
            <a:r>
              <a:rPr lang="fr-FR" sz="2400" dirty="0" smtClean="0">
                <a:solidFill>
                  <a:schemeClr val="bg1"/>
                </a:solidFill>
              </a:rPr>
              <a:t> GV </a:t>
            </a:r>
            <a:r>
              <a:rPr lang="fr-FR" sz="2400" dirty="0" err="1" smtClean="0">
                <a:solidFill>
                  <a:schemeClr val="bg1"/>
                </a:solidFill>
              </a:rPr>
              <a:t>selection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drugs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targeting</a:t>
            </a:r>
            <a:r>
              <a:rPr lang="fr-FR" sz="2400" dirty="0" smtClean="0">
                <a:solidFill>
                  <a:schemeClr val="bg1"/>
                </a:solidFill>
              </a:rPr>
              <a:t> PPG and </a:t>
            </a:r>
            <a:r>
              <a:rPr lang="fr-FR" sz="2400" dirty="0" err="1" smtClean="0">
                <a:solidFill>
                  <a:schemeClr val="bg1"/>
                </a:solidFill>
              </a:rPr>
              <a:t>avoidance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hypogycemia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66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Glucose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variability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exists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metabollicaly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healthy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individuals</a:t>
            </a:r>
            <a:endParaRPr lang="fr-FR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Many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factors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influencing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glucose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variability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Glucose </a:t>
            </a:r>
            <a:r>
              <a:rPr lang="fr-FR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variability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influences </a:t>
            </a:r>
            <a:r>
              <a:rPr lang="fr-FR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eating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behavior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fr-FR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blood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brain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barrier</a:t>
            </a:r>
            <a:r>
              <a:rPr lang="fr-FR" sz="24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fr-FR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Glucose excursions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promote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oxydatif stress and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endothelia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dysfunction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fr-FR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Long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term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glucose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variability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predicts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mortality</a:t>
            </a:r>
            <a:r>
              <a:rPr lang="fr-F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fr-FR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Key messages</a:t>
            </a:r>
            <a:b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</a:t>
            </a:r>
            <a:r>
              <a:rPr lang="fr-FR" dirty="0" smtClean="0">
                <a:solidFill>
                  <a:srgbClr val="FFFF00"/>
                </a:solidFill>
              </a:rPr>
              <a:t>2-in non </a:t>
            </a:r>
            <a:r>
              <a:rPr lang="fr-FR" dirty="0" err="1" smtClean="0">
                <a:solidFill>
                  <a:srgbClr val="FFFF00"/>
                </a:solidFill>
              </a:rPr>
              <a:t>diabetic</a:t>
            </a:r>
            <a:r>
              <a:rPr lang="fr-FR" dirty="0" smtClean="0">
                <a:solidFill>
                  <a:srgbClr val="FFFF00"/>
                </a:solidFill>
              </a:rPr>
              <a:t> patients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4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66" y="2060848"/>
            <a:ext cx="1526282" cy="77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421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0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214563"/>
            <a:ext cx="5581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38" y="404664"/>
            <a:ext cx="89536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8" y="3429000"/>
            <a:ext cx="895365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>
            <a:off x="3210688" y="836712"/>
            <a:ext cx="8572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203848" y="3931468"/>
            <a:ext cx="8572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96744" y="6453336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chemeClr val="bg1"/>
                </a:solidFill>
              </a:rPr>
              <a:t>Kovatchev</a:t>
            </a:r>
            <a:r>
              <a:rPr lang="fr-FR" sz="1600" i="1" dirty="0" smtClean="0">
                <a:solidFill>
                  <a:schemeClr val="bg1"/>
                </a:solidFill>
              </a:rPr>
              <a:t> </a:t>
            </a:r>
            <a:r>
              <a:rPr lang="fr-FR" sz="1600" i="1" dirty="0">
                <a:solidFill>
                  <a:schemeClr val="bg1"/>
                </a:solidFill>
              </a:rPr>
              <a:t> </a:t>
            </a:r>
            <a:r>
              <a:rPr lang="fr-FR" sz="1600" i="1" dirty="0" smtClean="0">
                <a:solidFill>
                  <a:schemeClr val="bg1"/>
                </a:solidFill>
              </a:rPr>
              <a:t>and</a:t>
            </a:r>
            <a:r>
              <a:rPr lang="fr-FR" sz="1600" i="1" dirty="0" smtClean="0">
                <a:solidFill>
                  <a:schemeClr val="bg1"/>
                </a:solidFill>
              </a:rPr>
              <a:t> </a:t>
            </a:r>
            <a:r>
              <a:rPr lang="fr-FR" sz="1600" i="1" dirty="0" smtClean="0">
                <a:solidFill>
                  <a:schemeClr val="bg1"/>
                </a:solidFill>
              </a:rPr>
              <a:t>cobelli,2016</a:t>
            </a:r>
            <a:endParaRPr lang="fr-F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755576" y="494116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123728" y="494116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5696" y="5229200"/>
            <a:ext cx="1630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522920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160</Words>
  <Application>Microsoft Office PowerPoint</Application>
  <PresentationFormat>Affichage à l'écran (4:3)</PresentationFormat>
  <Paragraphs>25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Does glucose variability warm the vessels and organs?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Does Glycemic variability exists in healthy subjects?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Key messages                     1-in diabetic patients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79</cp:revision>
  <dcterms:created xsi:type="dcterms:W3CDTF">2023-11-22T02:08:52Z</dcterms:created>
  <dcterms:modified xsi:type="dcterms:W3CDTF">2023-12-09T07:58:04Z</dcterms:modified>
</cp:coreProperties>
</file>