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57" r:id="rId6"/>
    <p:sldId id="258" r:id="rId7"/>
    <p:sldId id="292" r:id="rId8"/>
    <p:sldId id="264" r:id="rId9"/>
    <p:sldId id="265" r:id="rId10"/>
    <p:sldId id="266" r:id="rId11"/>
    <p:sldId id="293" r:id="rId12"/>
    <p:sldId id="267" r:id="rId13"/>
    <p:sldId id="275" r:id="rId14"/>
    <p:sldId id="268" r:id="rId15"/>
    <p:sldId id="269" r:id="rId16"/>
    <p:sldId id="273" r:id="rId17"/>
    <p:sldId id="294" r:id="rId18"/>
    <p:sldId id="277" r:id="rId19"/>
    <p:sldId id="279" r:id="rId20"/>
    <p:sldId id="283" r:id="rId21"/>
    <p:sldId id="284" r:id="rId22"/>
    <p:sldId id="278" r:id="rId23"/>
    <p:sldId id="285" r:id="rId24"/>
    <p:sldId id="286" r:id="rId25"/>
    <p:sldId id="280" r:id="rId26"/>
    <p:sldId id="288" r:id="rId27"/>
    <p:sldId id="290" r:id="rId28"/>
    <p:sldId id="281" r:id="rId29"/>
    <p:sldId id="291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141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accent1"/>
                </a:solidFill>
                <a:latin typeface="Palatino Linotype" panose="02040502050505030304" pitchFamily="18" charset="0"/>
              </a:rPr>
              <a:t>Relative </a:t>
            </a:r>
            <a:r>
              <a:rPr lang="fr-FR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risk</a:t>
            </a:r>
            <a:r>
              <a:rPr lang="fr-FR" dirty="0">
                <a:solidFill>
                  <a:schemeClr val="accent1"/>
                </a:solidFill>
                <a:latin typeface="Palatino Linotype" panose="02040502050505030304" pitchFamily="18" charset="0"/>
              </a:rPr>
              <a:t> of </a:t>
            </a:r>
            <a:r>
              <a:rPr lang="fr-FR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Mortality</a:t>
            </a:r>
            <a:r>
              <a:rPr lang="fr-FR" dirty="0">
                <a:solidFill>
                  <a:schemeClr val="accent1"/>
                </a:solidFill>
                <a:latin typeface="Palatino Linotype" panose="02040502050505030304" pitchFamily="18" charset="0"/>
              </a:rPr>
              <a:t> in type 1 DIABETES</a:t>
            </a:r>
          </a:p>
        </c:rich>
      </c:tx>
      <c:layout>
        <c:manualLayout>
          <c:xMode val="edge"/>
          <c:yMode val="edge"/>
          <c:x val="4.4739659912145313E-3"/>
          <c:y val="0.131338912306973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All cause mortality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Feuil1!$A$2</c:f>
              <c:strCache>
                <c:ptCount val="1"/>
                <c:pt idx="0">
                  <c:v>relative risque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5-40CB-895F-5E1EF1D2072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cardiovascular mortality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Feuil1!$A$2</c:f>
              <c:strCache>
                <c:ptCount val="1"/>
                <c:pt idx="0">
                  <c:v>relative risque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D5-40CB-895F-5E1EF1D20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943667167"/>
        <c:axId val="1943668127"/>
        <c:axId val="0"/>
      </c:bar3DChart>
      <c:catAx>
        <c:axId val="19436671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43668127"/>
        <c:crosses val="autoZero"/>
        <c:auto val="1"/>
        <c:lblAlgn val="ctr"/>
        <c:lblOffset val="100"/>
        <c:noMultiLvlLbl val="0"/>
      </c:catAx>
      <c:valAx>
        <c:axId val="1943668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4366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2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1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accent1"/>
                </a:solidFill>
                <a:latin typeface="Palatino Linotype" panose="02040502050505030304" pitchFamily="18" charset="0"/>
              </a:rPr>
              <a:t>Relative </a:t>
            </a:r>
            <a:r>
              <a:rPr lang="fr-FR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risk</a:t>
            </a:r>
            <a:r>
              <a:rPr lang="fr-FR" dirty="0">
                <a:solidFill>
                  <a:schemeClr val="accent1"/>
                </a:solidFill>
                <a:latin typeface="Palatino Linotype" panose="02040502050505030304" pitchFamily="18" charset="0"/>
              </a:rPr>
              <a:t> of </a:t>
            </a:r>
            <a:r>
              <a:rPr lang="fr-FR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Mortality</a:t>
            </a:r>
            <a:r>
              <a:rPr lang="fr-FR" dirty="0">
                <a:solidFill>
                  <a:schemeClr val="accent1"/>
                </a:solidFill>
                <a:latin typeface="Palatino Linotype" panose="02040502050505030304" pitchFamily="18" charset="0"/>
              </a:rPr>
              <a:t> in type 1 DIABETES</a:t>
            </a:r>
          </a:p>
        </c:rich>
      </c:tx>
      <c:layout>
        <c:manualLayout>
          <c:xMode val="edge"/>
          <c:yMode val="edge"/>
          <c:x val="4.4739659912145261E-3"/>
          <c:y val="4.3779637435657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All cause mortality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Feuil1!$A$2</c:f>
              <c:strCache>
                <c:ptCount val="1"/>
                <c:pt idx="0">
                  <c:v>relative risque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A2-4661-8361-6F712452968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cardiovascular mortality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Feuil1!$A$2</c:f>
              <c:strCache>
                <c:ptCount val="1"/>
                <c:pt idx="0">
                  <c:v>relative risque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A2-4661-8361-6F7124529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943667167"/>
        <c:axId val="1943668127"/>
        <c:axId val="0"/>
      </c:bar3DChart>
      <c:catAx>
        <c:axId val="19436671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43668127"/>
        <c:crosses val="autoZero"/>
        <c:auto val="1"/>
        <c:lblAlgn val="ctr"/>
        <c:lblOffset val="100"/>
        <c:noMultiLvlLbl val="0"/>
      </c:catAx>
      <c:valAx>
        <c:axId val="1943668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4366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2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1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CFF29B-CB85-DE01-85AD-D856EF89D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9BB791-DEE2-EE7B-1EB3-3AC67D4F8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DB3CDE-4A95-438D-4C1B-F1DE6649D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B73C-9889-481D-BA5F-BF6B91B15078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BBB8ED-A9DE-8E25-42A3-2BBF234AD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5DCE04-31F2-C08A-0092-0EB2E392F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A36-8799-4D19-9296-356AEB9BC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47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7654D8-DE6B-57E5-F507-CF567642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BC5A5EA-CE3C-F3EF-6FB3-48FD54730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C2C9ED-FC0E-58BD-CCCD-2ADE4FDF2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B73C-9889-481D-BA5F-BF6B91B15078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DCDEA5-BF37-7ECA-268B-D5D8F368F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C3FE1F-D858-A2A6-33F3-100768C3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A36-8799-4D19-9296-356AEB9BC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08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4949256-1A8C-203D-6F4A-146581C329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698D13-BB22-DD19-2318-C354166B9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0153B7-0AE6-BA86-0553-8D3FE1941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B73C-9889-481D-BA5F-BF6B91B15078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20CF85-95DF-8747-ADF3-EB0A8DA2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178A5E-ACD9-9FA4-9CDB-0E9AB9A5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A36-8799-4D19-9296-356AEB9BC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59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38D19B-854F-70CB-B035-C91364194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378C0C-AE98-7AEF-7261-1AFBBBB73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D89940-12F2-16F3-18BF-F014711B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B73C-9889-481D-BA5F-BF6B91B15078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A3B92D-9B13-A6FC-16E1-7F3746F40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1DC561-1260-1883-0D9A-CE018774D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A36-8799-4D19-9296-356AEB9BC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9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A28829-936F-5D4C-3815-E20831361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053004-28E5-57E7-0EBB-439720C49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02FA3C-261C-8F3D-4B7A-34350A41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B73C-9889-481D-BA5F-BF6B91B15078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0F7F88-775B-B5B9-6CC4-74CFB39FD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8AD42-E653-DE52-322C-8F56D0D0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A36-8799-4D19-9296-356AEB9BC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90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24E022-C564-8A37-7ADE-4AFA3179E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CA43D4-CEF7-1570-412D-3353A4910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2B5F79-5331-9BDB-A781-A90DE448E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B818BB-BB63-A6BF-F86B-C99927BF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B73C-9889-481D-BA5F-BF6B91B15078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7FB8BA-4AC5-F231-6685-DB33BA50D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9A53EC-0111-8E7D-0874-E48EA8AB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A36-8799-4D19-9296-356AEB9BC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74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973B9B-ADD0-EF2F-0CDD-5715D3AD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54B2AA-4F77-3D69-4A90-C76411B06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727678-E1D6-E1A1-73CD-97012E757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18624C3-FFC6-2C76-AA31-21B431BFC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37CCB6F-CFFA-8D71-752F-CA801DB3D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89D23E8-633D-D2FE-DFF0-315253CF8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B73C-9889-481D-BA5F-BF6B91B15078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BE6DDF3-83DA-DD5A-F488-4C389B99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929C466-190B-DA34-4448-9F3EBBDC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A36-8799-4D19-9296-356AEB9BC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83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12283-7CB1-E929-41B2-DCEED0707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0101C4-2D3A-BFB3-C48D-F17D9EF9F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B73C-9889-481D-BA5F-BF6B91B15078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C7145A-1F5B-C9BA-1AA0-63EF56FE3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9A3197-0D6E-F97F-714D-466F4EFAE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A36-8799-4D19-9296-356AEB9BC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00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DFC2D43-220E-46D8-931D-CAB3442FC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B73C-9889-481D-BA5F-BF6B91B15078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A3502E-2745-E018-9F46-14A2D6EB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8310AD-FBDB-03A7-51E0-D4021F4B1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A36-8799-4D19-9296-356AEB9BC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75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7FE870-17D5-1BF1-2F45-05DBF532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32524C-E48D-BED5-D4ED-86FB2E85A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2D2026-8515-1A00-540A-B9CDB8C2A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06B7B1-DC93-0FAC-504A-E3779083A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B73C-9889-481D-BA5F-BF6B91B15078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F75A92-6029-6A00-443E-D97741B2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F0FDD9-701E-230B-430A-6CCF10721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A36-8799-4D19-9296-356AEB9BC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03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CEA566-43D4-DA21-750A-1C7B1AAC7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361480A-6920-B8EC-539B-56C484464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CF4C82-D373-BA72-5EFC-25BB927A8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1EE68B-8FC8-DB09-5632-8B40C314F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B73C-9889-481D-BA5F-BF6B91B15078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D9B326-1801-DE58-9F7B-C76C116B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A8EEA3-3B32-7971-C1AD-1F175F21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A36-8799-4D19-9296-356AEB9BC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10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76C82EA-30FB-EC4E-D878-F1669B63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3A9854-AF60-98B9-A71C-59564BCC5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B50A14-38BC-4BFD-5F4D-2C0D4FF9D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0B73C-9889-481D-BA5F-BF6B91B15078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41578E-19A7-CE8E-21A9-D47514F424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8B4B8C-F6E8-8F30-A376-F2F6F7358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97A36-8799-4D19-9296-356AEB9BC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46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jpg"/><Relationship Id="rId5" Type="http://schemas.openxmlformats.org/officeDocument/2006/relationships/image" Target="../media/image4.png"/><Relationship Id="rId10" Type="http://schemas.openxmlformats.org/officeDocument/2006/relationships/chart" Target="../charts/chart1.xml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gif"/><Relationship Id="rId3" Type="http://schemas.openxmlformats.org/officeDocument/2006/relationships/image" Target="../media/image2.png"/><Relationship Id="rId7" Type="http://schemas.openxmlformats.org/officeDocument/2006/relationships/chart" Target="../charts/chart2.xml"/><Relationship Id="rId12" Type="http://schemas.openxmlformats.org/officeDocument/2006/relationships/image" Target="../media/image13.png"/><Relationship Id="rId1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7.png"/><Relationship Id="rId10" Type="http://schemas.openxmlformats.org/officeDocument/2006/relationships/image" Target="../media/image11.gif"/><Relationship Id="rId4" Type="http://schemas.openxmlformats.org/officeDocument/2006/relationships/image" Target="../media/image3.pn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5.jpg"/><Relationship Id="rId5" Type="http://schemas.openxmlformats.org/officeDocument/2006/relationships/image" Target="../media/image14.gif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jpg"/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12" Type="http://schemas.openxmlformats.org/officeDocument/2006/relationships/image" Target="../media/image7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5.png"/><Relationship Id="rId5" Type="http://schemas.openxmlformats.org/officeDocument/2006/relationships/image" Target="../media/image14.gif"/><Relationship Id="rId10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jp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jp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21.jpg"/><Relationship Id="rId12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24.jpg"/><Relationship Id="rId4" Type="http://schemas.openxmlformats.org/officeDocument/2006/relationships/image" Target="../media/image3.png"/><Relationship Id="rId9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E0844BA9-4847-64D7-A7E1-120243C8D99C}"/>
              </a:ext>
            </a:extLst>
          </p:cNvPr>
          <p:cNvSpPr/>
          <p:nvPr/>
        </p:nvSpPr>
        <p:spPr>
          <a:xfrm>
            <a:off x="-13555894" y="5386801"/>
            <a:ext cx="25897112" cy="1683026"/>
          </a:xfrm>
          <a:custGeom>
            <a:avLst/>
            <a:gdLst>
              <a:gd name="connsiteX0" fmla="*/ 0 w 25897112"/>
              <a:gd name="connsiteY0" fmla="*/ 0 h 1683026"/>
              <a:gd name="connsiteX1" fmla="*/ 11800216 w 25897112"/>
              <a:gd name="connsiteY1" fmla="*/ 0 h 1683026"/>
              <a:gd name="connsiteX2" fmla="*/ 11797312 w 25897112"/>
              <a:gd name="connsiteY2" fmla="*/ 23019 h 1683026"/>
              <a:gd name="connsiteX3" fmla="*/ 12626981 w 25897112"/>
              <a:gd name="connsiteY3" fmla="*/ 685801 h 1683026"/>
              <a:gd name="connsiteX4" fmla="*/ 13456651 w 25897112"/>
              <a:gd name="connsiteY4" fmla="*/ 23019 h 1683026"/>
              <a:gd name="connsiteX5" fmla="*/ 13453746 w 25897112"/>
              <a:gd name="connsiteY5" fmla="*/ 0 h 1683026"/>
              <a:gd name="connsiteX6" fmla="*/ 25897112 w 25897112"/>
              <a:gd name="connsiteY6" fmla="*/ 0 h 1683026"/>
              <a:gd name="connsiteX7" fmla="*/ 25897112 w 25897112"/>
              <a:gd name="connsiteY7" fmla="*/ 1683026 h 1683026"/>
              <a:gd name="connsiteX8" fmla="*/ 0 w 25897112"/>
              <a:gd name="connsiteY8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97112" h="1683026">
                <a:moveTo>
                  <a:pt x="0" y="0"/>
                </a:moveTo>
                <a:lnTo>
                  <a:pt x="11800216" y="0"/>
                </a:lnTo>
                <a:lnTo>
                  <a:pt x="11797312" y="23019"/>
                </a:lnTo>
                <a:cubicBezTo>
                  <a:pt x="11797312" y="389063"/>
                  <a:pt x="12168768" y="685801"/>
                  <a:pt x="12626981" y="685801"/>
                </a:cubicBezTo>
                <a:cubicBezTo>
                  <a:pt x="13085195" y="685801"/>
                  <a:pt x="13456651" y="389063"/>
                  <a:pt x="13456651" y="23019"/>
                </a:cubicBezTo>
                <a:lnTo>
                  <a:pt x="13453746" y="0"/>
                </a:lnTo>
                <a:lnTo>
                  <a:pt x="25897112" y="0"/>
                </a:lnTo>
                <a:lnTo>
                  <a:pt x="25897112" y="1683026"/>
                </a:lnTo>
                <a:lnTo>
                  <a:pt x="0" y="16830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E293BFE-E2D8-E4C0-DAD2-E97E969EA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66428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GLYCEMIA AND CARDIAC ARYTHMIAS IN TYPE 1 DIABETES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9A90F50-1B1C-4EBE-3C46-1AFE6CD56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423" r="4865" b="23484"/>
          <a:stretch/>
        </p:blipFill>
        <p:spPr>
          <a:xfrm>
            <a:off x="1414435" y="5364583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C3A44FF-6132-ACBA-3B6A-1EDB355E2E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8310" r="4504" b="15749"/>
          <a:stretch/>
        </p:blipFill>
        <p:spPr>
          <a:xfrm>
            <a:off x="3431638" y="5386801"/>
            <a:ext cx="1350850" cy="117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42A506B-0E9B-6480-8D6E-CC8BEAE8CC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7729" r="9484" b="14010"/>
          <a:stretch/>
        </p:blipFill>
        <p:spPr>
          <a:xfrm>
            <a:off x="5239656" y="5275404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43DDC93-246C-D9ED-6BF6-8CBF75D703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2367" r="10138" b="12657"/>
          <a:stretch/>
        </p:blipFill>
        <p:spPr>
          <a:xfrm>
            <a:off x="9507442" y="5395065"/>
            <a:ext cx="1350850" cy="1279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B5EA3F7-FECE-F855-9F96-1A19F05D77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3140" r="11667" b="20413"/>
          <a:stretch/>
        </p:blipFill>
        <p:spPr>
          <a:xfrm>
            <a:off x="7373549" y="5310230"/>
            <a:ext cx="1350850" cy="135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73D5CC4-FE8B-D99C-F8A6-E8659B6DE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486"/>
            <a:ext cx="12191999" cy="16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192C4F5-047F-2B60-C926-22135B16B8E9}"/>
              </a:ext>
            </a:extLst>
          </p:cNvPr>
          <p:cNvSpPr txBox="1"/>
          <p:nvPr/>
        </p:nvSpPr>
        <p:spPr>
          <a:xfrm>
            <a:off x="3817464" y="1618331"/>
            <a:ext cx="41952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7 </a:t>
            </a:r>
            <a:r>
              <a:rPr lang="en-US" dirty="0" err="1">
                <a:solidFill>
                  <a:srgbClr val="FF0000"/>
                </a:solidFill>
                <a:latin typeface="Algerian" panose="04020705040A02060702" pitchFamily="82" charset="0"/>
              </a:rPr>
              <a:t>th</a:t>
            </a:r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 CONGRESS of </a:t>
            </a:r>
            <a:r>
              <a:rPr lang="en-US" dirty="0" err="1">
                <a:solidFill>
                  <a:srgbClr val="FF0000"/>
                </a:solidFill>
                <a:latin typeface="Algerian" panose="04020705040A02060702" pitchFamily="82" charset="0"/>
              </a:rPr>
              <a:t>larediab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13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th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 CONGRESS OF AMIWIT</a:t>
            </a:r>
            <a:endParaRPr lang="fr-FR" dirty="0">
              <a:solidFill>
                <a:schemeClr val="accent5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ECCC67D-72A7-6273-ECE1-0B95C287F7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33021" b="35309"/>
          <a:stretch/>
        </p:blipFill>
        <p:spPr>
          <a:xfrm>
            <a:off x="0" y="1618331"/>
            <a:ext cx="2416314" cy="97152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0D1D280-13EB-3C63-6CA3-8C87A96A49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542" y="1702111"/>
            <a:ext cx="2688803" cy="56255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520CD3C-E28F-FEBD-5F7E-5688DF26FD98}"/>
              </a:ext>
            </a:extLst>
          </p:cNvPr>
          <p:cNvSpPr txBox="1"/>
          <p:nvPr/>
        </p:nvSpPr>
        <p:spPr>
          <a:xfrm>
            <a:off x="4671211" y="4208667"/>
            <a:ext cx="458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CH.ZEMIT, A.LOUNICI</a:t>
            </a:r>
          </a:p>
        </p:txBody>
      </p:sp>
      <p:graphicFrame>
        <p:nvGraphicFramePr>
          <p:cNvPr id="20" name="Espace réservé du contenu 5">
            <a:extLst>
              <a:ext uri="{FF2B5EF4-FFF2-40B4-BE49-F238E27FC236}">
                <a16:creationId xmlns:a16="http://schemas.microsoft.com/office/drawing/2014/main" id="{87B374E4-B04C-04F3-4DE6-80C8848C04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683574"/>
              </p:ext>
            </p:extLst>
          </p:nvPr>
        </p:nvGraphicFramePr>
        <p:xfrm>
          <a:off x="-4756820" y="631062"/>
          <a:ext cx="439498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21" name="Image 20">
            <a:extLst>
              <a:ext uri="{FF2B5EF4-FFF2-40B4-BE49-F238E27FC236}">
                <a16:creationId xmlns:a16="http://schemas.microsoft.com/office/drawing/2014/main" id="{24077508-15A8-7CA8-77E2-F5FCF98C0C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549" y="-5598010"/>
            <a:ext cx="2869809" cy="224081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6CDCB66-2CAF-6EC3-9BCD-CDDBDD916C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549" y="-3227476"/>
            <a:ext cx="2695723" cy="192226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48A85B22-12BA-A7D2-5EED-AA11F7067D72}"/>
              </a:ext>
            </a:extLst>
          </p:cNvPr>
          <p:cNvSpPr txBox="1"/>
          <p:nvPr/>
        </p:nvSpPr>
        <p:spPr>
          <a:xfrm>
            <a:off x="7373548" y="-6097062"/>
            <a:ext cx="471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TROUBLES DE RYTHME CARDIAQUE</a:t>
            </a:r>
          </a:p>
        </p:txBody>
      </p:sp>
    </p:spTree>
    <p:extLst>
      <p:ext uri="{BB962C8B-B14F-4D97-AF65-F5344CB8AC3E}">
        <p14:creationId xmlns:p14="http://schemas.microsoft.com/office/powerpoint/2010/main" val="2584687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E43C51D-EE80-77C4-C1A3-4843EED7C2E8}"/>
              </a:ext>
            </a:extLst>
          </p:cNvPr>
          <p:cNvSpPr/>
          <p:nvPr/>
        </p:nvSpPr>
        <p:spPr>
          <a:xfrm>
            <a:off x="-6696232" y="5502166"/>
            <a:ext cx="25897112" cy="1683026"/>
          </a:xfrm>
          <a:custGeom>
            <a:avLst/>
            <a:gdLst>
              <a:gd name="connsiteX0" fmla="*/ 0 w 25897112"/>
              <a:gd name="connsiteY0" fmla="*/ 0 h 1683026"/>
              <a:gd name="connsiteX1" fmla="*/ 11800216 w 25897112"/>
              <a:gd name="connsiteY1" fmla="*/ 0 h 1683026"/>
              <a:gd name="connsiteX2" fmla="*/ 11797312 w 25897112"/>
              <a:gd name="connsiteY2" fmla="*/ 23019 h 1683026"/>
              <a:gd name="connsiteX3" fmla="*/ 12626981 w 25897112"/>
              <a:gd name="connsiteY3" fmla="*/ 685801 h 1683026"/>
              <a:gd name="connsiteX4" fmla="*/ 13456651 w 25897112"/>
              <a:gd name="connsiteY4" fmla="*/ 23019 h 1683026"/>
              <a:gd name="connsiteX5" fmla="*/ 13453746 w 25897112"/>
              <a:gd name="connsiteY5" fmla="*/ 0 h 1683026"/>
              <a:gd name="connsiteX6" fmla="*/ 25897112 w 25897112"/>
              <a:gd name="connsiteY6" fmla="*/ 0 h 1683026"/>
              <a:gd name="connsiteX7" fmla="*/ 25897112 w 25897112"/>
              <a:gd name="connsiteY7" fmla="*/ 1683026 h 1683026"/>
              <a:gd name="connsiteX8" fmla="*/ 0 w 25897112"/>
              <a:gd name="connsiteY8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97112" h="1683026">
                <a:moveTo>
                  <a:pt x="0" y="0"/>
                </a:moveTo>
                <a:lnTo>
                  <a:pt x="11800216" y="0"/>
                </a:lnTo>
                <a:lnTo>
                  <a:pt x="11797312" y="23019"/>
                </a:lnTo>
                <a:cubicBezTo>
                  <a:pt x="11797312" y="389063"/>
                  <a:pt x="12168768" y="685801"/>
                  <a:pt x="12626981" y="685801"/>
                </a:cubicBezTo>
                <a:cubicBezTo>
                  <a:pt x="13085195" y="685801"/>
                  <a:pt x="13456651" y="389063"/>
                  <a:pt x="13456651" y="23019"/>
                </a:cubicBezTo>
                <a:lnTo>
                  <a:pt x="13453746" y="0"/>
                </a:lnTo>
                <a:lnTo>
                  <a:pt x="25897112" y="0"/>
                </a:lnTo>
                <a:lnTo>
                  <a:pt x="25897112" y="1683026"/>
                </a:lnTo>
                <a:lnTo>
                  <a:pt x="0" y="16830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180159-E527-DD47-6E37-C8579056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423" r="4865" b="23484"/>
          <a:stretch/>
        </p:blipFill>
        <p:spPr>
          <a:xfrm>
            <a:off x="1440900" y="5292790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E025F1-C046-4C4F-F9DD-09FE16A29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8310" r="4504" b="15749"/>
          <a:stretch/>
        </p:blipFill>
        <p:spPr>
          <a:xfrm>
            <a:off x="3394450" y="5343714"/>
            <a:ext cx="1350850" cy="117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0D853D-19B3-9CED-22C6-8C5A8A0EE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7729" r="9484" b="14010"/>
          <a:stretch/>
        </p:blipFill>
        <p:spPr>
          <a:xfrm>
            <a:off x="5279543" y="4849701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E0CABD-1001-7246-C95B-47C09A4F8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2367" r="10138" b="12657"/>
          <a:stretch/>
        </p:blipFill>
        <p:spPr>
          <a:xfrm>
            <a:off x="9435252" y="5343714"/>
            <a:ext cx="1350850" cy="1279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734B8B-B85E-E3A0-2F3B-5D6D605BCE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3140" r="11667" b="20413"/>
          <a:stretch/>
        </p:blipFill>
        <p:spPr>
          <a:xfrm>
            <a:off x="7301359" y="5258879"/>
            <a:ext cx="1350850" cy="135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F554708-0459-DDD8-F1D9-616520D02B00}"/>
              </a:ext>
            </a:extLst>
          </p:cNvPr>
          <p:cNvSpPr txBox="1"/>
          <p:nvPr/>
        </p:nvSpPr>
        <p:spPr>
          <a:xfrm>
            <a:off x="3113314" y="1616557"/>
            <a:ext cx="5031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CONTINUE GLUCOSE MONITORING (CGM)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3D944A7-1CD1-9777-2A85-9B10DDEEF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10" y="754363"/>
            <a:ext cx="12051828" cy="4308345"/>
          </a:xfr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STUDY DESIGN</a:t>
            </a:r>
            <a:r>
              <a:rPr lang="fr-FR" sz="36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: </a:t>
            </a:r>
            <a:r>
              <a:rPr lang="fr-FR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a</a:t>
            </a:r>
            <a:r>
              <a:rPr lang="en-US" sz="2400" b="1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12-month prospective observational exploratory study</a:t>
            </a:r>
            <a:endParaRPr lang="fr-FR" sz="2400" b="1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8B59727-5175-9C44-5D41-1BC5265356E0}"/>
              </a:ext>
            </a:extLst>
          </p:cNvPr>
          <p:cNvSpPr txBox="1"/>
          <p:nvPr/>
        </p:nvSpPr>
        <p:spPr>
          <a:xfrm>
            <a:off x="112363" y="2314927"/>
            <a:ext cx="130360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The </a:t>
            </a:r>
            <a:r>
              <a:rPr lang="fr-FR" sz="24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following</a:t>
            </a: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fr-FR" sz="24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glycaemic</a:t>
            </a: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fr-FR" sz="24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predictors</a:t>
            </a: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fr-FR" sz="24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were</a:t>
            </a: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fr-FR" sz="24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summarized</a:t>
            </a: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per </a:t>
            </a:r>
            <a:r>
              <a:rPr lang="fr-FR" sz="24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hour</a:t>
            </a: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for </a:t>
            </a:r>
            <a:r>
              <a:rPr lang="fr-FR" sz="24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each</a:t>
            </a: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participant: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time in </a:t>
            </a:r>
            <a:r>
              <a:rPr lang="fr-FR" sz="24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hypoglycaemia</a:t>
            </a: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(minutes)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time in </a:t>
            </a:r>
            <a:r>
              <a:rPr lang="fr-FR" sz="24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hyperglycaemia</a:t>
            </a: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(minutes)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occurrence of </a:t>
            </a:r>
            <a:r>
              <a:rPr lang="fr-FR" sz="24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hypoglycaemia</a:t>
            </a: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(</a:t>
            </a:r>
            <a:r>
              <a:rPr lang="fr-FR" sz="24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binary</a:t>
            </a: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occurrence of </a:t>
            </a:r>
            <a:r>
              <a:rPr lang="fr-FR" sz="24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hyperglycaemia</a:t>
            </a: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(</a:t>
            </a:r>
            <a:r>
              <a:rPr lang="fr-FR" sz="24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binary</a:t>
            </a: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SD and CV were summarized per daytime/night-time period.</a:t>
            </a:r>
            <a:endParaRPr lang="fr-FR" sz="24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1AF4AFB-6E9E-BDFF-C57B-141112F69F7D}"/>
              </a:ext>
            </a:extLst>
          </p:cNvPr>
          <p:cNvSpPr txBox="1"/>
          <p:nvPr/>
        </p:nvSpPr>
        <p:spPr>
          <a:xfrm>
            <a:off x="5167465" y="6159013"/>
            <a:ext cx="2133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lgerian" panose="04020705040A02060702" pitchFamily="82" charset="0"/>
              </a:rPr>
              <a:t>MATERIALS AND METHODS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87AB716-14C3-AD14-3854-162649F440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33021" b="35309"/>
          <a:stretch/>
        </p:blipFill>
        <p:spPr>
          <a:xfrm>
            <a:off x="0" y="-7233"/>
            <a:ext cx="1871592" cy="7525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E8BB128-0A3D-FA96-1481-2F42B4E874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49" y="25072"/>
            <a:ext cx="1587019" cy="332036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9759CFB0-30AF-AB6C-C9C2-94072DDBF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4590" r="35529" b="44710"/>
          <a:stretch/>
        </p:blipFill>
        <p:spPr bwMode="auto">
          <a:xfrm>
            <a:off x="10232244" y="400353"/>
            <a:ext cx="1991428" cy="4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281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E43C51D-EE80-77C4-C1A3-4843EED7C2E8}"/>
              </a:ext>
            </a:extLst>
          </p:cNvPr>
          <p:cNvSpPr/>
          <p:nvPr/>
        </p:nvSpPr>
        <p:spPr>
          <a:xfrm>
            <a:off x="-6696232" y="5502166"/>
            <a:ext cx="25897112" cy="1683026"/>
          </a:xfrm>
          <a:custGeom>
            <a:avLst/>
            <a:gdLst>
              <a:gd name="connsiteX0" fmla="*/ 0 w 25897112"/>
              <a:gd name="connsiteY0" fmla="*/ 0 h 1683026"/>
              <a:gd name="connsiteX1" fmla="*/ 11800216 w 25897112"/>
              <a:gd name="connsiteY1" fmla="*/ 0 h 1683026"/>
              <a:gd name="connsiteX2" fmla="*/ 11797312 w 25897112"/>
              <a:gd name="connsiteY2" fmla="*/ 23019 h 1683026"/>
              <a:gd name="connsiteX3" fmla="*/ 12626981 w 25897112"/>
              <a:gd name="connsiteY3" fmla="*/ 685801 h 1683026"/>
              <a:gd name="connsiteX4" fmla="*/ 13456651 w 25897112"/>
              <a:gd name="connsiteY4" fmla="*/ 23019 h 1683026"/>
              <a:gd name="connsiteX5" fmla="*/ 13453746 w 25897112"/>
              <a:gd name="connsiteY5" fmla="*/ 0 h 1683026"/>
              <a:gd name="connsiteX6" fmla="*/ 25897112 w 25897112"/>
              <a:gd name="connsiteY6" fmla="*/ 0 h 1683026"/>
              <a:gd name="connsiteX7" fmla="*/ 25897112 w 25897112"/>
              <a:gd name="connsiteY7" fmla="*/ 1683026 h 1683026"/>
              <a:gd name="connsiteX8" fmla="*/ 0 w 25897112"/>
              <a:gd name="connsiteY8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97112" h="1683026">
                <a:moveTo>
                  <a:pt x="0" y="0"/>
                </a:moveTo>
                <a:lnTo>
                  <a:pt x="11800216" y="0"/>
                </a:lnTo>
                <a:lnTo>
                  <a:pt x="11797312" y="23019"/>
                </a:lnTo>
                <a:cubicBezTo>
                  <a:pt x="11797312" y="389063"/>
                  <a:pt x="12168768" y="685801"/>
                  <a:pt x="12626981" y="685801"/>
                </a:cubicBezTo>
                <a:cubicBezTo>
                  <a:pt x="13085195" y="685801"/>
                  <a:pt x="13456651" y="389063"/>
                  <a:pt x="13456651" y="23019"/>
                </a:cubicBezTo>
                <a:lnTo>
                  <a:pt x="13453746" y="0"/>
                </a:lnTo>
                <a:lnTo>
                  <a:pt x="25897112" y="0"/>
                </a:lnTo>
                <a:lnTo>
                  <a:pt x="25897112" y="1683026"/>
                </a:lnTo>
                <a:lnTo>
                  <a:pt x="0" y="16830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180159-E527-DD47-6E37-C8579056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423" r="4865" b="23484"/>
          <a:stretch/>
        </p:blipFill>
        <p:spPr>
          <a:xfrm>
            <a:off x="1440900" y="5292790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E025F1-C046-4C4F-F9DD-09FE16A29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8310" r="4504" b="15749"/>
          <a:stretch/>
        </p:blipFill>
        <p:spPr>
          <a:xfrm>
            <a:off x="3394450" y="5343714"/>
            <a:ext cx="1350850" cy="117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0D853D-19B3-9CED-22C6-8C5A8A0EE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7729" r="9484" b="14010"/>
          <a:stretch/>
        </p:blipFill>
        <p:spPr>
          <a:xfrm>
            <a:off x="5279543" y="4849701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E0CABD-1001-7246-C95B-47C09A4F8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2367" r="10138" b="12657"/>
          <a:stretch/>
        </p:blipFill>
        <p:spPr>
          <a:xfrm>
            <a:off x="9435252" y="5343714"/>
            <a:ext cx="1350850" cy="1279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734B8B-B85E-E3A0-2F3B-5D6D605BCE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3140" r="11667" b="20413"/>
          <a:stretch/>
        </p:blipFill>
        <p:spPr>
          <a:xfrm>
            <a:off x="7301359" y="5258879"/>
            <a:ext cx="1350850" cy="135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0CEEE1A-07D8-E166-EFD1-9B976A2345DC}"/>
              </a:ext>
            </a:extLst>
          </p:cNvPr>
          <p:cNvSpPr/>
          <p:nvPr/>
        </p:nvSpPr>
        <p:spPr>
          <a:xfrm rot="18225786">
            <a:off x="1176616" y="2638149"/>
            <a:ext cx="1541142" cy="1833908"/>
          </a:xfrm>
          <a:custGeom>
            <a:avLst/>
            <a:gdLst>
              <a:gd name="connsiteX0" fmla="*/ 1541142 w 1541142"/>
              <a:gd name="connsiteY0" fmla="*/ 1444594 h 1833908"/>
              <a:gd name="connsiteX1" fmla="*/ 1184365 w 1541142"/>
              <a:gd name="connsiteY1" fmla="*/ 1833908 h 1833908"/>
              <a:gd name="connsiteX2" fmla="*/ 827588 w 1541142"/>
              <a:gd name="connsiteY2" fmla="*/ 1833908 h 1833908"/>
              <a:gd name="connsiteX3" fmla="*/ 983973 w 1541142"/>
              <a:gd name="connsiteY3" fmla="*/ 1663261 h 1833908"/>
              <a:gd name="connsiteX4" fmla="*/ 408800 w 1541142"/>
              <a:gd name="connsiteY4" fmla="*/ 1563109 h 1833908"/>
              <a:gd name="connsiteX5" fmla="*/ 7394 w 1541142"/>
              <a:gd name="connsiteY5" fmla="*/ 992442 h 1833908"/>
              <a:gd name="connsiteX6" fmla="*/ 180201 w 1541142"/>
              <a:gd name="connsiteY6" fmla="*/ 0 h 1833908"/>
              <a:gd name="connsiteX7" fmla="*/ 465967 w 1541142"/>
              <a:gd name="connsiteY7" fmla="*/ 49759 h 1833908"/>
              <a:gd name="connsiteX8" fmla="*/ 327646 w 1541142"/>
              <a:gd name="connsiteY8" fmla="*/ 844141 h 1833908"/>
              <a:gd name="connsiteX9" fmla="*/ 584745 w 1541142"/>
              <a:gd name="connsiteY9" fmla="*/ 1209653 h 1833908"/>
              <a:gd name="connsiteX10" fmla="*/ 1042029 w 1541142"/>
              <a:gd name="connsiteY10" fmla="*/ 1289277 h 1833908"/>
              <a:gd name="connsiteX11" fmla="*/ 827588 w 1541142"/>
              <a:gd name="connsiteY11" fmla="*/ 1055280 h 1833908"/>
              <a:gd name="connsiteX12" fmla="*/ 1184365 w 1541142"/>
              <a:gd name="connsiteY12" fmla="*/ 1055280 h 183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1142" h="1833908">
                <a:moveTo>
                  <a:pt x="1541142" y="1444594"/>
                </a:moveTo>
                <a:lnTo>
                  <a:pt x="1184365" y="1833908"/>
                </a:lnTo>
                <a:lnTo>
                  <a:pt x="827588" y="1833908"/>
                </a:lnTo>
                <a:lnTo>
                  <a:pt x="983973" y="1663261"/>
                </a:lnTo>
                <a:lnTo>
                  <a:pt x="408800" y="1563109"/>
                </a:lnTo>
                <a:cubicBezTo>
                  <a:pt x="140368" y="1516369"/>
                  <a:pt x="-39347" y="1260873"/>
                  <a:pt x="7394" y="992442"/>
                </a:cubicBezTo>
                <a:lnTo>
                  <a:pt x="180201" y="0"/>
                </a:lnTo>
                <a:lnTo>
                  <a:pt x="465967" y="49759"/>
                </a:lnTo>
                <a:lnTo>
                  <a:pt x="327646" y="844141"/>
                </a:lnTo>
                <a:cubicBezTo>
                  <a:pt x="297710" y="1016070"/>
                  <a:pt x="412817" y="1179716"/>
                  <a:pt x="584745" y="1209653"/>
                </a:cubicBezTo>
                <a:lnTo>
                  <a:pt x="1042029" y="1289277"/>
                </a:lnTo>
                <a:lnTo>
                  <a:pt x="827588" y="1055280"/>
                </a:lnTo>
                <a:lnTo>
                  <a:pt x="1184365" y="105528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3FF9C13-EDEB-2F52-C209-970FAD847A6B}"/>
              </a:ext>
            </a:extLst>
          </p:cNvPr>
          <p:cNvSpPr/>
          <p:nvPr/>
        </p:nvSpPr>
        <p:spPr>
          <a:xfrm rot="2800257">
            <a:off x="559910" y="1465439"/>
            <a:ext cx="2960043" cy="305570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r-FR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44659AF-ECBA-785F-387B-9601BD5538D1}"/>
              </a:ext>
            </a:extLst>
          </p:cNvPr>
          <p:cNvSpPr/>
          <p:nvPr/>
        </p:nvSpPr>
        <p:spPr>
          <a:xfrm rot="2618439">
            <a:off x="558427" y="1467533"/>
            <a:ext cx="2960043" cy="305570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r-FR" dirty="0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B874B582-7784-11A8-9FC8-C2B15F0269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34" y="1238557"/>
            <a:ext cx="967627" cy="8877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D889912D-FAA5-8D67-2DDC-41110EEC8DA2}"/>
              </a:ext>
            </a:extLst>
          </p:cNvPr>
          <p:cNvSpPr txBox="1"/>
          <p:nvPr/>
        </p:nvSpPr>
        <p:spPr>
          <a:xfrm>
            <a:off x="623996" y="2288993"/>
            <a:ext cx="26463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Inclusion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Implantation of ILR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Implantation of</a:t>
            </a:r>
          </a:p>
          <a:p>
            <a:pPr algn="ctr"/>
            <a:r>
              <a:rPr lang="fr-FR" dirty="0"/>
              <a:t> CGM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68723DC-0C1B-FB12-5F99-43EAEE6ABBD0}"/>
              </a:ext>
            </a:extLst>
          </p:cNvPr>
          <p:cNvSpPr txBox="1"/>
          <p:nvPr/>
        </p:nvSpPr>
        <p:spPr>
          <a:xfrm>
            <a:off x="5167465" y="6159013"/>
            <a:ext cx="2133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lgerian" panose="04020705040A02060702" pitchFamily="82" charset="0"/>
              </a:rPr>
              <a:t>MATERIALS AND METHODS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9ECCA52-248E-8000-03B3-BCA2A82397D0}"/>
              </a:ext>
            </a:extLst>
          </p:cNvPr>
          <p:cNvSpPr txBox="1"/>
          <p:nvPr/>
        </p:nvSpPr>
        <p:spPr>
          <a:xfrm>
            <a:off x="3736521" y="427999"/>
            <a:ext cx="503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Arial Black" panose="020B0A04020102020204" pitchFamily="34" charset="0"/>
              </a:rPr>
              <a:t>4 </a:t>
            </a:r>
            <a:r>
              <a:rPr lang="fr-FR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visits</a:t>
            </a:r>
            <a:r>
              <a:rPr lang="fr-FR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every</a:t>
            </a:r>
            <a:r>
              <a:rPr lang="fr-FR" b="1" dirty="0">
                <a:solidFill>
                  <a:srgbClr val="FF0000"/>
                </a:solidFill>
                <a:latin typeface="Arial Black" panose="020B0A04020102020204" pitchFamily="34" charset="0"/>
              </a:rPr>
              <a:t> 3 </a:t>
            </a:r>
            <a:r>
              <a:rPr lang="fr-FR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months</a:t>
            </a:r>
            <a:endParaRPr lang="fr-F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F24A6C1-6EDF-0A6E-A5F6-E20DA7F202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33021" b="35309"/>
          <a:stretch/>
        </p:blipFill>
        <p:spPr>
          <a:xfrm>
            <a:off x="0" y="-7233"/>
            <a:ext cx="1871592" cy="7525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BBC5AA6-BAFF-7BD1-11DF-B3FE3E51D7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49" y="25072"/>
            <a:ext cx="1587019" cy="332036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AD429410-67C3-C3AE-C60E-198D7452A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4590" r="35529" b="44710"/>
          <a:stretch/>
        </p:blipFill>
        <p:spPr bwMode="auto">
          <a:xfrm>
            <a:off x="10232244" y="400353"/>
            <a:ext cx="1991428" cy="4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72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E43C51D-EE80-77C4-C1A3-4843EED7C2E8}"/>
              </a:ext>
            </a:extLst>
          </p:cNvPr>
          <p:cNvSpPr/>
          <p:nvPr/>
        </p:nvSpPr>
        <p:spPr>
          <a:xfrm>
            <a:off x="-6696232" y="5502166"/>
            <a:ext cx="25897112" cy="1683026"/>
          </a:xfrm>
          <a:custGeom>
            <a:avLst/>
            <a:gdLst>
              <a:gd name="connsiteX0" fmla="*/ 0 w 25897112"/>
              <a:gd name="connsiteY0" fmla="*/ 0 h 1683026"/>
              <a:gd name="connsiteX1" fmla="*/ 11800216 w 25897112"/>
              <a:gd name="connsiteY1" fmla="*/ 0 h 1683026"/>
              <a:gd name="connsiteX2" fmla="*/ 11797312 w 25897112"/>
              <a:gd name="connsiteY2" fmla="*/ 23019 h 1683026"/>
              <a:gd name="connsiteX3" fmla="*/ 12626981 w 25897112"/>
              <a:gd name="connsiteY3" fmla="*/ 685801 h 1683026"/>
              <a:gd name="connsiteX4" fmla="*/ 13456651 w 25897112"/>
              <a:gd name="connsiteY4" fmla="*/ 23019 h 1683026"/>
              <a:gd name="connsiteX5" fmla="*/ 13453746 w 25897112"/>
              <a:gd name="connsiteY5" fmla="*/ 0 h 1683026"/>
              <a:gd name="connsiteX6" fmla="*/ 25897112 w 25897112"/>
              <a:gd name="connsiteY6" fmla="*/ 0 h 1683026"/>
              <a:gd name="connsiteX7" fmla="*/ 25897112 w 25897112"/>
              <a:gd name="connsiteY7" fmla="*/ 1683026 h 1683026"/>
              <a:gd name="connsiteX8" fmla="*/ 0 w 25897112"/>
              <a:gd name="connsiteY8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97112" h="1683026">
                <a:moveTo>
                  <a:pt x="0" y="0"/>
                </a:moveTo>
                <a:lnTo>
                  <a:pt x="11800216" y="0"/>
                </a:lnTo>
                <a:lnTo>
                  <a:pt x="11797312" y="23019"/>
                </a:lnTo>
                <a:cubicBezTo>
                  <a:pt x="11797312" y="389063"/>
                  <a:pt x="12168768" y="685801"/>
                  <a:pt x="12626981" y="685801"/>
                </a:cubicBezTo>
                <a:cubicBezTo>
                  <a:pt x="13085195" y="685801"/>
                  <a:pt x="13456651" y="389063"/>
                  <a:pt x="13456651" y="23019"/>
                </a:cubicBezTo>
                <a:lnTo>
                  <a:pt x="13453746" y="0"/>
                </a:lnTo>
                <a:lnTo>
                  <a:pt x="25897112" y="0"/>
                </a:lnTo>
                <a:lnTo>
                  <a:pt x="25897112" y="1683026"/>
                </a:lnTo>
                <a:lnTo>
                  <a:pt x="0" y="16830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180159-E527-DD47-6E37-C8579056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423" r="4865" b="23484"/>
          <a:stretch/>
        </p:blipFill>
        <p:spPr>
          <a:xfrm>
            <a:off x="1440900" y="5292790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E025F1-C046-4C4F-F9DD-09FE16A29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8310" r="4504" b="15749"/>
          <a:stretch/>
        </p:blipFill>
        <p:spPr>
          <a:xfrm>
            <a:off x="3394450" y="5343714"/>
            <a:ext cx="1350850" cy="117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0D853D-19B3-9CED-22C6-8C5A8A0EE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7729" r="9484" b="14010"/>
          <a:stretch/>
        </p:blipFill>
        <p:spPr>
          <a:xfrm>
            <a:off x="5279543" y="4849701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E0CABD-1001-7246-C95B-47C09A4F8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2367" r="10138" b="12657"/>
          <a:stretch/>
        </p:blipFill>
        <p:spPr>
          <a:xfrm>
            <a:off x="9435252" y="5343714"/>
            <a:ext cx="1350850" cy="1279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734B8B-B85E-E3A0-2F3B-5D6D605BCE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3140" r="11667" b="20413"/>
          <a:stretch/>
        </p:blipFill>
        <p:spPr>
          <a:xfrm>
            <a:off x="7301359" y="5258879"/>
            <a:ext cx="1350850" cy="135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0CEEE1A-07D8-E166-EFD1-9B976A2345DC}"/>
              </a:ext>
            </a:extLst>
          </p:cNvPr>
          <p:cNvSpPr/>
          <p:nvPr/>
        </p:nvSpPr>
        <p:spPr>
          <a:xfrm rot="18225786">
            <a:off x="3215199" y="3127285"/>
            <a:ext cx="1541142" cy="1833908"/>
          </a:xfrm>
          <a:custGeom>
            <a:avLst/>
            <a:gdLst>
              <a:gd name="connsiteX0" fmla="*/ 1541142 w 1541142"/>
              <a:gd name="connsiteY0" fmla="*/ 1444594 h 1833908"/>
              <a:gd name="connsiteX1" fmla="*/ 1184365 w 1541142"/>
              <a:gd name="connsiteY1" fmla="*/ 1833908 h 1833908"/>
              <a:gd name="connsiteX2" fmla="*/ 827588 w 1541142"/>
              <a:gd name="connsiteY2" fmla="*/ 1833908 h 1833908"/>
              <a:gd name="connsiteX3" fmla="*/ 983973 w 1541142"/>
              <a:gd name="connsiteY3" fmla="*/ 1663261 h 1833908"/>
              <a:gd name="connsiteX4" fmla="*/ 408800 w 1541142"/>
              <a:gd name="connsiteY4" fmla="*/ 1563109 h 1833908"/>
              <a:gd name="connsiteX5" fmla="*/ 7394 w 1541142"/>
              <a:gd name="connsiteY5" fmla="*/ 992442 h 1833908"/>
              <a:gd name="connsiteX6" fmla="*/ 180201 w 1541142"/>
              <a:gd name="connsiteY6" fmla="*/ 0 h 1833908"/>
              <a:gd name="connsiteX7" fmla="*/ 465967 w 1541142"/>
              <a:gd name="connsiteY7" fmla="*/ 49759 h 1833908"/>
              <a:gd name="connsiteX8" fmla="*/ 327646 w 1541142"/>
              <a:gd name="connsiteY8" fmla="*/ 844141 h 1833908"/>
              <a:gd name="connsiteX9" fmla="*/ 584745 w 1541142"/>
              <a:gd name="connsiteY9" fmla="*/ 1209653 h 1833908"/>
              <a:gd name="connsiteX10" fmla="*/ 1042029 w 1541142"/>
              <a:gd name="connsiteY10" fmla="*/ 1289277 h 1833908"/>
              <a:gd name="connsiteX11" fmla="*/ 827588 w 1541142"/>
              <a:gd name="connsiteY11" fmla="*/ 1055280 h 1833908"/>
              <a:gd name="connsiteX12" fmla="*/ 1184365 w 1541142"/>
              <a:gd name="connsiteY12" fmla="*/ 1055280 h 183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1142" h="1833908">
                <a:moveTo>
                  <a:pt x="1541142" y="1444594"/>
                </a:moveTo>
                <a:lnTo>
                  <a:pt x="1184365" y="1833908"/>
                </a:lnTo>
                <a:lnTo>
                  <a:pt x="827588" y="1833908"/>
                </a:lnTo>
                <a:lnTo>
                  <a:pt x="983973" y="1663261"/>
                </a:lnTo>
                <a:lnTo>
                  <a:pt x="408800" y="1563109"/>
                </a:lnTo>
                <a:cubicBezTo>
                  <a:pt x="140368" y="1516369"/>
                  <a:pt x="-39347" y="1260873"/>
                  <a:pt x="7394" y="992442"/>
                </a:cubicBezTo>
                <a:lnTo>
                  <a:pt x="180201" y="0"/>
                </a:lnTo>
                <a:lnTo>
                  <a:pt x="465967" y="49759"/>
                </a:lnTo>
                <a:lnTo>
                  <a:pt x="327646" y="844141"/>
                </a:lnTo>
                <a:cubicBezTo>
                  <a:pt x="297710" y="1016070"/>
                  <a:pt x="412817" y="1179716"/>
                  <a:pt x="584745" y="1209653"/>
                </a:cubicBezTo>
                <a:lnTo>
                  <a:pt x="1042029" y="1289277"/>
                </a:lnTo>
                <a:lnTo>
                  <a:pt x="827588" y="1055280"/>
                </a:lnTo>
                <a:lnTo>
                  <a:pt x="1184365" y="105528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44659AF-ECBA-785F-387B-9601BD5538D1}"/>
              </a:ext>
            </a:extLst>
          </p:cNvPr>
          <p:cNvSpPr/>
          <p:nvPr/>
        </p:nvSpPr>
        <p:spPr>
          <a:xfrm rot="2618439">
            <a:off x="526944" y="1251921"/>
            <a:ext cx="2960043" cy="305570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r-FR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3FF9C13-EDEB-2F52-C209-970FAD847A6B}"/>
              </a:ext>
            </a:extLst>
          </p:cNvPr>
          <p:cNvSpPr/>
          <p:nvPr/>
        </p:nvSpPr>
        <p:spPr>
          <a:xfrm rot="2800257">
            <a:off x="4615980" y="1194656"/>
            <a:ext cx="2960043" cy="305570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r-FR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4EF3F8CC-A780-6374-E49E-7F21E64EEF7D}"/>
              </a:ext>
            </a:extLst>
          </p:cNvPr>
          <p:cNvSpPr/>
          <p:nvPr/>
        </p:nvSpPr>
        <p:spPr>
          <a:xfrm rot="3405092" flipV="1">
            <a:off x="7206212" y="-1877983"/>
            <a:ext cx="1541142" cy="1833908"/>
          </a:xfrm>
          <a:custGeom>
            <a:avLst/>
            <a:gdLst>
              <a:gd name="connsiteX0" fmla="*/ 1541142 w 1541142"/>
              <a:gd name="connsiteY0" fmla="*/ 1444594 h 1833908"/>
              <a:gd name="connsiteX1" fmla="*/ 1184365 w 1541142"/>
              <a:gd name="connsiteY1" fmla="*/ 1833908 h 1833908"/>
              <a:gd name="connsiteX2" fmla="*/ 827588 w 1541142"/>
              <a:gd name="connsiteY2" fmla="*/ 1833908 h 1833908"/>
              <a:gd name="connsiteX3" fmla="*/ 983973 w 1541142"/>
              <a:gd name="connsiteY3" fmla="*/ 1663261 h 1833908"/>
              <a:gd name="connsiteX4" fmla="*/ 408800 w 1541142"/>
              <a:gd name="connsiteY4" fmla="*/ 1563109 h 1833908"/>
              <a:gd name="connsiteX5" fmla="*/ 7394 w 1541142"/>
              <a:gd name="connsiteY5" fmla="*/ 992442 h 1833908"/>
              <a:gd name="connsiteX6" fmla="*/ 180201 w 1541142"/>
              <a:gd name="connsiteY6" fmla="*/ 0 h 1833908"/>
              <a:gd name="connsiteX7" fmla="*/ 465967 w 1541142"/>
              <a:gd name="connsiteY7" fmla="*/ 49759 h 1833908"/>
              <a:gd name="connsiteX8" fmla="*/ 327646 w 1541142"/>
              <a:gd name="connsiteY8" fmla="*/ 844141 h 1833908"/>
              <a:gd name="connsiteX9" fmla="*/ 584745 w 1541142"/>
              <a:gd name="connsiteY9" fmla="*/ 1209653 h 1833908"/>
              <a:gd name="connsiteX10" fmla="*/ 1042029 w 1541142"/>
              <a:gd name="connsiteY10" fmla="*/ 1289277 h 1833908"/>
              <a:gd name="connsiteX11" fmla="*/ 827588 w 1541142"/>
              <a:gd name="connsiteY11" fmla="*/ 1055280 h 1833908"/>
              <a:gd name="connsiteX12" fmla="*/ 1184365 w 1541142"/>
              <a:gd name="connsiteY12" fmla="*/ 1055280 h 183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1142" h="1833908">
                <a:moveTo>
                  <a:pt x="1541142" y="1444594"/>
                </a:moveTo>
                <a:lnTo>
                  <a:pt x="1184365" y="1833908"/>
                </a:lnTo>
                <a:lnTo>
                  <a:pt x="827588" y="1833908"/>
                </a:lnTo>
                <a:lnTo>
                  <a:pt x="983973" y="1663261"/>
                </a:lnTo>
                <a:lnTo>
                  <a:pt x="408800" y="1563109"/>
                </a:lnTo>
                <a:cubicBezTo>
                  <a:pt x="140368" y="1516369"/>
                  <a:pt x="-39347" y="1260873"/>
                  <a:pt x="7394" y="992442"/>
                </a:cubicBezTo>
                <a:lnTo>
                  <a:pt x="180201" y="0"/>
                </a:lnTo>
                <a:lnTo>
                  <a:pt x="465967" y="49759"/>
                </a:lnTo>
                <a:lnTo>
                  <a:pt x="327646" y="844141"/>
                </a:lnTo>
                <a:cubicBezTo>
                  <a:pt x="297710" y="1016070"/>
                  <a:pt x="412817" y="1179716"/>
                  <a:pt x="584745" y="1209653"/>
                </a:cubicBezTo>
                <a:lnTo>
                  <a:pt x="1042029" y="1289277"/>
                </a:lnTo>
                <a:lnTo>
                  <a:pt x="827588" y="1055280"/>
                </a:lnTo>
                <a:lnTo>
                  <a:pt x="1184365" y="105528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533B1A1-1656-120E-BBF1-9F7C5C46D7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34" y="1238557"/>
            <a:ext cx="967627" cy="8877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1E643E1-AD79-1D37-771E-C39CB98F61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00" y="1101011"/>
            <a:ext cx="967627" cy="8877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0420339-C6F9-D4E2-3CAF-28213BFFDE18}"/>
              </a:ext>
            </a:extLst>
          </p:cNvPr>
          <p:cNvSpPr txBox="1"/>
          <p:nvPr/>
        </p:nvSpPr>
        <p:spPr>
          <a:xfrm>
            <a:off x="623996" y="2288993"/>
            <a:ext cx="26463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D0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Inclusion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Implantation of ILR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Implantation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CGM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96153D1-E3D7-3624-6CC6-F8AEBFBF6CD7}"/>
              </a:ext>
            </a:extLst>
          </p:cNvPr>
          <p:cNvSpPr txBox="1"/>
          <p:nvPr/>
        </p:nvSpPr>
        <p:spPr>
          <a:xfrm>
            <a:off x="4701162" y="2232096"/>
            <a:ext cx="264638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3,6 and 9 </a:t>
            </a:r>
            <a:r>
              <a:rPr lang="fr-FR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</a:t>
            </a:r>
            <a:endParaRPr lang="fr-F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Up date and </a:t>
            </a:r>
            <a:r>
              <a:rPr lang="fr-FR" dirty="0" err="1"/>
              <a:t>clinical</a:t>
            </a:r>
            <a:r>
              <a:rPr lang="fr-FR" dirty="0"/>
              <a:t> </a:t>
            </a:r>
            <a:r>
              <a:rPr lang="fr-FR" dirty="0" err="1"/>
              <a:t>examination</a:t>
            </a:r>
            <a:endParaRPr lang="fr-F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explantation of</a:t>
            </a:r>
          </a:p>
          <a:p>
            <a:pPr algn="ctr"/>
            <a:r>
              <a:rPr lang="fr-FR" dirty="0"/>
              <a:t> CGM an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reamplantation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839F0A9-2FB7-3530-E6CA-6E87383EF640}"/>
              </a:ext>
            </a:extLst>
          </p:cNvPr>
          <p:cNvGrpSpPr/>
          <p:nvPr/>
        </p:nvGrpSpPr>
        <p:grpSpPr>
          <a:xfrm>
            <a:off x="14038317" y="652682"/>
            <a:ext cx="3865199" cy="3853006"/>
            <a:chOff x="8059548" y="1020517"/>
            <a:chExt cx="3865199" cy="3853006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4D44AE8F-3FBB-BE07-5BE0-EC6527F92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59548" y="1020517"/>
              <a:ext cx="3865199" cy="3853006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1B7FBC60-AC20-09DB-58CC-4AE807B62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0936" y="1238557"/>
              <a:ext cx="967627" cy="88779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63EF691D-FAA6-B8B3-CE6D-50B043BBBE98}"/>
                </a:ext>
              </a:extLst>
            </p:cNvPr>
            <p:cNvSpPr txBox="1"/>
            <p:nvPr/>
          </p:nvSpPr>
          <p:spPr>
            <a:xfrm>
              <a:off x="8700096" y="2309539"/>
              <a:ext cx="2821161" cy="2185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 mois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fr-FR" dirty="0"/>
                <a:t>Mis a jours des bilans et de l’examen clinique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fr-FR" dirty="0"/>
                <a:t>explantation du</a:t>
              </a:r>
            </a:p>
            <a:p>
              <a:pPr algn="ctr"/>
              <a:r>
                <a:rPr lang="fr-FR" dirty="0"/>
                <a:t> CGM 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fr-FR" dirty="0"/>
                <a:t>Explantation de </a:t>
              </a:r>
            </a:p>
            <a:p>
              <a:pPr algn="ctr"/>
              <a:r>
                <a:rPr lang="fr-FR" dirty="0"/>
                <a:t>l’holter</a:t>
              </a:r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8C560340-96D7-5595-21C5-8459FA5E671C}"/>
              </a:ext>
            </a:extLst>
          </p:cNvPr>
          <p:cNvSpPr txBox="1"/>
          <p:nvPr/>
        </p:nvSpPr>
        <p:spPr>
          <a:xfrm>
            <a:off x="5167465" y="6159013"/>
            <a:ext cx="2133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lgerian" panose="04020705040A02060702" pitchFamily="82" charset="0"/>
              </a:rPr>
              <a:t>MATERIALS AND METHODS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0EC7A52-CD42-2F2A-A877-CBD8B198DAEA}"/>
              </a:ext>
            </a:extLst>
          </p:cNvPr>
          <p:cNvSpPr txBox="1"/>
          <p:nvPr/>
        </p:nvSpPr>
        <p:spPr>
          <a:xfrm>
            <a:off x="3661911" y="384733"/>
            <a:ext cx="503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Arial Black" panose="020B0A04020102020204" pitchFamily="34" charset="0"/>
              </a:rPr>
              <a:t>4 </a:t>
            </a:r>
            <a:r>
              <a:rPr lang="fr-FR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visits</a:t>
            </a:r>
            <a:r>
              <a:rPr lang="fr-FR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every</a:t>
            </a:r>
            <a:r>
              <a:rPr lang="fr-FR" b="1" dirty="0">
                <a:solidFill>
                  <a:srgbClr val="FF0000"/>
                </a:solidFill>
                <a:latin typeface="Arial Black" panose="020B0A04020102020204" pitchFamily="34" charset="0"/>
              </a:rPr>
              <a:t> 3 </a:t>
            </a:r>
            <a:r>
              <a:rPr lang="fr-FR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months</a:t>
            </a:r>
            <a:endParaRPr lang="fr-F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E3A98033-C004-626B-5FF6-51A228A26E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33021" b="35309"/>
          <a:stretch/>
        </p:blipFill>
        <p:spPr>
          <a:xfrm>
            <a:off x="0" y="-7233"/>
            <a:ext cx="1871592" cy="75251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7AE6EC3-F497-564E-BDA1-301959AEA3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49" y="25072"/>
            <a:ext cx="1587019" cy="332036"/>
          </a:xfrm>
          <a:prstGeom prst="rect">
            <a:avLst/>
          </a:prstGeom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F94541D8-E635-0D8F-99B9-FD80476D3F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4590" r="35529" b="44710"/>
          <a:stretch/>
        </p:blipFill>
        <p:spPr bwMode="auto">
          <a:xfrm>
            <a:off x="10232244" y="400353"/>
            <a:ext cx="1991428" cy="4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8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E43C51D-EE80-77C4-C1A3-4843EED7C2E8}"/>
              </a:ext>
            </a:extLst>
          </p:cNvPr>
          <p:cNvSpPr/>
          <p:nvPr/>
        </p:nvSpPr>
        <p:spPr>
          <a:xfrm>
            <a:off x="-6696232" y="5502166"/>
            <a:ext cx="25897112" cy="1683026"/>
          </a:xfrm>
          <a:custGeom>
            <a:avLst/>
            <a:gdLst>
              <a:gd name="connsiteX0" fmla="*/ 0 w 25897112"/>
              <a:gd name="connsiteY0" fmla="*/ 0 h 1683026"/>
              <a:gd name="connsiteX1" fmla="*/ 11800216 w 25897112"/>
              <a:gd name="connsiteY1" fmla="*/ 0 h 1683026"/>
              <a:gd name="connsiteX2" fmla="*/ 11797312 w 25897112"/>
              <a:gd name="connsiteY2" fmla="*/ 23019 h 1683026"/>
              <a:gd name="connsiteX3" fmla="*/ 12626981 w 25897112"/>
              <a:gd name="connsiteY3" fmla="*/ 685801 h 1683026"/>
              <a:gd name="connsiteX4" fmla="*/ 13456651 w 25897112"/>
              <a:gd name="connsiteY4" fmla="*/ 23019 h 1683026"/>
              <a:gd name="connsiteX5" fmla="*/ 13453746 w 25897112"/>
              <a:gd name="connsiteY5" fmla="*/ 0 h 1683026"/>
              <a:gd name="connsiteX6" fmla="*/ 25897112 w 25897112"/>
              <a:gd name="connsiteY6" fmla="*/ 0 h 1683026"/>
              <a:gd name="connsiteX7" fmla="*/ 25897112 w 25897112"/>
              <a:gd name="connsiteY7" fmla="*/ 1683026 h 1683026"/>
              <a:gd name="connsiteX8" fmla="*/ 0 w 25897112"/>
              <a:gd name="connsiteY8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97112" h="1683026">
                <a:moveTo>
                  <a:pt x="0" y="0"/>
                </a:moveTo>
                <a:lnTo>
                  <a:pt x="11800216" y="0"/>
                </a:lnTo>
                <a:lnTo>
                  <a:pt x="11797312" y="23019"/>
                </a:lnTo>
                <a:cubicBezTo>
                  <a:pt x="11797312" y="389063"/>
                  <a:pt x="12168768" y="685801"/>
                  <a:pt x="12626981" y="685801"/>
                </a:cubicBezTo>
                <a:cubicBezTo>
                  <a:pt x="13085195" y="685801"/>
                  <a:pt x="13456651" y="389063"/>
                  <a:pt x="13456651" y="23019"/>
                </a:cubicBezTo>
                <a:lnTo>
                  <a:pt x="13453746" y="0"/>
                </a:lnTo>
                <a:lnTo>
                  <a:pt x="25897112" y="0"/>
                </a:lnTo>
                <a:lnTo>
                  <a:pt x="25897112" y="1683026"/>
                </a:lnTo>
                <a:lnTo>
                  <a:pt x="0" y="16830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180159-E527-DD47-6E37-C8579056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423" r="4865" b="23484"/>
          <a:stretch/>
        </p:blipFill>
        <p:spPr>
          <a:xfrm>
            <a:off x="1440900" y="5292790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E025F1-C046-4C4F-F9DD-09FE16A29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8310" r="4504" b="15749"/>
          <a:stretch/>
        </p:blipFill>
        <p:spPr>
          <a:xfrm>
            <a:off x="3394450" y="5343714"/>
            <a:ext cx="1350850" cy="117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0D853D-19B3-9CED-22C6-8C5A8A0EE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7729" r="9484" b="14010"/>
          <a:stretch/>
        </p:blipFill>
        <p:spPr>
          <a:xfrm>
            <a:off x="5279543" y="4849701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E0CABD-1001-7246-C95B-47C09A4F8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2367" r="10138" b="12657"/>
          <a:stretch/>
        </p:blipFill>
        <p:spPr>
          <a:xfrm>
            <a:off x="9435252" y="5343714"/>
            <a:ext cx="1350850" cy="1279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734B8B-B85E-E3A0-2F3B-5D6D605BCE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3140" r="11667" b="20413"/>
          <a:stretch/>
        </p:blipFill>
        <p:spPr>
          <a:xfrm>
            <a:off x="7301359" y="5258879"/>
            <a:ext cx="1350850" cy="135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0CEEE1A-07D8-E166-EFD1-9B976A2345DC}"/>
              </a:ext>
            </a:extLst>
          </p:cNvPr>
          <p:cNvSpPr/>
          <p:nvPr/>
        </p:nvSpPr>
        <p:spPr>
          <a:xfrm rot="18225786">
            <a:off x="3215199" y="3127285"/>
            <a:ext cx="1541142" cy="1833908"/>
          </a:xfrm>
          <a:custGeom>
            <a:avLst/>
            <a:gdLst>
              <a:gd name="connsiteX0" fmla="*/ 1541142 w 1541142"/>
              <a:gd name="connsiteY0" fmla="*/ 1444594 h 1833908"/>
              <a:gd name="connsiteX1" fmla="*/ 1184365 w 1541142"/>
              <a:gd name="connsiteY1" fmla="*/ 1833908 h 1833908"/>
              <a:gd name="connsiteX2" fmla="*/ 827588 w 1541142"/>
              <a:gd name="connsiteY2" fmla="*/ 1833908 h 1833908"/>
              <a:gd name="connsiteX3" fmla="*/ 983973 w 1541142"/>
              <a:gd name="connsiteY3" fmla="*/ 1663261 h 1833908"/>
              <a:gd name="connsiteX4" fmla="*/ 408800 w 1541142"/>
              <a:gd name="connsiteY4" fmla="*/ 1563109 h 1833908"/>
              <a:gd name="connsiteX5" fmla="*/ 7394 w 1541142"/>
              <a:gd name="connsiteY5" fmla="*/ 992442 h 1833908"/>
              <a:gd name="connsiteX6" fmla="*/ 180201 w 1541142"/>
              <a:gd name="connsiteY6" fmla="*/ 0 h 1833908"/>
              <a:gd name="connsiteX7" fmla="*/ 465967 w 1541142"/>
              <a:gd name="connsiteY7" fmla="*/ 49759 h 1833908"/>
              <a:gd name="connsiteX8" fmla="*/ 327646 w 1541142"/>
              <a:gd name="connsiteY8" fmla="*/ 844141 h 1833908"/>
              <a:gd name="connsiteX9" fmla="*/ 584745 w 1541142"/>
              <a:gd name="connsiteY9" fmla="*/ 1209653 h 1833908"/>
              <a:gd name="connsiteX10" fmla="*/ 1042029 w 1541142"/>
              <a:gd name="connsiteY10" fmla="*/ 1289277 h 1833908"/>
              <a:gd name="connsiteX11" fmla="*/ 827588 w 1541142"/>
              <a:gd name="connsiteY11" fmla="*/ 1055280 h 1833908"/>
              <a:gd name="connsiteX12" fmla="*/ 1184365 w 1541142"/>
              <a:gd name="connsiteY12" fmla="*/ 1055280 h 183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1142" h="1833908">
                <a:moveTo>
                  <a:pt x="1541142" y="1444594"/>
                </a:moveTo>
                <a:lnTo>
                  <a:pt x="1184365" y="1833908"/>
                </a:lnTo>
                <a:lnTo>
                  <a:pt x="827588" y="1833908"/>
                </a:lnTo>
                <a:lnTo>
                  <a:pt x="983973" y="1663261"/>
                </a:lnTo>
                <a:lnTo>
                  <a:pt x="408800" y="1563109"/>
                </a:lnTo>
                <a:cubicBezTo>
                  <a:pt x="140368" y="1516369"/>
                  <a:pt x="-39347" y="1260873"/>
                  <a:pt x="7394" y="992442"/>
                </a:cubicBezTo>
                <a:lnTo>
                  <a:pt x="180201" y="0"/>
                </a:lnTo>
                <a:lnTo>
                  <a:pt x="465967" y="49759"/>
                </a:lnTo>
                <a:lnTo>
                  <a:pt x="327646" y="844141"/>
                </a:lnTo>
                <a:cubicBezTo>
                  <a:pt x="297710" y="1016070"/>
                  <a:pt x="412817" y="1179716"/>
                  <a:pt x="584745" y="1209653"/>
                </a:cubicBezTo>
                <a:lnTo>
                  <a:pt x="1042029" y="1289277"/>
                </a:lnTo>
                <a:lnTo>
                  <a:pt x="827588" y="1055280"/>
                </a:lnTo>
                <a:lnTo>
                  <a:pt x="1184365" y="105528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44659AF-ECBA-785F-387B-9601BD5538D1}"/>
              </a:ext>
            </a:extLst>
          </p:cNvPr>
          <p:cNvSpPr/>
          <p:nvPr/>
        </p:nvSpPr>
        <p:spPr>
          <a:xfrm rot="2618439">
            <a:off x="526944" y="1251921"/>
            <a:ext cx="2960043" cy="305570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r-FR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3FF9C13-EDEB-2F52-C209-970FAD847A6B}"/>
              </a:ext>
            </a:extLst>
          </p:cNvPr>
          <p:cNvSpPr/>
          <p:nvPr/>
        </p:nvSpPr>
        <p:spPr>
          <a:xfrm rot="2800257">
            <a:off x="4615980" y="1194656"/>
            <a:ext cx="2960043" cy="305570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533B1A1-1656-120E-BBF1-9F7C5C46D7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34" y="1238557"/>
            <a:ext cx="967627" cy="8877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1E643E1-AD79-1D37-771E-C39CB98F61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00" y="1101011"/>
            <a:ext cx="967627" cy="8877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0420339-C6F9-D4E2-3CAF-28213BFFDE18}"/>
              </a:ext>
            </a:extLst>
          </p:cNvPr>
          <p:cNvSpPr txBox="1"/>
          <p:nvPr/>
        </p:nvSpPr>
        <p:spPr>
          <a:xfrm>
            <a:off x="623996" y="2288993"/>
            <a:ext cx="26463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D0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Inclusion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Implantation of ILR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Implantation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CGM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96153D1-E3D7-3624-6CC6-F8AEBFBF6CD7}"/>
              </a:ext>
            </a:extLst>
          </p:cNvPr>
          <p:cNvSpPr txBox="1"/>
          <p:nvPr/>
        </p:nvSpPr>
        <p:spPr>
          <a:xfrm>
            <a:off x="4701162" y="2232096"/>
            <a:ext cx="264638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3,6 and 9 </a:t>
            </a:r>
            <a:r>
              <a:rPr kumimoji="0" lang="fr-FR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month</a:t>
            </a:r>
            <a:endParaRPr kumimoji="0" lang="fr-FR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 date and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examination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explantation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CGM an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reamplantation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7EAD21A-8AB4-1CFF-0064-EC9EB4992735}"/>
              </a:ext>
            </a:extLst>
          </p:cNvPr>
          <p:cNvGrpSpPr/>
          <p:nvPr/>
        </p:nvGrpSpPr>
        <p:grpSpPr>
          <a:xfrm>
            <a:off x="8326801" y="838842"/>
            <a:ext cx="3865199" cy="3853006"/>
            <a:chOff x="8059548" y="1020517"/>
            <a:chExt cx="3865199" cy="3853006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45A77C44-4F86-1A53-7FF6-D693FCEC9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59548" y="1020517"/>
              <a:ext cx="3865199" cy="3853006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8FEA5546-EDFC-8719-E72C-BB28A79DE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0936" y="1238557"/>
              <a:ext cx="967627" cy="88779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0E7B65E-F586-EC23-A618-027A9217724F}"/>
                </a:ext>
              </a:extLst>
            </p:cNvPr>
            <p:cNvSpPr txBox="1"/>
            <p:nvPr/>
          </p:nvSpPr>
          <p:spPr>
            <a:xfrm>
              <a:off x="8700096" y="2309539"/>
              <a:ext cx="2821161" cy="2185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 </a:t>
              </a:r>
              <a:r>
                <a:rPr lang="fr-FR" sz="2800" b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month</a:t>
              </a:r>
              <a:endParaRPr lang="fr-F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fr-FR" dirty="0"/>
                <a:t>Up date data and </a:t>
              </a:r>
              <a:r>
                <a:rPr lang="fr-FR" dirty="0" err="1"/>
                <a:t>clinical</a:t>
              </a:r>
              <a:r>
                <a:rPr lang="fr-FR" dirty="0"/>
                <a:t> </a:t>
              </a:r>
              <a:r>
                <a:rPr lang="fr-FR" dirty="0" err="1"/>
                <a:t>examinations</a:t>
              </a:r>
              <a:endParaRPr lang="fr-FR" dirty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fr-FR" dirty="0"/>
                <a:t>explantation of</a:t>
              </a:r>
            </a:p>
            <a:p>
              <a:pPr algn="ctr"/>
              <a:r>
                <a:rPr lang="fr-FR" dirty="0"/>
                <a:t> CGM 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fr-FR" dirty="0"/>
                <a:t>Explantation of </a:t>
              </a:r>
            </a:p>
            <a:p>
              <a:pPr algn="ctr"/>
              <a:r>
                <a:rPr lang="fr-FR" dirty="0"/>
                <a:t>l’holter</a:t>
              </a:r>
            </a:p>
          </p:txBody>
        </p:sp>
      </p:grp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9C8006EB-A86B-50BE-12FB-8CB5635A200B}"/>
              </a:ext>
            </a:extLst>
          </p:cNvPr>
          <p:cNvSpPr/>
          <p:nvPr/>
        </p:nvSpPr>
        <p:spPr>
          <a:xfrm rot="3405092" flipV="1">
            <a:off x="7436887" y="497849"/>
            <a:ext cx="1541142" cy="1833908"/>
          </a:xfrm>
          <a:custGeom>
            <a:avLst/>
            <a:gdLst>
              <a:gd name="connsiteX0" fmla="*/ 1541142 w 1541142"/>
              <a:gd name="connsiteY0" fmla="*/ 1444594 h 1833908"/>
              <a:gd name="connsiteX1" fmla="*/ 1184365 w 1541142"/>
              <a:gd name="connsiteY1" fmla="*/ 1833908 h 1833908"/>
              <a:gd name="connsiteX2" fmla="*/ 827588 w 1541142"/>
              <a:gd name="connsiteY2" fmla="*/ 1833908 h 1833908"/>
              <a:gd name="connsiteX3" fmla="*/ 983973 w 1541142"/>
              <a:gd name="connsiteY3" fmla="*/ 1663261 h 1833908"/>
              <a:gd name="connsiteX4" fmla="*/ 408800 w 1541142"/>
              <a:gd name="connsiteY4" fmla="*/ 1563109 h 1833908"/>
              <a:gd name="connsiteX5" fmla="*/ 7394 w 1541142"/>
              <a:gd name="connsiteY5" fmla="*/ 992442 h 1833908"/>
              <a:gd name="connsiteX6" fmla="*/ 180201 w 1541142"/>
              <a:gd name="connsiteY6" fmla="*/ 0 h 1833908"/>
              <a:gd name="connsiteX7" fmla="*/ 465967 w 1541142"/>
              <a:gd name="connsiteY7" fmla="*/ 49759 h 1833908"/>
              <a:gd name="connsiteX8" fmla="*/ 327646 w 1541142"/>
              <a:gd name="connsiteY8" fmla="*/ 844141 h 1833908"/>
              <a:gd name="connsiteX9" fmla="*/ 584745 w 1541142"/>
              <a:gd name="connsiteY9" fmla="*/ 1209653 h 1833908"/>
              <a:gd name="connsiteX10" fmla="*/ 1042029 w 1541142"/>
              <a:gd name="connsiteY10" fmla="*/ 1289277 h 1833908"/>
              <a:gd name="connsiteX11" fmla="*/ 827588 w 1541142"/>
              <a:gd name="connsiteY11" fmla="*/ 1055280 h 1833908"/>
              <a:gd name="connsiteX12" fmla="*/ 1184365 w 1541142"/>
              <a:gd name="connsiteY12" fmla="*/ 1055280 h 183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1142" h="1833908">
                <a:moveTo>
                  <a:pt x="1541142" y="1444594"/>
                </a:moveTo>
                <a:lnTo>
                  <a:pt x="1184365" y="1833908"/>
                </a:lnTo>
                <a:lnTo>
                  <a:pt x="827588" y="1833908"/>
                </a:lnTo>
                <a:lnTo>
                  <a:pt x="983973" y="1663261"/>
                </a:lnTo>
                <a:lnTo>
                  <a:pt x="408800" y="1563109"/>
                </a:lnTo>
                <a:cubicBezTo>
                  <a:pt x="140368" y="1516369"/>
                  <a:pt x="-39347" y="1260873"/>
                  <a:pt x="7394" y="992442"/>
                </a:cubicBezTo>
                <a:lnTo>
                  <a:pt x="180201" y="0"/>
                </a:lnTo>
                <a:lnTo>
                  <a:pt x="465967" y="49759"/>
                </a:lnTo>
                <a:lnTo>
                  <a:pt x="327646" y="844141"/>
                </a:lnTo>
                <a:cubicBezTo>
                  <a:pt x="297710" y="1016070"/>
                  <a:pt x="412817" y="1179716"/>
                  <a:pt x="584745" y="1209653"/>
                </a:cubicBezTo>
                <a:lnTo>
                  <a:pt x="1042029" y="1289277"/>
                </a:lnTo>
                <a:lnTo>
                  <a:pt x="827588" y="1055280"/>
                </a:lnTo>
                <a:lnTo>
                  <a:pt x="1184365" y="105528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7728717-A217-F13D-297E-2771462C4A81}"/>
              </a:ext>
            </a:extLst>
          </p:cNvPr>
          <p:cNvSpPr txBox="1"/>
          <p:nvPr/>
        </p:nvSpPr>
        <p:spPr>
          <a:xfrm>
            <a:off x="3718608" y="356527"/>
            <a:ext cx="503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Arial Black" panose="020B0A04020102020204" pitchFamily="34" charset="0"/>
              </a:rPr>
              <a:t>4 </a:t>
            </a:r>
            <a:r>
              <a:rPr lang="fr-FR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visits</a:t>
            </a:r>
            <a:r>
              <a:rPr lang="fr-FR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every</a:t>
            </a:r>
            <a:r>
              <a:rPr lang="fr-FR" b="1" dirty="0">
                <a:solidFill>
                  <a:srgbClr val="FF0000"/>
                </a:solidFill>
                <a:latin typeface="Arial Black" panose="020B0A04020102020204" pitchFamily="34" charset="0"/>
              </a:rPr>
              <a:t> 3 </a:t>
            </a:r>
            <a:r>
              <a:rPr lang="fr-FR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months</a:t>
            </a:r>
            <a:endParaRPr lang="fr-F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49D770A-FBA4-F8DD-0501-C5ACFEA0F7A1}"/>
              </a:ext>
            </a:extLst>
          </p:cNvPr>
          <p:cNvSpPr txBox="1"/>
          <p:nvPr/>
        </p:nvSpPr>
        <p:spPr>
          <a:xfrm>
            <a:off x="5167465" y="6159013"/>
            <a:ext cx="2133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lgerian" panose="04020705040A02060702" pitchFamily="82" charset="0"/>
              </a:rPr>
              <a:t>MATERIALS AND METHODS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395EBE6A-1EF6-8A9F-BA6B-7E7A8DC39B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33021" b="35309"/>
          <a:stretch/>
        </p:blipFill>
        <p:spPr>
          <a:xfrm>
            <a:off x="0" y="-7233"/>
            <a:ext cx="1871592" cy="75251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1101A8B-ADE5-8BB8-5139-939D3A4184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49" y="25072"/>
            <a:ext cx="1587019" cy="332036"/>
          </a:xfrm>
          <a:prstGeom prst="rect">
            <a:avLst/>
          </a:prstGeom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BE1A2820-9FB8-E455-36D5-95655E22A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4590" r="35529" b="44710"/>
          <a:stretch/>
        </p:blipFill>
        <p:spPr bwMode="auto">
          <a:xfrm>
            <a:off x="10232244" y="400353"/>
            <a:ext cx="1991428" cy="4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815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E43C51D-EE80-77C4-C1A3-4843EED7C2E8}"/>
              </a:ext>
            </a:extLst>
          </p:cNvPr>
          <p:cNvSpPr/>
          <p:nvPr/>
        </p:nvSpPr>
        <p:spPr>
          <a:xfrm>
            <a:off x="-4679863" y="5341520"/>
            <a:ext cx="25897112" cy="1683026"/>
          </a:xfrm>
          <a:custGeom>
            <a:avLst/>
            <a:gdLst>
              <a:gd name="connsiteX0" fmla="*/ 0 w 25897112"/>
              <a:gd name="connsiteY0" fmla="*/ 0 h 1683026"/>
              <a:gd name="connsiteX1" fmla="*/ 11800216 w 25897112"/>
              <a:gd name="connsiteY1" fmla="*/ 0 h 1683026"/>
              <a:gd name="connsiteX2" fmla="*/ 11797312 w 25897112"/>
              <a:gd name="connsiteY2" fmla="*/ 23019 h 1683026"/>
              <a:gd name="connsiteX3" fmla="*/ 12626981 w 25897112"/>
              <a:gd name="connsiteY3" fmla="*/ 685801 h 1683026"/>
              <a:gd name="connsiteX4" fmla="*/ 13456651 w 25897112"/>
              <a:gd name="connsiteY4" fmla="*/ 23019 h 1683026"/>
              <a:gd name="connsiteX5" fmla="*/ 13453746 w 25897112"/>
              <a:gd name="connsiteY5" fmla="*/ 0 h 1683026"/>
              <a:gd name="connsiteX6" fmla="*/ 25897112 w 25897112"/>
              <a:gd name="connsiteY6" fmla="*/ 0 h 1683026"/>
              <a:gd name="connsiteX7" fmla="*/ 25897112 w 25897112"/>
              <a:gd name="connsiteY7" fmla="*/ 1683026 h 1683026"/>
              <a:gd name="connsiteX8" fmla="*/ 0 w 25897112"/>
              <a:gd name="connsiteY8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97112" h="1683026">
                <a:moveTo>
                  <a:pt x="0" y="0"/>
                </a:moveTo>
                <a:lnTo>
                  <a:pt x="11800216" y="0"/>
                </a:lnTo>
                <a:lnTo>
                  <a:pt x="11797312" y="23019"/>
                </a:lnTo>
                <a:cubicBezTo>
                  <a:pt x="11797312" y="389063"/>
                  <a:pt x="12168768" y="685801"/>
                  <a:pt x="12626981" y="685801"/>
                </a:cubicBezTo>
                <a:cubicBezTo>
                  <a:pt x="13085195" y="685801"/>
                  <a:pt x="13456651" y="389063"/>
                  <a:pt x="13456651" y="23019"/>
                </a:cubicBezTo>
                <a:lnTo>
                  <a:pt x="13453746" y="0"/>
                </a:lnTo>
                <a:lnTo>
                  <a:pt x="25897112" y="0"/>
                </a:lnTo>
                <a:lnTo>
                  <a:pt x="25897112" y="1683026"/>
                </a:lnTo>
                <a:lnTo>
                  <a:pt x="0" y="16830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180159-E527-DD47-6E37-C8579056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423" r="4865" b="23484"/>
          <a:stretch/>
        </p:blipFill>
        <p:spPr>
          <a:xfrm>
            <a:off x="1440900" y="5292790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E025F1-C046-4C4F-F9DD-09FE16A29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8310" r="4504" b="15749"/>
          <a:stretch/>
        </p:blipFill>
        <p:spPr>
          <a:xfrm>
            <a:off x="3394450" y="5343714"/>
            <a:ext cx="1350850" cy="117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0D853D-19B3-9CED-22C6-8C5A8A0EE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7729" r="9484" b="14010"/>
          <a:stretch/>
        </p:blipFill>
        <p:spPr>
          <a:xfrm>
            <a:off x="5234124" y="5396113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E0CABD-1001-7246-C95B-47C09A4F8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2367" r="10138" b="12657"/>
          <a:stretch/>
        </p:blipFill>
        <p:spPr>
          <a:xfrm>
            <a:off x="9435252" y="5343714"/>
            <a:ext cx="1350850" cy="1279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734B8B-B85E-E3A0-2F3B-5D6D605BCE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3140" r="11667" b="20413"/>
          <a:stretch/>
        </p:blipFill>
        <p:spPr>
          <a:xfrm>
            <a:off x="7340049" y="4638024"/>
            <a:ext cx="1350850" cy="135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23FE930-BED8-3912-365A-71638CA9F1FF}"/>
              </a:ext>
            </a:extLst>
          </p:cNvPr>
          <p:cNvSpPr txBox="1"/>
          <p:nvPr/>
        </p:nvSpPr>
        <p:spPr>
          <a:xfrm>
            <a:off x="7187674" y="6183033"/>
            <a:ext cx="180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latin typeface="Algerian" panose="04020705040A02060702" pitchFamily="82" charset="0"/>
              </a:rPr>
              <a:t>results</a:t>
            </a:r>
            <a:endParaRPr lang="fr-FR" sz="2800" b="1" dirty="0">
              <a:latin typeface="Algerian" panose="04020705040A02060702" pitchFamily="82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947606A-94AA-3DFF-5877-8A214F8442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t="19990" r="25056" b="33520"/>
          <a:stretch/>
        </p:blipFill>
        <p:spPr>
          <a:xfrm>
            <a:off x="578134" y="567387"/>
            <a:ext cx="11035731" cy="407063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3A5ACD1-B879-821E-EF8F-2CB3AE5283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33021" b="35309"/>
          <a:stretch/>
        </p:blipFill>
        <p:spPr>
          <a:xfrm>
            <a:off x="0" y="-7233"/>
            <a:ext cx="1871592" cy="75251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A3C65D8-EEB1-40DE-8BD6-986FEB5AF3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49" y="25072"/>
            <a:ext cx="1587019" cy="332036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66596FC-5A10-5009-93BC-A0CAC9781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4590" r="35529" b="44710"/>
          <a:stretch/>
        </p:blipFill>
        <p:spPr bwMode="auto">
          <a:xfrm>
            <a:off x="10232244" y="400353"/>
            <a:ext cx="1991428" cy="4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872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E43C51D-EE80-77C4-C1A3-4843EED7C2E8}"/>
              </a:ext>
            </a:extLst>
          </p:cNvPr>
          <p:cNvSpPr/>
          <p:nvPr/>
        </p:nvSpPr>
        <p:spPr>
          <a:xfrm>
            <a:off x="-4679863" y="5341520"/>
            <a:ext cx="25897112" cy="1683026"/>
          </a:xfrm>
          <a:custGeom>
            <a:avLst/>
            <a:gdLst>
              <a:gd name="connsiteX0" fmla="*/ 0 w 25897112"/>
              <a:gd name="connsiteY0" fmla="*/ 0 h 1683026"/>
              <a:gd name="connsiteX1" fmla="*/ 11800216 w 25897112"/>
              <a:gd name="connsiteY1" fmla="*/ 0 h 1683026"/>
              <a:gd name="connsiteX2" fmla="*/ 11797312 w 25897112"/>
              <a:gd name="connsiteY2" fmla="*/ 23019 h 1683026"/>
              <a:gd name="connsiteX3" fmla="*/ 12626981 w 25897112"/>
              <a:gd name="connsiteY3" fmla="*/ 685801 h 1683026"/>
              <a:gd name="connsiteX4" fmla="*/ 13456651 w 25897112"/>
              <a:gd name="connsiteY4" fmla="*/ 23019 h 1683026"/>
              <a:gd name="connsiteX5" fmla="*/ 13453746 w 25897112"/>
              <a:gd name="connsiteY5" fmla="*/ 0 h 1683026"/>
              <a:gd name="connsiteX6" fmla="*/ 25897112 w 25897112"/>
              <a:gd name="connsiteY6" fmla="*/ 0 h 1683026"/>
              <a:gd name="connsiteX7" fmla="*/ 25897112 w 25897112"/>
              <a:gd name="connsiteY7" fmla="*/ 1683026 h 1683026"/>
              <a:gd name="connsiteX8" fmla="*/ 0 w 25897112"/>
              <a:gd name="connsiteY8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97112" h="1683026">
                <a:moveTo>
                  <a:pt x="0" y="0"/>
                </a:moveTo>
                <a:lnTo>
                  <a:pt x="11800216" y="0"/>
                </a:lnTo>
                <a:lnTo>
                  <a:pt x="11797312" y="23019"/>
                </a:lnTo>
                <a:cubicBezTo>
                  <a:pt x="11797312" y="389063"/>
                  <a:pt x="12168768" y="685801"/>
                  <a:pt x="12626981" y="685801"/>
                </a:cubicBezTo>
                <a:cubicBezTo>
                  <a:pt x="13085195" y="685801"/>
                  <a:pt x="13456651" y="389063"/>
                  <a:pt x="13456651" y="23019"/>
                </a:cubicBezTo>
                <a:lnTo>
                  <a:pt x="13453746" y="0"/>
                </a:lnTo>
                <a:lnTo>
                  <a:pt x="25897112" y="0"/>
                </a:lnTo>
                <a:lnTo>
                  <a:pt x="25897112" y="1683026"/>
                </a:lnTo>
                <a:lnTo>
                  <a:pt x="0" y="16830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180159-E527-DD47-6E37-C8579056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423" r="4865" b="23484"/>
          <a:stretch/>
        </p:blipFill>
        <p:spPr>
          <a:xfrm>
            <a:off x="1440900" y="5292790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E025F1-C046-4C4F-F9DD-09FE16A29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8310" r="4504" b="15749"/>
          <a:stretch/>
        </p:blipFill>
        <p:spPr>
          <a:xfrm>
            <a:off x="3394450" y="5343714"/>
            <a:ext cx="1350850" cy="117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0D853D-19B3-9CED-22C6-8C5A8A0EE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7729" r="9484" b="14010"/>
          <a:stretch/>
        </p:blipFill>
        <p:spPr>
          <a:xfrm>
            <a:off x="5234124" y="5396113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E0CABD-1001-7246-C95B-47C09A4F8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2367" r="10138" b="12657"/>
          <a:stretch/>
        </p:blipFill>
        <p:spPr>
          <a:xfrm>
            <a:off x="9435252" y="5343714"/>
            <a:ext cx="1350850" cy="1279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734B8B-B85E-E3A0-2F3B-5D6D605BCE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3140" r="11667" b="20413"/>
          <a:stretch/>
        </p:blipFill>
        <p:spPr>
          <a:xfrm>
            <a:off x="7340049" y="4638024"/>
            <a:ext cx="1350850" cy="135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Main graphic">
            <a:extLst>
              <a:ext uri="{FF2B5EF4-FFF2-40B4-BE49-F238E27FC236}">
                <a16:creationId xmlns:a16="http://schemas.microsoft.com/office/drawing/2014/main" id="{7E80CB9C-15D5-7C96-EABC-40E57DA87EB9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1797102" y="211551"/>
            <a:ext cx="7749992" cy="4572346"/>
          </a:xfrm>
          <a:prstGeom prst="rect">
            <a:avLst/>
          </a:prstGeom>
          <a:ln>
            <a:noFill/>
          </a:ln>
        </p:spPr>
      </p:pic>
      <p:sp>
        <p:nvSpPr>
          <p:cNvPr id="3" name="TextShape 2">
            <a:extLst>
              <a:ext uri="{FF2B5EF4-FFF2-40B4-BE49-F238E27FC236}">
                <a16:creationId xmlns:a16="http://schemas.microsoft.com/office/drawing/2014/main" id="{DCC9B8FE-77B9-FBFB-B1AA-968FFA0749ED}"/>
              </a:ext>
            </a:extLst>
          </p:cNvPr>
          <p:cNvSpPr txBox="1"/>
          <p:nvPr/>
        </p:nvSpPr>
        <p:spPr>
          <a:xfrm>
            <a:off x="9547094" y="4638024"/>
            <a:ext cx="2478016" cy="54940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strike="noStrike" spc="-1" dirty="0">
                <a:solidFill>
                  <a:srgbClr val="0054A6"/>
                </a:solidFill>
                <a:latin typeface="Arial"/>
              </a:rPr>
              <a:t>Diabetes Obesity Metabolism, Volume: 25, Issue: 8, Pages: 2300-2309, First published: 18 May 2023, DOI: (10.1111/dom.15108) </a:t>
            </a:r>
            <a:endParaRPr lang="en-US" sz="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E227C8F-D4C5-F301-B14C-9078FAFC11AA}"/>
              </a:ext>
            </a:extLst>
          </p:cNvPr>
          <p:cNvSpPr txBox="1"/>
          <p:nvPr/>
        </p:nvSpPr>
        <p:spPr>
          <a:xfrm>
            <a:off x="7187674" y="6183033"/>
            <a:ext cx="180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latin typeface="Algerian" panose="04020705040A02060702" pitchFamily="82" charset="0"/>
              </a:rPr>
              <a:t>results</a:t>
            </a:r>
            <a:endParaRPr lang="fr-FR" sz="2800" b="1" dirty="0">
              <a:latin typeface="Algerian" panose="04020705040A02060702" pitchFamily="8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BE555CE-4352-FC01-8097-523F736AA8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33021" b="35309"/>
          <a:stretch/>
        </p:blipFill>
        <p:spPr>
          <a:xfrm>
            <a:off x="0" y="-7233"/>
            <a:ext cx="1871592" cy="75251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3F3C824-90DB-144F-1DDC-BFE7817AB5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49" y="25072"/>
            <a:ext cx="1587019" cy="332036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2C9348A2-0149-A25C-8809-DAA771C9C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4590" r="35529" b="44710"/>
          <a:stretch/>
        </p:blipFill>
        <p:spPr bwMode="auto">
          <a:xfrm>
            <a:off x="10232244" y="400353"/>
            <a:ext cx="1991428" cy="4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083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E43C51D-EE80-77C4-C1A3-4843EED7C2E8}"/>
              </a:ext>
            </a:extLst>
          </p:cNvPr>
          <p:cNvSpPr/>
          <p:nvPr/>
        </p:nvSpPr>
        <p:spPr>
          <a:xfrm>
            <a:off x="-4679863" y="5341520"/>
            <a:ext cx="25897112" cy="1683026"/>
          </a:xfrm>
          <a:custGeom>
            <a:avLst/>
            <a:gdLst>
              <a:gd name="connsiteX0" fmla="*/ 0 w 25897112"/>
              <a:gd name="connsiteY0" fmla="*/ 0 h 1683026"/>
              <a:gd name="connsiteX1" fmla="*/ 11800216 w 25897112"/>
              <a:gd name="connsiteY1" fmla="*/ 0 h 1683026"/>
              <a:gd name="connsiteX2" fmla="*/ 11797312 w 25897112"/>
              <a:gd name="connsiteY2" fmla="*/ 23019 h 1683026"/>
              <a:gd name="connsiteX3" fmla="*/ 12626981 w 25897112"/>
              <a:gd name="connsiteY3" fmla="*/ 685801 h 1683026"/>
              <a:gd name="connsiteX4" fmla="*/ 13456651 w 25897112"/>
              <a:gd name="connsiteY4" fmla="*/ 23019 h 1683026"/>
              <a:gd name="connsiteX5" fmla="*/ 13453746 w 25897112"/>
              <a:gd name="connsiteY5" fmla="*/ 0 h 1683026"/>
              <a:gd name="connsiteX6" fmla="*/ 25897112 w 25897112"/>
              <a:gd name="connsiteY6" fmla="*/ 0 h 1683026"/>
              <a:gd name="connsiteX7" fmla="*/ 25897112 w 25897112"/>
              <a:gd name="connsiteY7" fmla="*/ 1683026 h 1683026"/>
              <a:gd name="connsiteX8" fmla="*/ 0 w 25897112"/>
              <a:gd name="connsiteY8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97112" h="1683026">
                <a:moveTo>
                  <a:pt x="0" y="0"/>
                </a:moveTo>
                <a:lnTo>
                  <a:pt x="11800216" y="0"/>
                </a:lnTo>
                <a:lnTo>
                  <a:pt x="11797312" y="23019"/>
                </a:lnTo>
                <a:cubicBezTo>
                  <a:pt x="11797312" y="389063"/>
                  <a:pt x="12168768" y="685801"/>
                  <a:pt x="12626981" y="685801"/>
                </a:cubicBezTo>
                <a:cubicBezTo>
                  <a:pt x="13085195" y="685801"/>
                  <a:pt x="13456651" y="389063"/>
                  <a:pt x="13456651" y="23019"/>
                </a:cubicBezTo>
                <a:lnTo>
                  <a:pt x="13453746" y="0"/>
                </a:lnTo>
                <a:lnTo>
                  <a:pt x="25897112" y="0"/>
                </a:lnTo>
                <a:lnTo>
                  <a:pt x="25897112" y="1683026"/>
                </a:lnTo>
                <a:lnTo>
                  <a:pt x="0" y="16830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180159-E527-DD47-6E37-C8579056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423" r="4865" b="23484"/>
          <a:stretch/>
        </p:blipFill>
        <p:spPr>
          <a:xfrm>
            <a:off x="1440900" y="5292790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E025F1-C046-4C4F-F9DD-09FE16A29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8310" r="4504" b="15749"/>
          <a:stretch/>
        </p:blipFill>
        <p:spPr>
          <a:xfrm>
            <a:off x="3394450" y="5343714"/>
            <a:ext cx="1350850" cy="117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0D853D-19B3-9CED-22C6-8C5A8A0EE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7729" r="9484" b="14010"/>
          <a:stretch/>
        </p:blipFill>
        <p:spPr>
          <a:xfrm>
            <a:off x="5234124" y="5396113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E0CABD-1001-7246-C95B-47C09A4F8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2367" r="10138" b="12657"/>
          <a:stretch/>
        </p:blipFill>
        <p:spPr>
          <a:xfrm>
            <a:off x="9435252" y="5343714"/>
            <a:ext cx="1350850" cy="1279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734B8B-B85E-E3A0-2F3B-5D6D605BCE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3140" r="11667" b="20413"/>
          <a:stretch/>
        </p:blipFill>
        <p:spPr>
          <a:xfrm>
            <a:off x="7340049" y="4638024"/>
            <a:ext cx="1350850" cy="135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53B789F-F722-C49B-3A87-BBADAE8597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6" b="71267"/>
          <a:stretch/>
        </p:blipFill>
        <p:spPr>
          <a:xfrm>
            <a:off x="137974" y="351038"/>
            <a:ext cx="11903267" cy="405058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8FC632D-A283-816D-CB8B-308D854651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 t="96570" r="23239"/>
          <a:stretch/>
        </p:blipFill>
        <p:spPr>
          <a:xfrm>
            <a:off x="6945175" y="351038"/>
            <a:ext cx="2988005" cy="52034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FA26128-A2ED-D3F0-9588-22694CDE66E7}"/>
              </a:ext>
            </a:extLst>
          </p:cNvPr>
          <p:cNvSpPr txBox="1"/>
          <p:nvPr/>
        </p:nvSpPr>
        <p:spPr>
          <a:xfrm>
            <a:off x="137974" y="4619162"/>
            <a:ext cx="680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ASSOCIATION BETWEEN GLYCEMIC PROFIL AND CARDIAC ARYTHMIAS</a:t>
            </a:r>
          </a:p>
        </p:txBody>
      </p:sp>
      <p:sp>
        <p:nvSpPr>
          <p:cNvPr id="15" name="TextShape 2">
            <a:extLst>
              <a:ext uri="{FF2B5EF4-FFF2-40B4-BE49-F238E27FC236}">
                <a16:creationId xmlns:a16="http://schemas.microsoft.com/office/drawing/2014/main" id="{5DF22F97-81C1-8E11-0EE3-ED370EEE7D49}"/>
              </a:ext>
            </a:extLst>
          </p:cNvPr>
          <p:cNvSpPr txBox="1"/>
          <p:nvPr/>
        </p:nvSpPr>
        <p:spPr>
          <a:xfrm>
            <a:off x="9095896" y="4713829"/>
            <a:ext cx="3011006" cy="45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strike="noStrike" spc="-1" dirty="0">
                <a:solidFill>
                  <a:srgbClr val="0054A6"/>
                </a:solidFill>
                <a:latin typeface="Arial"/>
              </a:rPr>
              <a:t>Diabetes Obesity Metabolism, Volume: 25, Issue: 8, Pages: 2300-2309, First published: 18 May 2023, DOI: (10.1111/dom.15108) </a:t>
            </a:r>
            <a:endParaRPr lang="en-US" sz="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Organigramme : Procédé 18">
            <a:extLst>
              <a:ext uri="{FF2B5EF4-FFF2-40B4-BE49-F238E27FC236}">
                <a16:creationId xmlns:a16="http://schemas.microsoft.com/office/drawing/2014/main" id="{BF9BF3CB-B9FF-B164-724A-CEBC9B81BFFA}"/>
              </a:ext>
            </a:extLst>
          </p:cNvPr>
          <p:cNvSpPr/>
          <p:nvPr/>
        </p:nvSpPr>
        <p:spPr>
          <a:xfrm>
            <a:off x="137974" y="920117"/>
            <a:ext cx="11916052" cy="1094950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24950F3-6BF4-DE7A-855D-5A60224CFA99}"/>
              </a:ext>
            </a:extLst>
          </p:cNvPr>
          <p:cNvSpPr txBox="1"/>
          <p:nvPr/>
        </p:nvSpPr>
        <p:spPr>
          <a:xfrm>
            <a:off x="7187674" y="6183033"/>
            <a:ext cx="180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latin typeface="Algerian" panose="04020705040A02060702" pitchFamily="82" charset="0"/>
              </a:rPr>
              <a:t>results</a:t>
            </a:r>
            <a:endParaRPr lang="fr-FR" sz="2800" b="1" dirty="0">
              <a:latin typeface="Algerian" panose="04020705040A02060702" pitchFamily="8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EECD1BA-5882-1677-C338-8CA1A6F723A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33021" b="35309"/>
          <a:stretch/>
        </p:blipFill>
        <p:spPr>
          <a:xfrm>
            <a:off x="0" y="-7233"/>
            <a:ext cx="1871592" cy="75251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74D308B-E487-3CE5-5536-DAFDE26D9F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49" y="25072"/>
            <a:ext cx="1587019" cy="332036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A99DF1BC-F0B2-2A43-1A0E-BAC53246A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4590" r="35529" b="44710"/>
          <a:stretch/>
        </p:blipFill>
        <p:spPr bwMode="auto">
          <a:xfrm>
            <a:off x="10232244" y="400353"/>
            <a:ext cx="1991428" cy="4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83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E43C51D-EE80-77C4-C1A3-4843EED7C2E8}"/>
              </a:ext>
            </a:extLst>
          </p:cNvPr>
          <p:cNvSpPr/>
          <p:nvPr/>
        </p:nvSpPr>
        <p:spPr>
          <a:xfrm>
            <a:off x="-4679863" y="5341520"/>
            <a:ext cx="25897112" cy="1683026"/>
          </a:xfrm>
          <a:custGeom>
            <a:avLst/>
            <a:gdLst>
              <a:gd name="connsiteX0" fmla="*/ 0 w 25897112"/>
              <a:gd name="connsiteY0" fmla="*/ 0 h 1683026"/>
              <a:gd name="connsiteX1" fmla="*/ 11800216 w 25897112"/>
              <a:gd name="connsiteY1" fmla="*/ 0 h 1683026"/>
              <a:gd name="connsiteX2" fmla="*/ 11797312 w 25897112"/>
              <a:gd name="connsiteY2" fmla="*/ 23019 h 1683026"/>
              <a:gd name="connsiteX3" fmla="*/ 12626981 w 25897112"/>
              <a:gd name="connsiteY3" fmla="*/ 685801 h 1683026"/>
              <a:gd name="connsiteX4" fmla="*/ 13456651 w 25897112"/>
              <a:gd name="connsiteY4" fmla="*/ 23019 h 1683026"/>
              <a:gd name="connsiteX5" fmla="*/ 13453746 w 25897112"/>
              <a:gd name="connsiteY5" fmla="*/ 0 h 1683026"/>
              <a:gd name="connsiteX6" fmla="*/ 25897112 w 25897112"/>
              <a:gd name="connsiteY6" fmla="*/ 0 h 1683026"/>
              <a:gd name="connsiteX7" fmla="*/ 25897112 w 25897112"/>
              <a:gd name="connsiteY7" fmla="*/ 1683026 h 1683026"/>
              <a:gd name="connsiteX8" fmla="*/ 0 w 25897112"/>
              <a:gd name="connsiteY8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97112" h="1683026">
                <a:moveTo>
                  <a:pt x="0" y="0"/>
                </a:moveTo>
                <a:lnTo>
                  <a:pt x="11800216" y="0"/>
                </a:lnTo>
                <a:lnTo>
                  <a:pt x="11797312" y="23019"/>
                </a:lnTo>
                <a:cubicBezTo>
                  <a:pt x="11797312" y="389063"/>
                  <a:pt x="12168768" y="685801"/>
                  <a:pt x="12626981" y="685801"/>
                </a:cubicBezTo>
                <a:cubicBezTo>
                  <a:pt x="13085195" y="685801"/>
                  <a:pt x="13456651" y="389063"/>
                  <a:pt x="13456651" y="23019"/>
                </a:cubicBezTo>
                <a:lnTo>
                  <a:pt x="13453746" y="0"/>
                </a:lnTo>
                <a:lnTo>
                  <a:pt x="25897112" y="0"/>
                </a:lnTo>
                <a:lnTo>
                  <a:pt x="25897112" y="1683026"/>
                </a:lnTo>
                <a:lnTo>
                  <a:pt x="0" y="16830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180159-E527-DD47-6E37-C8579056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423" r="4865" b="23484"/>
          <a:stretch/>
        </p:blipFill>
        <p:spPr>
          <a:xfrm>
            <a:off x="1440900" y="5292790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E025F1-C046-4C4F-F9DD-09FE16A29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8310" r="4504" b="15749"/>
          <a:stretch/>
        </p:blipFill>
        <p:spPr>
          <a:xfrm>
            <a:off x="3394450" y="5343714"/>
            <a:ext cx="1350850" cy="117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0D853D-19B3-9CED-22C6-8C5A8A0EE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7729" r="9484" b="14010"/>
          <a:stretch/>
        </p:blipFill>
        <p:spPr>
          <a:xfrm>
            <a:off x="5234124" y="5396113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E0CABD-1001-7246-C95B-47C09A4F8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2367" r="10138" b="12657"/>
          <a:stretch/>
        </p:blipFill>
        <p:spPr>
          <a:xfrm>
            <a:off x="9435252" y="5343714"/>
            <a:ext cx="1350850" cy="1279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734B8B-B85E-E3A0-2F3B-5D6D605BCE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3140" r="11667" b="20413"/>
          <a:stretch/>
        </p:blipFill>
        <p:spPr>
          <a:xfrm>
            <a:off x="7340049" y="4638024"/>
            <a:ext cx="1350850" cy="135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53B789F-F722-C49B-3A87-BBADAE8597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6" b="71267"/>
          <a:stretch/>
        </p:blipFill>
        <p:spPr>
          <a:xfrm>
            <a:off x="137974" y="351038"/>
            <a:ext cx="11903267" cy="405058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8FC632D-A283-816D-CB8B-308D854651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 t="96570" r="23239"/>
          <a:stretch/>
        </p:blipFill>
        <p:spPr>
          <a:xfrm>
            <a:off x="6945175" y="351038"/>
            <a:ext cx="2988005" cy="520349"/>
          </a:xfrm>
          <a:prstGeom prst="rect">
            <a:avLst/>
          </a:prstGeom>
        </p:spPr>
      </p:pic>
      <p:sp>
        <p:nvSpPr>
          <p:cNvPr id="15" name="TextShape 2">
            <a:extLst>
              <a:ext uri="{FF2B5EF4-FFF2-40B4-BE49-F238E27FC236}">
                <a16:creationId xmlns:a16="http://schemas.microsoft.com/office/drawing/2014/main" id="{5DF22F97-81C1-8E11-0EE3-ED370EEE7D49}"/>
              </a:ext>
            </a:extLst>
          </p:cNvPr>
          <p:cNvSpPr txBox="1"/>
          <p:nvPr/>
        </p:nvSpPr>
        <p:spPr>
          <a:xfrm>
            <a:off x="9095896" y="4713829"/>
            <a:ext cx="3011006" cy="45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strike="noStrike" spc="-1" dirty="0">
                <a:solidFill>
                  <a:srgbClr val="0054A6"/>
                </a:solidFill>
                <a:latin typeface="Arial"/>
              </a:rPr>
              <a:t>Diabetes Obesity Metabolism, Volume: 25, Issue: 8, Pages: 2300-2309, First published: 18 May 2023, DOI: (10.1111/dom.15108) </a:t>
            </a:r>
            <a:endParaRPr lang="en-US" sz="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Organigramme : Procédé 18">
            <a:extLst>
              <a:ext uri="{FF2B5EF4-FFF2-40B4-BE49-F238E27FC236}">
                <a16:creationId xmlns:a16="http://schemas.microsoft.com/office/drawing/2014/main" id="{BF9BF3CB-B9FF-B164-724A-CEBC9B81BFFA}"/>
              </a:ext>
            </a:extLst>
          </p:cNvPr>
          <p:cNvSpPr/>
          <p:nvPr/>
        </p:nvSpPr>
        <p:spPr>
          <a:xfrm>
            <a:off x="150759" y="2062951"/>
            <a:ext cx="11916052" cy="1094950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FF6A68-12DA-5291-7068-48BCC61FABA1}"/>
              </a:ext>
            </a:extLst>
          </p:cNvPr>
          <p:cNvSpPr txBox="1"/>
          <p:nvPr/>
        </p:nvSpPr>
        <p:spPr>
          <a:xfrm>
            <a:off x="137974" y="4619162"/>
            <a:ext cx="680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ASSOCIATION BETWEEN GLYCEMIC PROFIL AND CARDIAC ARYTHMIAS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A49B396-39DA-8A0B-2DA1-C5383EBE248A}"/>
              </a:ext>
            </a:extLst>
          </p:cNvPr>
          <p:cNvSpPr txBox="1"/>
          <p:nvPr/>
        </p:nvSpPr>
        <p:spPr>
          <a:xfrm>
            <a:off x="7187674" y="6183033"/>
            <a:ext cx="180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latin typeface="Algerian" panose="04020705040A02060702" pitchFamily="82" charset="0"/>
              </a:rPr>
              <a:t>results</a:t>
            </a:r>
            <a:endParaRPr lang="fr-FR" sz="2800" b="1" dirty="0">
              <a:latin typeface="Algerian" panose="04020705040A02060702" pitchFamily="82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7541A30-3E27-1CE4-9591-A7C392D8EB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33021" b="35309"/>
          <a:stretch/>
        </p:blipFill>
        <p:spPr>
          <a:xfrm>
            <a:off x="0" y="-7233"/>
            <a:ext cx="1871592" cy="7525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32E9595-5E89-B8FF-DADD-04B4459E7D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49" y="25072"/>
            <a:ext cx="1587019" cy="332036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2AE92F81-2C9E-E7CC-07FF-ED193949C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4590" r="35529" b="44710"/>
          <a:stretch/>
        </p:blipFill>
        <p:spPr bwMode="auto">
          <a:xfrm>
            <a:off x="10232244" y="400353"/>
            <a:ext cx="1991428" cy="4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251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E43C51D-EE80-77C4-C1A3-4843EED7C2E8}"/>
              </a:ext>
            </a:extLst>
          </p:cNvPr>
          <p:cNvSpPr/>
          <p:nvPr/>
        </p:nvSpPr>
        <p:spPr>
          <a:xfrm>
            <a:off x="-4679863" y="5341520"/>
            <a:ext cx="25897112" cy="1683026"/>
          </a:xfrm>
          <a:custGeom>
            <a:avLst/>
            <a:gdLst>
              <a:gd name="connsiteX0" fmla="*/ 0 w 25897112"/>
              <a:gd name="connsiteY0" fmla="*/ 0 h 1683026"/>
              <a:gd name="connsiteX1" fmla="*/ 11800216 w 25897112"/>
              <a:gd name="connsiteY1" fmla="*/ 0 h 1683026"/>
              <a:gd name="connsiteX2" fmla="*/ 11797312 w 25897112"/>
              <a:gd name="connsiteY2" fmla="*/ 23019 h 1683026"/>
              <a:gd name="connsiteX3" fmla="*/ 12626981 w 25897112"/>
              <a:gd name="connsiteY3" fmla="*/ 685801 h 1683026"/>
              <a:gd name="connsiteX4" fmla="*/ 13456651 w 25897112"/>
              <a:gd name="connsiteY4" fmla="*/ 23019 h 1683026"/>
              <a:gd name="connsiteX5" fmla="*/ 13453746 w 25897112"/>
              <a:gd name="connsiteY5" fmla="*/ 0 h 1683026"/>
              <a:gd name="connsiteX6" fmla="*/ 25897112 w 25897112"/>
              <a:gd name="connsiteY6" fmla="*/ 0 h 1683026"/>
              <a:gd name="connsiteX7" fmla="*/ 25897112 w 25897112"/>
              <a:gd name="connsiteY7" fmla="*/ 1683026 h 1683026"/>
              <a:gd name="connsiteX8" fmla="*/ 0 w 25897112"/>
              <a:gd name="connsiteY8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97112" h="1683026">
                <a:moveTo>
                  <a:pt x="0" y="0"/>
                </a:moveTo>
                <a:lnTo>
                  <a:pt x="11800216" y="0"/>
                </a:lnTo>
                <a:lnTo>
                  <a:pt x="11797312" y="23019"/>
                </a:lnTo>
                <a:cubicBezTo>
                  <a:pt x="11797312" y="389063"/>
                  <a:pt x="12168768" y="685801"/>
                  <a:pt x="12626981" y="685801"/>
                </a:cubicBezTo>
                <a:cubicBezTo>
                  <a:pt x="13085195" y="685801"/>
                  <a:pt x="13456651" y="389063"/>
                  <a:pt x="13456651" y="23019"/>
                </a:cubicBezTo>
                <a:lnTo>
                  <a:pt x="13453746" y="0"/>
                </a:lnTo>
                <a:lnTo>
                  <a:pt x="25897112" y="0"/>
                </a:lnTo>
                <a:lnTo>
                  <a:pt x="25897112" y="1683026"/>
                </a:lnTo>
                <a:lnTo>
                  <a:pt x="0" y="16830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180159-E527-DD47-6E37-C8579056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423" r="4865" b="23484"/>
          <a:stretch/>
        </p:blipFill>
        <p:spPr>
          <a:xfrm>
            <a:off x="1440900" y="5292790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E025F1-C046-4C4F-F9DD-09FE16A29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8310" r="4504" b="15749"/>
          <a:stretch/>
        </p:blipFill>
        <p:spPr>
          <a:xfrm>
            <a:off x="3394450" y="5343714"/>
            <a:ext cx="1350850" cy="117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0D853D-19B3-9CED-22C6-8C5A8A0EE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7729" r="9484" b="14010"/>
          <a:stretch/>
        </p:blipFill>
        <p:spPr>
          <a:xfrm>
            <a:off x="5234124" y="5396113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E0CABD-1001-7246-C95B-47C09A4F8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2367" r="10138" b="12657"/>
          <a:stretch/>
        </p:blipFill>
        <p:spPr>
          <a:xfrm>
            <a:off x="9435252" y="5343714"/>
            <a:ext cx="1350850" cy="1279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734B8B-B85E-E3A0-2F3B-5D6D605BCE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3140" r="11667" b="20413"/>
          <a:stretch/>
        </p:blipFill>
        <p:spPr>
          <a:xfrm>
            <a:off x="7340049" y="4638024"/>
            <a:ext cx="1350850" cy="135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53B789F-F722-C49B-3A87-BBADAE8597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6" b="71267"/>
          <a:stretch/>
        </p:blipFill>
        <p:spPr>
          <a:xfrm>
            <a:off x="137974" y="351038"/>
            <a:ext cx="11903267" cy="405058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8FC632D-A283-816D-CB8B-308D854651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 t="96570" r="23239"/>
          <a:stretch/>
        </p:blipFill>
        <p:spPr>
          <a:xfrm>
            <a:off x="6945175" y="351038"/>
            <a:ext cx="2988005" cy="520349"/>
          </a:xfrm>
          <a:prstGeom prst="rect">
            <a:avLst/>
          </a:prstGeom>
        </p:spPr>
      </p:pic>
      <p:sp>
        <p:nvSpPr>
          <p:cNvPr id="15" name="TextShape 2">
            <a:extLst>
              <a:ext uri="{FF2B5EF4-FFF2-40B4-BE49-F238E27FC236}">
                <a16:creationId xmlns:a16="http://schemas.microsoft.com/office/drawing/2014/main" id="{5DF22F97-81C1-8E11-0EE3-ED370EEE7D49}"/>
              </a:ext>
            </a:extLst>
          </p:cNvPr>
          <p:cNvSpPr txBox="1"/>
          <p:nvPr/>
        </p:nvSpPr>
        <p:spPr>
          <a:xfrm>
            <a:off x="9095896" y="4713829"/>
            <a:ext cx="3011006" cy="45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strike="noStrike" spc="-1" dirty="0">
                <a:solidFill>
                  <a:srgbClr val="0054A6"/>
                </a:solidFill>
                <a:latin typeface="Arial"/>
              </a:rPr>
              <a:t>Diabetes Obesity Metabolism, Volume: 25, Issue: 8, Pages: 2300-2309, First published: 18 May 2023, DOI: (10.1111/dom.15108) </a:t>
            </a:r>
            <a:endParaRPr lang="en-US" sz="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Organigramme : Procédé 18">
            <a:extLst>
              <a:ext uri="{FF2B5EF4-FFF2-40B4-BE49-F238E27FC236}">
                <a16:creationId xmlns:a16="http://schemas.microsoft.com/office/drawing/2014/main" id="{BF9BF3CB-B9FF-B164-724A-CEBC9B81BFFA}"/>
              </a:ext>
            </a:extLst>
          </p:cNvPr>
          <p:cNvSpPr/>
          <p:nvPr/>
        </p:nvSpPr>
        <p:spPr>
          <a:xfrm>
            <a:off x="203634" y="3178857"/>
            <a:ext cx="11903268" cy="1183224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96EDFE5-6F63-1F23-F413-B16C43753316}"/>
              </a:ext>
            </a:extLst>
          </p:cNvPr>
          <p:cNvSpPr txBox="1"/>
          <p:nvPr/>
        </p:nvSpPr>
        <p:spPr>
          <a:xfrm>
            <a:off x="137974" y="4619162"/>
            <a:ext cx="680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ASSOCIATION BETWEEN GLYCEMIC PROFIL AND CARDIAC ARYTHMIAS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EA9FE1C-2879-240A-887E-2EDF7E85B1B2}"/>
              </a:ext>
            </a:extLst>
          </p:cNvPr>
          <p:cNvSpPr txBox="1"/>
          <p:nvPr/>
        </p:nvSpPr>
        <p:spPr>
          <a:xfrm>
            <a:off x="7187674" y="6183033"/>
            <a:ext cx="180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latin typeface="Algerian" panose="04020705040A02060702" pitchFamily="82" charset="0"/>
              </a:rPr>
              <a:t>results</a:t>
            </a:r>
            <a:endParaRPr lang="fr-FR" sz="2800" b="1" dirty="0">
              <a:latin typeface="Algerian" panose="04020705040A02060702" pitchFamily="82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7444905-B93A-E422-98B5-A3D8AF4A7D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33021" b="35309"/>
          <a:stretch/>
        </p:blipFill>
        <p:spPr>
          <a:xfrm>
            <a:off x="0" y="-7233"/>
            <a:ext cx="1871592" cy="7525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B9DB3B6-6BF4-8BCD-3780-CEF7A68BFB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49" y="25072"/>
            <a:ext cx="1587019" cy="332036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1F741732-960A-C0BB-F875-6431FB1CE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4590" r="35529" b="44710"/>
          <a:stretch/>
        </p:blipFill>
        <p:spPr bwMode="auto">
          <a:xfrm>
            <a:off x="10232244" y="400353"/>
            <a:ext cx="1991428" cy="4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950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E43C51D-EE80-77C4-C1A3-4843EED7C2E8}"/>
              </a:ext>
            </a:extLst>
          </p:cNvPr>
          <p:cNvSpPr/>
          <p:nvPr/>
        </p:nvSpPr>
        <p:spPr>
          <a:xfrm>
            <a:off x="-4679863" y="5341520"/>
            <a:ext cx="25897112" cy="1683026"/>
          </a:xfrm>
          <a:custGeom>
            <a:avLst/>
            <a:gdLst>
              <a:gd name="connsiteX0" fmla="*/ 0 w 25897112"/>
              <a:gd name="connsiteY0" fmla="*/ 0 h 1683026"/>
              <a:gd name="connsiteX1" fmla="*/ 11800216 w 25897112"/>
              <a:gd name="connsiteY1" fmla="*/ 0 h 1683026"/>
              <a:gd name="connsiteX2" fmla="*/ 11797312 w 25897112"/>
              <a:gd name="connsiteY2" fmla="*/ 23019 h 1683026"/>
              <a:gd name="connsiteX3" fmla="*/ 12626981 w 25897112"/>
              <a:gd name="connsiteY3" fmla="*/ 685801 h 1683026"/>
              <a:gd name="connsiteX4" fmla="*/ 13456651 w 25897112"/>
              <a:gd name="connsiteY4" fmla="*/ 23019 h 1683026"/>
              <a:gd name="connsiteX5" fmla="*/ 13453746 w 25897112"/>
              <a:gd name="connsiteY5" fmla="*/ 0 h 1683026"/>
              <a:gd name="connsiteX6" fmla="*/ 25897112 w 25897112"/>
              <a:gd name="connsiteY6" fmla="*/ 0 h 1683026"/>
              <a:gd name="connsiteX7" fmla="*/ 25897112 w 25897112"/>
              <a:gd name="connsiteY7" fmla="*/ 1683026 h 1683026"/>
              <a:gd name="connsiteX8" fmla="*/ 0 w 25897112"/>
              <a:gd name="connsiteY8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97112" h="1683026">
                <a:moveTo>
                  <a:pt x="0" y="0"/>
                </a:moveTo>
                <a:lnTo>
                  <a:pt x="11800216" y="0"/>
                </a:lnTo>
                <a:lnTo>
                  <a:pt x="11797312" y="23019"/>
                </a:lnTo>
                <a:cubicBezTo>
                  <a:pt x="11797312" y="389063"/>
                  <a:pt x="12168768" y="685801"/>
                  <a:pt x="12626981" y="685801"/>
                </a:cubicBezTo>
                <a:cubicBezTo>
                  <a:pt x="13085195" y="685801"/>
                  <a:pt x="13456651" y="389063"/>
                  <a:pt x="13456651" y="23019"/>
                </a:cubicBezTo>
                <a:lnTo>
                  <a:pt x="13453746" y="0"/>
                </a:lnTo>
                <a:lnTo>
                  <a:pt x="25897112" y="0"/>
                </a:lnTo>
                <a:lnTo>
                  <a:pt x="25897112" y="1683026"/>
                </a:lnTo>
                <a:lnTo>
                  <a:pt x="0" y="16830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180159-E527-DD47-6E37-C8579056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423" r="4865" b="23484"/>
          <a:stretch/>
        </p:blipFill>
        <p:spPr>
          <a:xfrm>
            <a:off x="1440900" y="5292790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E025F1-C046-4C4F-F9DD-09FE16A29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8310" r="4504" b="15749"/>
          <a:stretch/>
        </p:blipFill>
        <p:spPr>
          <a:xfrm>
            <a:off x="3394450" y="5343714"/>
            <a:ext cx="1350850" cy="117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0D853D-19B3-9CED-22C6-8C5A8A0EE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7729" r="9484" b="14010"/>
          <a:stretch/>
        </p:blipFill>
        <p:spPr>
          <a:xfrm>
            <a:off x="5234124" y="5396113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E0CABD-1001-7246-C95B-47C09A4F8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2367" r="10138" b="12657"/>
          <a:stretch/>
        </p:blipFill>
        <p:spPr>
          <a:xfrm>
            <a:off x="9435252" y="5343714"/>
            <a:ext cx="1350850" cy="1279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734B8B-B85E-E3A0-2F3B-5D6D605BCE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3140" r="11667" b="20413"/>
          <a:stretch/>
        </p:blipFill>
        <p:spPr>
          <a:xfrm>
            <a:off x="7340049" y="4638024"/>
            <a:ext cx="1350850" cy="135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0BAAD4E-D503-8CDD-6ACC-6CA6FAF726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t="30124" b="38522"/>
          <a:stretch/>
        </p:blipFill>
        <p:spPr>
          <a:xfrm>
            <a:off x="61944" y="-11091"/>
            <a:ext cx="11351151" cy="446338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CF38CD2-57FF-B326-2333-F21E788352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 t="96570" r="23239"/>
          <a:stretch/>
        </p:blipFill>
        <p:spPr>
          <a:xfrm>
            <a:off x="5643101" y="-11091"/>
            <a:ext cx="2988005" cy="520349"/>
          </a:xfrm>
          <a:prstGeom prst="rect">
            <a:avLst/>
          </a:prstGeom>
        </p:spPr>
      </p:pic>
      <p:sp>
        <p:nvSpPr>
          <p:cNvPr id="13" name="TextShape 2">
            <a:extLst>
              <a:ext uri="{FF2B5EF4-FFF2-40B4-BE49-F238E27FC236}">
                <a16:creationId xmlns:a16="http://schemas.microsoft.com/office/drawing/2014/main" id="{006D5CCD-4FD0-FBB4-D95C-B1DDDA8332CC}"/>
              </a:ext>
            </a:extLst>
          </p:cNvPr>
          <p:cNvSpPr txBox="1"/>
          <p:nvPr/>
        </p:nvSpPr>
        <p:spPr>
          <a:xfrm>
            <a:off x="9095896" y="4713829"/>
            <a:ext cx="3011006" cy="45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strike="noStrike" spc="-1" dirty="0">
                <a:solidFill>
                  <a:srgbClr val="0054A6"/>
                </a:solidFill>
                <a:latin typeface="Arial"/>
              </a:rPr>
              <a:t>Diabetes Obesity Metabolism, Volume: 25, Issue: 8, Pages: 2300-2309, First published: 18 May 2023, DOI: (10.1111/dom.15108) </a:t>
            </a:r>
            <a:endParaRPr lang="en-US" sz="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Organigramme : Procédé 13">
            <a:extLst>
              <a:ext uri="{FF2B5EF4-FFF2-40B4-BE49-F238E27FC236}">
                <a16:creationId xmlns:a16="http://schemas.microsoft.com/office/drawing/2014/main" id="{50BF5BC2-1C81-5710-1CEB-206DEC11DE28}"/>
              </a:ext>
            </a:extLst>
          </p:cNvPr>
          <p:cNvSpPr/>
          <p:nvPr/>
        </p:nvSpPr>
        <p:spPr>
          <a:xfrm>
            <a:off x="61944" y="705941"/>
            <a:ext cx="11903268" cy="1183224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0FE5FDD-4E3C-DE8B-347E-C0E7B0D215A7}"/>
              </a:ext>
            </a:extLst>
          </p:cNvPr>
          <p:cNvSpPr txBox="1"/>
          <p:nvPr/>
        </p:nvSpPr>
        <p:spPr>
          <a:xfrm>
            <a:off x="137974" y="4619162"/>
            <a:ext cx="680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ASSOCIATION BETWEEN GLYCEMIC PROFIL AND CARDIAC ARYTHMIAS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177F9D-DC07-D0D2-FA40-AB626B045164}"/>
              </a:ext>
            </a:extLst>
          </p:cNvPr>
          <p:cNvSpPr txBox="1"/>
          <p:nvPr/>
        </p:nvSpPr>
        <p:spPr>
          <a:xfrm>
            <a:off x="7187674" y="6183033"/>
            <a:ext cx="180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latin typeface="Algerian" panose="04020705040A02060702" pitchFamily="82" charset="0"/>
              </a:rPr>
              <a:t>results</a:t>
            </a:r>
            <a:endParaRPr lang="fr-FR" sz="2800" b="1" dirty="0">
              <a:latin typeface="Algerian" panose="04020705040A02060702" pitchFamily="82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71A9975-4353-0359-EA31-CF136F0BB6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33021" b="35309"/>
          <a:stretch/>
        </p:blipFill>
        <p:spPr>
          <a:xfrm>
            <a:off x="0" y="-31871"/>
            <a:ext cx="1801091" cy="72416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70CD3EA-AA8D-239F-645D-2C1FA2C1F0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55" y="25072"/>
            <a:ext cx="1339613" cy="280274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B6001E93-86C4-9370-12A3-20ACEF2AA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4590" r="35529" b="44710"/>
          <a:stretch/>
        </p:blipFill>
        <p:spPr bwMode="auto">
          <a:xfrm>
            <a:off x="10451115" y="315856"/>
            <a:ext cx="1801092" cy="36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114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52E06153-A168-F571-9D17-5C119B26E0F0}"/>
              </a:ext>
            </a:extLst>
          </p:cNvPr>
          <p:cNvSpPr/>
          <p:nvPr/>
        </p:nvSpPr>
        <p:spPr>
          <a:xfrm>
            <a:off x="-10764841" y="5699622"/>
            <a:ext cx="25897112" cy="1683026"/>
          </a:xfrm>
          <a:custGeom>
            <a:avLst/>
            <a:gdLst>
              <a:gd name="connsiteX0" fmla="*/ 0 w 25897112"/>
              <a:gd name="connsiteY0" fmla="*/ 0 h 1683026"/>
              <a:gd name="connsiteX1" fmla="*/ 11800216 w 25897112"/>
              <a:gd name="connsiteY1" fmla="*/ 0 h 1683026"/>
              <a:gd name="connsiteX2" fmla="*/ 11797312 w 25897112"/>
              <a:gd name="connsiteY2" fmla="*/ 23019 h 1683026"/>
              <a:gd name="connsiteX3" fmla="*/ 12626981 w 25897112"/>
              <a:gd name="connsiteY3" fmla="*/ 685801 h 1683026"/>
              <a:gd name="connsiteX4" fmla="*/ 13456651 w 25897112"/>
              <a:gd name="connsiteY4" fmla="*/ 23019 h 1683026"/>
              <a:gd name="connsiteX5" fmla="*/ 13453746 w 25897112"/>
              <a:gd name="connsiteY5" fmla="*/ 0 h 1683026"/>
              <a:gd name="connsiteX6" fmla="*/ 25897112 w 25897112"/>
              <a:gd name="connsiteY6" fmla="*/ 0 h 1683026"/>
              <a:gd name="connsiteX7" fmla="*/ 25897112 w 25897112"/>
              <a:gd name="connsiteY7" fmla="*/ 1683026 h 1683026"/>
              <a:gd name="connsiteX8" fmla="*/ 0 w 25897112"/>
              <a:gd name="connsiteY8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97112" h="1683026">
                <a:moveTo>
                  <a:pt x="0" y="0"/>
                </a:moveTo>
                <a:lnTo>
                  <a:pt x="11800216" y="0"/>
                </a:lnTo>
                <a:lnTo>
                  <a:pt x="11797312" y="23019"/>
                </a:lnTo>
                <a:cubicBezTo>
                  <a:pt x="11797312" y="389063"/>
                  <a:pt x="12168768" y="685801"/>
                  <a:pt x="12626981" y="685801"/>
                </a:cubicBezTo>
                <a:cubicBezTo>
                  <a:pt x="13085195" y="685801"/>
                  <a:pt x="13456651" y="389063"/>
                  <a:pt x="13456651" y="23019"/>
                </a:cubicBezTo>
                <a:lnTo>
                  <a:pt x="13453746" y="0"/>
                </a:lnTo>
                <a:lnTo>
                  <a:pt x="25897112" y="0"/>
                </a:lnTo>
                <a:lnTo>
                  <a:pt x="25897112" y="1683026"/>
                </a:lnTo>
                <a:lnTo>
                  <a:pt x="0" y="16830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12" name="Espace réservé du contenu 4">
            <a:extLst>
              <a:ext uri="{FF2B5EF4-FFF2-40B4-BE49-F238E27FC236}">
                <a16:creationId xmlns:a16="http://schemas.microsoft.com/office/drawing/2014/main" id="{6C4BBF49-7D7E-9375-801A-5FDE921059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423" r="4865" b="23484"/>
          <a:stretch/>
        </p:blipFill>
        <p:spPr>
          <a:xfrm>
            <a:off x="1250310" y="5008872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00833E5-ED84-46A0-EFBD-56948A30F9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8310" r="4504" b="15749"/>
          <a:stretch/>
        </p:blipFill>
        <p:spPr>
          <a:xfrm>
            <a:off x="3097353" y="5699622"/>
            <a:ext cx="1350850" cy="117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15308BF-4B3D-CD0B-A571-94B77FA98C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7729" r="9484" b="14010"/>
          <a:stretch/>
        </p:blipFill>
        <p:spPr>
          <a:xfrm>
            <a:off x="4905371" y="5588225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CEB8A1F-4884-010A-06D6-38EE48EAC6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2367" r="10138" b="12657"/>
          <a:stretch/>
        </p:blipFill>
        <p:spPr>
          <a:xfrm>
            <a:off x="9173157" y="5707886"/>
            <a:ext cx="1350850" cy="1279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0AECA15-B95E-C53A-5503-5FC669A3D9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3140" r="11667" b="20413"/>
          <a:stretch/>
        </p:blipFill>
        <p:spPr>
          <a:xfrm>
            <a:off x="7039264" y="5623051"/>
            <a:ext cx="1350850" cy="135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C71DCD90-DE58-5B32-37AB-EBF41E893636}"/>
              </a:ext>
            </a:extLst>
          </p:cNvPr>
          <p:cNvSpPr txBox="1"/>
          <p:nvPr/>
        </p:nvSpPr>
        <p:spPr>
          <a:xfrm>
            <a:off x="1022749" y="6414089"/>
            <a:ext cx="2074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lgerian" panose="04020705040A02060702" pitchFamily="82" charset="0"/>
              </a:rPr>
              <a:t>INTRODUCTION</a:t>
            </a:r>
            <a:endParaRPr lang="fr-FR" b="1" dirty="0">
              <a:latin typeface="Algerian" panose="04020705040A02060702" pitchFamily="82" charset="0"/>
            </a:endParaRPr>
          </a:p>
        </p:txBody>
      </p:sp>
      <p:graphicFrame>
        <p:nvGraphicFramePr>
          <p:cNvPr id="2" name="Espace réservé du contenu 5">
            <a:extLst>
              <a:ext uri="{FF2B5EF4-FFF2-40B4-BE49-F238E27FC236}">
                <a16:creationId xmlns:a16="http://schemas.microsoft.com/office/drawing/2014/main" id="{DA17C46F-D28F-FA15-82EA-4DB62B8308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688385"/>
              </p:ext>
            </p:extLst>
          </p:nvPr>
        </p:nvGraphicFramePr>
        <p:xfrm>
          <a:off x="838200" y="484710"/>
          <a:ext cx="439498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E085B13B-9EA7-0416-D7B9-2F870AAAD9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49" y="1011100"/>
            <a:ext cx="2869809" cy="224081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0B33707-F8A0-24DA-429F-E67027F954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49" y="3381634"/>
            <a:ext cx="2695723" cy="192226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102768F-C0F1-189A-A8D7-E066C37B7018}"/>
              </a:ext>
            </a:extLst>
          </p:cNvPr>
          <p:cNvSpPr txBox="1"/>
          <p:nvPr/>
        </p:nvSpPr>
        <p:spPr>
          <a:xfrm>
            <a:off x="7271948" y="512048"/>
            <a:ext cx="471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CARDIAC ARYTHMIAS</a:t>
            </a:r>
          </a:p>
        </p:txBody>
      </p:sp>
      <p:pic>
        <p:nvPicPr>
          <p:cNvPr id="37" name="Espace réservé du contenu 11">
            <a:extLst>
              <a:ext uri="{FF2B5EF4-FFF2-40B4-BE49-F238E27FC236}">
                <a16:creationId xmlns:a16="http://schemas.microsoft.com/office/drawing/2014/main" id="{2E0CBF96-6C57-70A2-7453-0227848C3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615" y="-2561490"/>
            <a:ext cx="2138057" cy="1521584"/>
          </a:xfrm>
          <a:ln>
            <a:solidFill>
              <a:srgbClr val="FF0000"/>
            </a:solidFill>
          </a:ln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B8E52A4-094A-E3FE-010B-083F9BC111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98534" y="-2485367"/>
            <a:ext cx="2139881" cy="151803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98E06442-7BA6-F18F-A642-67D20FBA647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8319"/>
          <a:stretch/>
        </p:blipFill>
        <p:spPr>
          <a:xfrm>
            <a:off x="2505695" y="-2316899"/>
            <a:ext cx="1925558" cy="1181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1A0590C7-1438-9128-A760-C75D4B7D11B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03"/>
          <a:stretch/>
        </p:blipFill>
        <p:spPr>
          <a:xfrm>
            <a:off x="2449153" y="-2317898"/>
            <a:ext cx="2038642" cy="11830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9F88F93B-0E66-035A-6DD2-66ADFB49EA1C}"/>
              </a:ext>
            </a:extLst>
          </p:cNvPr>
          <p:cNvSpPr txBox="1"/>
          <p:nvPr/>
        </p:nvSpPr>
        <p:spPr>
          <a:xfrm>
            <a:off x="2493131" y="-1911015"/>
            <a:ext cx="195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QT long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4D038747-AEA7-AA17-CB62-B734CF2EA3C8}"/>
              </a:ext>
            </a:extLst>
          </p:cNvPr>
          <p:cNvSpPr txBox="1"/>
          <p:nvPr/>
        </p:nvSpPr>
        <p:spPr>
          <a:xfrm>
            <a:off x="2293407" y="-1911015"/>
            <a:ext cx="235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Extrasystoles </a:t>
            </a:r>
            <a:r>
              <a:rPr lang="fr-FR" b="1" dirty="0" err="1"/>
              <a:t>atrials</a:t>
            </a:r>
            <a:endParaRPr lang="fr-FR" b="1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29715C47-1184-6712-6488-F4351025A63A}"/>
              </a:ext>
            </a:extLst>
          </p:cNvPr>
          <p:cNvSpPr txBox="1"/>
          <p:nvPr/>
        </p:nvSpPr>
        <p:spPr>
          <a:xfrm>
            <a:off x="1964090" y="-1911015"/>
            <a:ext cx="300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Extrasystoles ventriculaires</a:t>
            </a:r>
          </a:p>
        </p:txBody>
      </p:sp>
      <p:sp>
        <p:nvSpPr>
          <p:cNvPr id="44" name="Flèche : haut 43">
            <a:extLst>
              <a:ext uri="{FF2B5EF4-FFF2-40B4-BE49-F238E27FC236}">
                <a16:creationId xmlns:a16="http://schemas.microsoft.com/office/drawing/2014/main" id="{0998615D-16F4-7F01-B9F0-30828F0F564C}"/>
              </a:ext>
            </a:extLst>
          </p:cNvPr>
          <p:cNvSpPr/>
          <p:nvPr/>
        </p:nvSpPr>
        <p:spPr>
          <a:xfrm>
            <a:off x="3111300" y="-1949774"/>
            <a:ext cx="714348" cy="446851"/>
          </a:xfrm>
          <a:prstGeom prst="up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 : haut 44">
            <a:extLst>
              <a:ext uri="{FF2B5EF4-FFF2-40B4-BE49-F238E27FC236}">
                <a16:creationId xmlns:a16="http://schemas.microsoft.com/office/drawing/2014/main" id="{1E91C8EB-ADCF-9B26-0546-3C4D8ADB790F}"/>
              </a:ext>
            </a:extLst>
          </p:cNvPr>
          <p:cNvSpPr/>
          <p:nvPr/>
        </p:nvSpPr>
        <p:spPr>
          <a:xfrm rot="5400000">
            <a:off x="3111300" y="-1971482"/>
            <a:ext cx="714348" cy="490267"/>
          </a:xfrm>
          <a:prstGeom prst="up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 : haut 45">
            <a:extLst>
              <a:ext uri="{FF2B5EF4-FFF2-40B4-BE49-F238E27FC236}">
                <a16:creationId xmlns:a16="http://schemas.microsoft.com/office/drawing/2014/main" id="{2A95144B-8B1C-6122-39D1-3FCEFD473A79}"/>
              </a:ext>
            </a:extLst>
          </p:cNvPr>
          <p:cNvSpPr/>
          <p:nvPr/>
        </p:nvSpPr>
        <p:spPr>
          <a:xfrm rot="10800000">
            <a:off x="3111301" y="-1949775"/>
            <a:ext cx="714348" cy="446851"/>
          </a:xfrm>
          <a:prstGeom prst="up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0F8B24F4-EE8A-1C97-EBD9-12C1462422AE}"/>
              </a:ext>
            </a:extLst>
          </p:cNvPr>
          <p:cNvSpPr txBox="1"/>
          <p:nvPr/>
        </p:nvSpPr>
        <p:spPr>
          <a:xfrm>
            <a:off x="7923300" y="-1985364"/>
            <a:ext cx="195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QT long</a:t>
            </a:r>
          </a:p>
        </p:txBody>
      </p:sp>
      <p:sp>
        <p:nvSpPr>
          <p:cNvPr id="48" name="Flèche : haut 47">
            <a:extLst>
              <a:ext uri="{FF2B5EF4-FFF2-40B4-BE49-F238E27FC236}">
                <a16:creationId xmlns:a16="http://schemas.microsoft.com/office/drawing/2014/main" id="{9CA40D4B-B584-C404-155F-B4F0639030E0}"/>
              </a:ext>
            </a:extLst>
          </p:cNvPr>
          <p:cNvSpPr/>
          <p:nvPr/>
        </p:nvSpPr>
        <p:spPr>
          <a:xfrm>
            <a:off x="8541469" y="-2024123"/>
            <a:ext cx="714348" cy="446851"/>
          </a:xfrm>
          <a:prstGeom prst="upArrow">
            <a:avLst/>
          </a:prstGeom>
          <a:solidFill>
            <a:srgbClr val="C0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C9B9658F-C883-7978-24C1-76BCDFA54C19}"/>
              </a:ext>
            </a:extLst>
          </p:cNvPr>
          <p:cNvGrpSpPr/>
          <p:nvPr/>
        </p:nvGrpSpPr>
        <p:grpSpPr>
          <a:xfrm>
            <a:off x="2595645" y="-2716312"/>
            <a:ext cx="2047896" cy="2137429"/>
            <a:chOff x="1515386" y="2854198"/>
            <a:chExt cx="2047896" cy="2137429"/>
          </a:xfrm>
        </p:grpSpPr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19329BFA-2F5E-86CC-6258-8BFDC13DFB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1515386" y="2854198"/>
              <a:ext cx="1602000" cy="1502416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5100F750-BAA3-65EA-85D4-C7C139EA8DA3}"/>
                </a:ext>
              </a:extLst>
            </p:cNvPr>
            <p:cNvSpPr txBox="1"/>
            <p:nvPr/>
          </p:nvSpPr>
          <p:spPr>
            <a:xfrm>
              <a:off x="1612596" y="4622295"/>
              <a:ext cx="1950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hypoglycémie</a:t>
              </a: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F75857CC-DD6F-3D80-A102-2209393DD30C}"/>
              </a:ext>
            </a:extLst>
          </p:cNvPr>
          <p:cNvGrpSpPr/>
          <p:nvPr/>
        </p:nvGrpSpPr>
        <p:grpSpPr>
          <a:xfrm>
            <a:off x="8071259" y="-2833238"/>
            <a:ext cx="2378253" cy="2208236"/>
            <a:chOff x="8161536" y="2847935"/>
            <a:chExt cx="2378253" cy="2208236"/>
          </a:xfrm>
        </p:grpSpPr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396A104E-84F5-DB02-A715-631913338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8161536" y="2847935"/>
              <a:ext cx="1754349" cy="16452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40784208-D5D9-827A-2316-8A85F924890A}"/>
                </a:ext>
              </a:extLst>
            </p:cNvPr>
            <p:cNvSpPr txBox="1"/>
            <p:nvPr/>
          </p:nvSpPr>
          <p:spPr>
            <a:xfrm>
              <a:off x="8189655" y="4686839"/>
              <a:ext cx="2350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hyperglycémie</a:t>
              </a: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4359CC6D-3BB6-34F7-66F6-EC04359F60F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33021" b="35309"/>
          <a:stretch/>
        </p:blipFill>
        <p:spPr>
          <a:xfrm>
            <a:off x="0" y="-7233"/>
            <a:ext cx="1871592" cy="7525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343CF85-B7F8-AC6B-0D7F-7637C6B310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49" y="25072"/>
            <a:ext cx="1587019" cy="332036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198EB83D-9EB3-361E-76EA-040B532EC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4590" r="35529" b="44710"/>
          <a:stretch/>
        </p:blipFill>
        <p:spPr bwMode="auto">
          <a:xfrm>
            <a:off x="10232244" y="400353"/>
            <a:ext cx="1991428" cy="4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475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E43C51D-EE80-77C4-C1A3-4843EED7C2E8}"/>
              </a:ext>
            </a:extLst>
          </p:cNvPr>
          <p:cNvSpPr/>
          <p:nvPr/>
        </p:nvSpPr>
        <p:spPr>
          <a:xfrm>
            <a:off x="-4679863" y="5341520"/>
            <a:ext cx="25897112" cy="1683026"/>
          </a:xfrm>
          <a:custGeom>
            <a:avLst/>
            <a:gdLst>
              <a:gd name="connsiteX0" fmla="*/ 0 w 25897112"/>
              <a:gd name="connsiteY0" fmla="*/ 0 h 1683026"/>
              <a:gd name="connsiteX1" fmla="*/ 11800216 w 25897112"/>
              <a:gd name="connsiteY1" fmla="*/ 0 h 1683026"/>
              <a:gd name="connsiteX2" fmla="*/ 11797312 w 25897112"/>
              <a:gd name="connsiteY2" fmla="*/ 23019 h 1683026"/>
              <a:gd name="connsiteX3" fmla="*/ 12626981 w 25897112"/>
              <a:gd name="connsiteY3" fmla="*/ 685801 h 1683026"/>
              <a:gd name="connsiteX4" fmla="*/ 13456651 w 25897112"/>
              <a:gd name="connsiteY4" fmla="*/ 23019 h 1683026"/>
              <a:gd name="connsiteX5" fmla="*/ 13453746 w 25897112"/>
              <a:gd name="connsiteY5" fmla="*/ 0 h 1683026"/>
              <a:gd name="connsiteX6" fmla="*/ 25897112 w 25897112"/>
              <a:gd name="connsiteY6" fmla="*/ 0 h 1683026"/>
              <a:gd name="connsiteX7" fmla="*/ 25897112 w 25897112"/>
              <a:gd name="connsiteY7" fmla="*/ 1683026 h 1683026"/>
              <a:gd name="connsiteX8" fmla="*/ 0 w 25897112"/>
              <a:gd name="connsiteY8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97112" h="1683026">
                <a:moveTo>
                  <a:pt x="0" y="0"/>
                </a:moveTo>
                <a:lnTo>
                  <a:pt x="11800216" y="0"/>
                </a:lnTo>
                <a:lnTo>
                  <a:pt x="11797312" y="23019"/>
                </a:lnTo>
                <a:cubicBezTo>
                  <a:pt x="11797312" y="389063"/>
                  <a:pt x="12168768" y="685801"/>
                  <a:pt x="12626981" y="685801"/>
                </a:cubicBezTo>
                <a:cubicBezTo>
                  <a:pt x="13085195" y="685801"/>
                  <a:pt x="13456651" y="389063"/>
                  <a:pt x="13456651" y="23019"/>
                </a:cubicBezTo>
                <a:lnTo>
                  <a:pt x="13453746" y="0"/>
                </a:lnTo>
                <a:lnTo>
                  <a:pt x="25897112" y="0"/>
                </a:lnTo>
                <a:lnTo>
                  <a:pt x="25897112" y="1683026"/>
                </a:lnTo>
                <a:lnTo>
                  <a:pt x="0" y="16830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180159-E527-DD47-6E37-C8579056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423" r="4865" b="23484"/>
          <a:stretch/>
        </p:blipFill>
        <p:spPr>
          <a:xfrm>
            <a:off x="1440900" y="5292790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E025F1-C046-4C4F-F9DD-09FE16A29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8310" r="4504" b="15749"/>
          <a:stretch/>
        </p:blipFill>
        <p:spPr>
          <a:xfrm>
            <a:off x="3394450" y="5343714"/>
            <a:ext cx="1350850" cy="117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0D853D-19B3-9CED-22C6-8C5A8A0EE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7729" r="9484" b="14010"/>
          <a:stretch/>
        </p:blipFill>
        <p:spPr>
          <a:xfrm>
            <a:off x="5234124" y="5396113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E0CABD-1001-7246-C95B-47C09A4F8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2367" r="10138" b="12657"/>
          <a:stretch/>
        </p:blipFill>
        <p:spPr>
          <a:xfrm>
            <a:off x="9435252" y="5343714"/>
            <a:ext cx="1350850" cy="1279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734B8B-B85E-E3A0-2F3B-5D6D605BCE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3140" r="11667" b="20413"/>
          <a:stretch/>
        </p:blipFill>
        <p:spPr>
          <a:xfrm>
            <a:off x="7340049" y="4638024"/>
            <a:ext cx="1350850" cy="135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0BAAD4E-D503-8CDD-6ACC-6CA6FAF726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t="30124" b="38522"/>
          <a:stretch/>
        </p:blipFill>
        <p:spPr>
          <a:xfrm>
            <a:off x="61944" y="-11091"/>
            <a:ext cx="11351151" cy="446338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CF38CD2-57FF-B326-2333-F21E788352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 t="96570" r="23239"/>
          <a:stretch/>
        </p:blipFill>
        <p:spPr>
          <a:xfrm>
            <a:off x="5643101" y="-11091"/>
            <a:ext cx="2988005" cy="520349"/>
          </a:xfrm>
          <a:prstGeom prst="rect">
            <a:avLst/>
          </a:prstGeom>
        </p:spPr>
      </p:pic>
      <p:sp>
        <p:nvSpPr>
          <p:cNvPr id="13" name="TextShape 2">
            <a:extLst>
              <a:ext uri="{FF2B5EF4-FFF2-40B4-BE49-F238E27FC236}">
                <a16:creationId xmlns:a16="http://schemas.microsoft.com/office/drawing/2014/main" id="{006D5CCD-4FD0-FBB4-D95C-B1DDDA8332CC}"/>
              </a:ext>
            </a:extLst>
          </p:cNvPr>
          <p:cNvSpPr txBox="1"/>
          <p:nvPr/>
        </p:nvSpPr>
        <p:spPr>
          <a:xfrm>
            <a:off x="9095896" y="4713829"/>
            <a:ext cx="3011006" cy="45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strike="noStrike" spc="-1" dirty="0">
                <a:solidFill>
                  <a:srgbClr val="0054A6"/>
                </a:solidFill>
                <a:latin typeface="Arial"/>
              </a:rPr>
              <a:t>Diabetes Obesity Metabolism, Volume: 25, Issue: 8, Pages: 2300-2309, First published: 18 May 2023, DOI: (10.1111/dom.15108) </a:t>
            </a:r>
            <a:endParaRPr lang="en-US" sz="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Organigramme : Procédé 13">
            <a:extLst>
              <a:ext uri="{FF2B5EF4-FFF2-40B4-BE49-F238E27FC236}">
                <a16:creationId xmlns:a16="http://schemas.microsoft.com/office/drawing/2014/main" id="{50BF5BC2-1C81-5710-1CEB-206DEC11DE28}"/>
              </a:ext>
            </a:extLst>
          </p:cNvPr>
          <p:cNvSpPr/>
          <p:nvPr/>
        </p:nvSpPr>
        <p:spPr>
          <a:xfrm>
            <a:off x="137974" y="1692371"/>
            <a:ext cx="11903268" cy="1183224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3FF8D76-83CB-57E0-0335-2D942837E633}"/>
              </a:ext>
            </a:extLst>
          </p:cNvPr>
          <p:cNvSpPr txBox="1"/>
          <p:nvPr/>
        </p:nvSpPr>
        <p:spPr>
          <a:xfrm>
            <a:off x="137974" y="4619162"/>
            <a:ext cx="680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ASSOCIATION BETWEEN GLYCEMIC PROFIL AND CARDIAC ARYTHMIAS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D50BA84-F75C-C9E7-96B3-126A7D9F1D99}"/>
              </a:ext>
            </a:extLst>
          </p:cNvPr>
          <p:cNvSpPr txBox="1"/>
          <p:nvPr/>
        </p:nvSpPr>
        <p:spPr>
          <a:xfrm>
            <a:off x="7187674" y="6183033"/>
            <a:ext cx="180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latin typeface="Algerian" panose="04020705040A02060702" pitchFamily="82" charset="0"/>
              </a:rPr>
              <a:t>results</a:t>
            </a:r>
            <a:endParaRPr lang="fr-FR" sz="2800" b="1" dirty="0">
              <a:latin typeface="Algerian" panose="04020705040A02060702" pitchFamily="82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AB3D7DC-DCC1-3B43-5AD2-5B5A770BA89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33021" b="35309"/>
          <a:stretch/>
        </p:blipFill>
        <p:spPr>
          <a:xfrm>
            <a:off x="0" y="-7233"/>
            <a:ext cx="1871592" cy="7525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8261C08-BA3F-096B-E4EE-85B2EAD3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49" y="25072"/>
            <a:ext cx="1587019" cy="332036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96CAD37C-E33E-6E8F-CD4B-590942F8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4590" r="35529" b="44710"/>
          <a:stretch/>
        </p:blipFill>
        <p:spPr bwMode="auto">
          <a:xfrm>
            <a:off x="10232244" y="400353"/>
            <a:ext cx="1991428" cy="4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703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E43C51D-EE80-77C4-C1A3-4843EED7C2E8}"/>
              </a:ext>
            </a:extLst>
          </p:cNvPr>
          <p:cNvSpPr/>
          <p:nvPr/>
        </p:nvSpPr>
        <p:spPr>
          <a:xfrm>
            <a:off x="-4679863" y="5341520"/>
            <a:ext cx="25897112" cy="1683026"/>
          </a:xfrm>
          <a:custGeom>
            <a:avLst/>
            <a:gdLst>
              <a:gd name="connsiteX0" fmla="*/ 0 w 25897112"/>
              <a:gd name="connsiteY0" fmla="*/ 0 h 1683026"/>
              <a:gd name="connsiteX1" fmla="*/ 11800216 w 25897112"/>
              <a:gd name="connsiteY1" fmla="*/ 0 h 1683026"/>
              <a:gd name="connsiteX2" fmla="*/ 11797312 w 25897112"/>
              <a:gd name="connsiteY2" fmla="*/ 23019 h 1683026"/>
              <a:gd name="connsiteX3" fmla="*/ 12626981 w 25897112"/>
              <a:gd name="connsiteY3" fmla="*/ 685801 h 1683026"/>
              <a:gd name="connsiteX4" fmla="*/ 13456651 w 25897112"/>
              <a:gd name="connsiteY4" fmla="*/ 23019 h 1683026"/>
              <a:gd name="connsiteX5" fmla="*/ 13453746 w 25897112"/>
              <a:gd name="connsiteY5" fmla="*/ 0 h 1683026"/>
              <a:gd name="connsiteX6" fmla="*/ 25897112 w 25897112"/>
              <a:gd name="connsiteY6" fmla="*/ 0 h 1683026"/>
              <a:gd name="connsiteX7" fmla="*/ 25897112 w 25897112"/>
              <a:gd name="connsiteY7" fmla="*/ 1683026 h 1683026"/>
              <a:gd name="connsiteX8" fmla="*/ 0 w 25897112"/>
              <a:gd name="connsiteY8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97112" h="1683026">
                <a:moveTo>
                  <a:pt x="0" y="0"/>
                </a:moveTo>
                <a:lnTo>
                  <a:pt x="11800216" y="0"/>
                </a:lnTo>
                <a:lnTo>
                  <a:pt x="11797312" y="23019"/>
                </a:lnTo>
                <a:cubicBezTo>
                  <a:pt x="11797312" y="389063"/>
                  <a:pt x="12168768" y="685801"/>
                  <a:pt x="12626981" y="685801"/>
                </a:cubicBezTo>
                <a:cubicBezTo>
                  <a:pt x="13085195" y="685801"/>
                  <a:pt x="13456651" y="389063"/>
                  <a:pt x="13456651" y="23019"/>
                </a:cubicBezTo>
                <a:lnTo>
                  <a:pt x="13453746" y="0"/>
                </a:lnTo>
                <a:lnTo>
                  <a:pt x="25897112" y="0"/>
                </a:lnTo>
                <a:lnTo>
                  <a:pt x="25897112" y="1683026"/>
                </a:lnTo>
                <a:lnTo>
                  <a:pt x="0" y="16830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180159-E527-DD47-6E37-C8579056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423" r="4865" b="23484"/>
          <a:stretch/>
        </p:blipFill>
        <p:spPr>
          <a:xfrm>
            <a:off x="1440900" y="5292790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E025F1-C046-4C4F-F9DD-09FE16A29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8310" r="4504" b="15749"/>
          <a:stretch/>
        </p:blipFill>
        <p:spPr>
          <a:xfrm>
            <a:off x="3394450" y="5343714"/>
            <a:ext cx="1350850" cy="117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0D853D-19B3-9CED-22C6-8C5A8A0EE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7729" r="9484" b="14010"/>
          <a:stretch/>
        </p:blipFill>
        <p:spPr>
          <a:xfrm>
            <a:off x="5234124" y="5396113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E0CABD-1001-7246-C95B-47C09A4F8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2367" r="10138" b="12657"/>
          <a:stretch/>
        </p:blipFill>
        <p:spPr>
          <a:xfrm>
            <a:off x="9435252" y="5343714"/>
            <a:ext cx="1350850" cy="1279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734B8B-B85E-E3A0-2F3B-5D6D605BCE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3140" r="11667" b="20413"/>
          <a:stretch/>
        </p:blipFill>
        <p:spPr>
          <a:xfrm>
            <a:off x="7340049" y="4638024"/>
            <a:ext cx="1350850" cy="135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0BAAD4E-D503-8CDD-6ACC-6CA6FAF726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t="30124" b="38522"/>
          <a:stretch/>
        </p:blipFill>
        <p:spPr>
          <a:xfrm>
            <a:off x="61944" y="-11091"/>
            <a:ext cx="11351151" cy="446338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CF38CD2-57FF-B326-2333-F21E788352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 t="96570" r="23239"/>
          <a:stretch/>
        </p:blipFill>
        <p:spPr>
          <a:xfrm>
            <a:off x="5643101" y="-11091"/>
            <a:ext cx="2988005" cy="520349"/>
          </a:xfrm>
          <a:prstGeom prst="rect">
            <a:avLst/>
          </a:prstGeom>
        </p:spPr>
      </p:pic>
      <p:sp>
        <p:nvSpPr>
          <p:cNvPr id="13" name="TextShape 2">
            <a:extLst>
              <a:ext uri="{FF2B5EF4-FFF2-40B4-BE49-F238E27FC236}">
                <a16:creationId xmlns:a16="http://schemas.microsoft.com/office/drawing/2014/main" id="{006D5CCD-4FD0-FBB4-D95C-B1DDDA8332CC}"/>
              </a:ext>
            </a:extLst>
          </p:cNvPr>
          <p:cNvSpPr txBox="1"/>
          <p:nvPr/>
        </p:nvSpPr>
        <p:spPr>
          <a:xfrm>
            <a:off x="9095896" y="4713829"/>
            <a:ext cx="3011006" cy="45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strike="noStrike" spc="-1" dirty="0">
                <a:solidFill>
                  <a:srgbClr val="0054A6"/>
                </a:solidFill>
                <a:latin typeface="Arial"/>
              </a:rPr>
              <a:t>Diabetes Obesity Metabolism, Volume: 25, Issue: 8, Pages: 2300-2309, First published: 18 May 2023, DOI: (10.1111/dom.15108) </a:t>
            </a:r>
            <a:endParaRPr lang="en-US" sz="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Organigramme : Procédé 13">
            <a:extLst>
              <a:ext uri="{FF2B5EF4-FFF2-40B4-BE49-F238E27FC236}">
                <a16:creationId xmlns:a16="http://schemas.microsoft.com/office/drawing/2014/main" id="{50BF5BC2-1C81-5710-1CEB-206DEC11DE28}"/>
              </a:ext>
            </a:extLst>
          </p:cNvPr>
          <p:cNvSpPr/>
          <p:nvPr/>
        </p:nvSpPr>
        <p:spPr>
          <a:xfrm>
            <a:off x="160621" y="3128814"/>
            <a:ext cx="11903268" cy="1183224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0D6CFB9-FA08-A893-7F19-3E8A57EB87CB}"/>
              </a:ext>
            </a:extLst>
          </p:cNvPr>
          <p:cNvSpPr txBox="1"/>
          <p:nvPr/>
        </p:nvSpPr>
        <p:spPr>
          <a:xfrm>
            <a:off x="137974" y="4619162"/>
            <a:ext cx="680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ASSOCIATION BETWEEN GLYCEMIC PROFIL AND CARDIAC ARYTHMIAS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6695B45-336B-3821-83BD-9A2D59BA6BC0}"/>
              </a:ext>
            </a:extLst>
          </p:cNvPr>
          <p:cNvSpPr txBox="1"/>
          <p:nvPr/>
        </p:nvSpPr>
        <p:spPr>
          <a:xfrm>
            <a:off x="7187674" y="6183033"/>
            <a:ext cx="180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latin typeface="Algerian" panose="04020705040A02060702" pitchFamily="82" charset="0"/>
              </a:rPr>
              <a:t>results</a:t>
            </a:r>
            <a:endParaRPr lang="fr-FR" sz="2800" b="1" dirty="0">
              <a:latin typeface="Algerian" panose="04020705040A02060702" pitchFamily="82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99D4ECD-7762-4897-5BE1-2679D8F932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33021" b="35309"/>
          <a:stretch/>
        </p:blipFill>
        <p:spPr>
          <a:xfrm>
            <a:off x="0" y="-7233"/>
            <a:ext cx="1871592" cy="7525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3985B53-5174-AB41-809F-A2A8EF0FBB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49" y="25072"/>
            <a:ext cx="1587019" cy="332036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5B583823-08A0-BA92-49BB-A61D7A0EA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4590" r="35529" b="44710"/>
          <a:stretch/>
        </p:blipFill>
        <p:spPr bwMode="auto">
          <a:xfrm>
            <a:off x="10232244" y="400353"/>
            <a:ext cx="1991428" cy="4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038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E43C51D-EE80-77C4-C1A3-4843EED7C2E8}"/>
              </a:ext>
            </a:extLst>
          </p:cNvPr>
          <p:cNvSpPr/>
          <p:nvPr/>
        </p:nvSpPr>
        <p:spPr>
          <a:xfrm>
            <a:off x="-4679863" y="5341520"/>
            <a:ext cx="25897112" cy="1683026"/>
          </a:xfrm>
          <a:custGeom>
            <a:avLst/>
            <a:gdLst>
              <a:gd name="connsiteX0" fmla="*/ 0 w 25897112"/>
              <a:gd name="connsiteY0" fmla="*/ 0 h 1683026"/>
              <a:gd name="connsiteX1" fmla="*/ 11800216 w 25897112"/>
              <a:gd name="connsiteY1" fmla="*/ 0 h 1683026"/>
              <a:gd name="connsiteX2" fmla="*/ 11797312 w 25897112"/>
              <a:gd name="connsiteY2" fmla="*/ 23019 h 1683026"/>
              <a:gd name="connsiteX3" fmla="*/ 12626981 w 25897112"/>
              <a:gd name="connsiteY3" fmla="*/ 685801 h 1683026"/>
              <a:gd name="connsiteX4" fmla="*/ 13456651 w 25897112"/>
              <a:gd name="connsiteY4" fmla="*/ 23019 h 1683026"/>
              <a:gd name="connsiteX5" fmla="*/ 13453746 w 25897112"/>
              <a:gd name="connsiteY5" fmla="*/ 0 h 1683026"/>
              <a:gd name="connsiteX6" fmla="*/ 25897112 w 25897112"/>
              <a:gd name="connsiteY6" fmla="*/ 0 h 1683026"/>
              <a:gd name="connsiteX7" fmla="*/ 25897112 w 25897112"/>
              <a:gd name="connsiteY7" fmla="*/ 1683026 h 1683026"/>
              <a:gd name="connsiteX8" fmla="*/ 0 w 25897112"/>
              <a:gd name="connsiteY8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97112" h="1683026">
                <a:moveTo>
                  <a:pt x="0" y="0"/>
                </a:moveTo>
                <a:lnTo>
                  <a:pt x="11800216" y="0"/>
                </a:lnTo>
                <a:lnTo>
                  <a:pt x="11797312" y="23019"/>
                </a:lnTo>
                <a:cubicBezTo>
                  <a:pt x="11797312" y="389063"/>
                  <a:pt x="12168768" y="685801"/>
                  <a:pt x="12626981" y="685801"/>
                </a:cubicBezTo>
                <a:cubicBezTo>
                  <a:pt x="13085195" y="685801"/>
                  <a:pt x="13456651" y="389063"/>
                  <a:pt x="13456651" y="23019"/>
                </a:cubicBezTo>
                <a:lnTo>
                  <a:pt x="13453746" y="0"/>
                </a:lnTo>
                <a:lnTo>
                  <a:pt x="25897112" y="0"/>
                </a:lnTo>
                <a:lnTo>
                  <a:pt x="25897112" y="1683026"/>
                </a:lnTo>
                <a:lnTo>
                  <a:pt x="0" y="16830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180159-E527-DD47-6E37-C8579056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423" r="4865" b="23484"/>
          <a:stretch/>
        </p:blipFill>
        <p:spPr>
          <a:xfrm>
            <a:off x="1440900" y="5292790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E025F1-C046-4C4F-F9DD-09FE16A29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8310" r="4504" b="15749"/>
          <a:stretch/>
        </p:blipFill>
        <p:spPr>
          <a:xfrm>
            <a:off x="3394450" y="5343714"/>
            <a:ext cx="1350850" cy="117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0D853D-19B3-9CED-22C6-8C5A8A0EE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7729" r="9484" b="14010"/>
          <a:stretch/>
        </p:blipFill>
        <p:spPr>
          <a:xfrm>
            <a:off x="5234124" y="5396113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E0CABD-1001-7246-C95B-47C09A4F8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2367" r="10138" b="12657"/>
          <a:stretch/>
        </p:blipFill>
        <p:spPr>
          <a:xfrm>
            <a:off x="9435252" y="5343714"/>
            <a:ext cx="1350850" cy="1279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734B8B-B85E-E3A0-2F3B-5D6D605BCE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3140" r="11667" b="20413"/>
          <a:stretch/>
        </p:blipFill>
        <p:spPr>
          <a:xfrm>
            <a:off x="7340049" y="4638024"/>
            <a:ext cx="1350850" cy="135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08729BE-3120-A1B2-6AD3-7A3B395BBF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8" t="63951" b="3464"/>
          <a:stretch/>
        </p:blipFill>
        <p:spPr>
          <a:xfrm>
            <a:off x="55031" y="235245"/>
            <a:ext cx="10073356" cy="419233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DCB4C5-14AF-618A-5DD7-56C1FCAD5B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 t="96570" r="23239"/>
          <a:stretch/>
        </p:blipFill>
        <p:spPr>
          <a:xfrm>
            <a:off x="6005639" y="127649"/>
            <a:ext cx="2988005" cy="520349"/>
          </a:xfrm>
          <a:prstGeom prst="rect">
            <a:avLst/>
          </a:prstGeom>
        </p:spPr>
      </p:pic>
      <p:sp>
        <p:nvSpPr>
          <p:cNvPr id="16" name="TextShape 2">
            <a:extLst>
              <a:ext uri="{FF2B5EF4-FFF2-40B4-BE49-F238E27FC236}">
                <a16:creationId xmlns:a16="http://schemas.microsoft.com/office/drawing/2014/main" id="{B56EAB12-C08B-1778-06AE-8A7B33577253}"/>
              </a:ext>
            </a:extLst>
          </p:cNvPr>
          <p:cNvSpPr txBox="1"/>
          <p:nvPr/>
        </p:nvSpPr>
        <p:spPr>
          <a:xfrm>
            <a:off x="9095896" y="4713829"/>
            <a:ext cx="3011006" cy="45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strike="noStrike" spc="-1" dirty="0">
                <a:solidFill>
                  <a:srgbClr val="0054A6"/>
                </a:solidFill>
                <a:latin typeface="Arial"/>
              </a:rPr>
              <a:t>Diabetes Obesity Metabolism, Volume: 25, Issue: 8, Pages: 2300-2309, First published: 18 May 2023, DOI: (10.1111/dom.15108) </a:t>
            </a:r>
            <a:endParaRPr lang="en-US" sz="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Organigramme : Procédé 16">
            <a:extLst>
              <a:ext uri="{FF2B5EF4-FFF2-40B4-BE49-F238E27FC236}">
                <a16:creationId xmlns:a16="http://schemas.microsoft.com/office/drawing/2014/main" id="{915D385C-55B0-0B66-A8A1-6B3E2DEC91F6}"/>
              </a:ext>
            </a:extLst>
          </p:cNvPr>
          <p:cNvSpPr/>
          <p:nvPr/>
        </p:nvSpPr>
        <p:spPr>
          <a:xfrm>
            <a:off x="55031" y="934247"/>
            <a:ext cx="11903268" cy="1183224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64C9F31-1094-DC82-5CD8-E792E4520D2D}"/>
              </a:ext>
            </a:extLst>
          </p:cNvPr>
          <p:cNvSpPr txBox="1"/>
          <p:nvPr/>
        </p:nvSpPr>
        <p:spPr>
          <a:xfrm>
            <a:off x="137974" y="4619162"/>
            <a:ext cx="680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ASSOCIATION BETWEEN GLYCEMIC PROFIL AND CARDIAC ARYTHMIAS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7D348BA-7639-7933-970A-265A6E833AC9}"/>
              </a:ext>
            </a:extLst>
          </p:cNvPr>
          <p:cNvSpPr txBox="1"/>
          <p:nvPr/>
        </p:nvSpPr>
        <p:spPr>
          <a:xfrm>
            <a:off x="7187674" y="6183033"/>
            <a:ext cx="180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latin typeface="Algerian" panose="04020705040A02060702" pitchFamily="82" charset="0"/>
              </a:rPr>
              <a:t>results</a:t>
            </a:r>
            <a:endParaRPr lang="fr-FR" sz="2800" b="1" dirty="0">
              <a:latin typeface="Algerian" panose="04020705040A02060702" pitchFamily="8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FC8C732-BB5E-9F59-D950-BB81DC35BF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33021" b="35309"/>
          <a:stretch/>
        </p:blipFill>
        <p:spPr>
          <a:xfrm>
            <a:off x="0" y="-7233"/>
            <a:ext cx="1871592" cy="7525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AF14570-88DE-7878-0C6C-7989BE5E3D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49" y="25072"/>
            <a:ext cx="1587019" cy="332036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E620790C-948F-1327-5F1C-0299096B8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4590" r="35529" b="44710"/>
          <a:stretch/>
        </p:blipFill>
        <p:spPr bwMode="auto">
          <a:xfrm>
            <a:off x="10232244" y="400353"/>
            <a:ext cx="1991428" cy="4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14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E43C51D-EE80-77C4-C1A3-4843EED7C2E8}"/>
              </a:ext>
            </a:extLst>
          </p:cNvPr>
          <p:cNvSpPr/>
          <p:nvPr/>
        </p:nvSpPr>
        <p:spPr>
          <a:xfrm>
            <a:off x="-4679863" y="5341520"/>
            <a:ext cx="25897112" cy="1683026"/>
          </a:xfrm>
          <a:custGeom>
            <a:avLst/>
            <a:gdLst>
              <a:gd name="connsiteX0" fmla="*/ 0 w 25897112"/>
              <a:gd name="connsiteY0" fmla="*/ 0 h 1683026"/>
              <a:gd name="connsiteX1" fmla="*/ 11800216 w 25897112"/>
              <a:gd name="connsiteY1" fmla="*/ 0 h 1683026"/>
              <a:gd name="connsiteX2" fmla="*/ 11797312 w 25897112"/>
              <a:gd name="connsiteY2" fmla="*/ 23019 h 1683026"/>
              <a:gd name="connsiteX3" fmla="*/ 12626981 w 25897112"/>
              <a:gd name="connsiteY3" fmla="*/ 685801 h 1683026"/>
              <a:gd name="connsiteX4" fmla="*/ 13456651 w 25897112"/>
              <a:gd name="connsiteY4" fmla="*/ 23019 h 1683026"/>
              <a:gd name="connsiteX5" fmla="*/ 13453746 w 25897112"/>
              <a:gd name="connsiteY5" fmla="*/ 0 h 1683026"/>
              <a:gd name="connsiteX6" fmla="*/ 25897112 w 25897112"/>
              <a:gd name="connsiteY6" fmla="*/ 0 h 1683026"/>
              <a:gd name="connsiteX7" fmla="*/ 25897112 w 25897112"/>
              <a:gd name="connsiteY7" fmla="*/ 1683026 h 1683026"/>
              <a:gd name="connsiteX8" fmla="*/ 0 w 25897112"/>
              <a:gd name="connsiteY8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97112" h="1683026">
                <a:moveTo>
                  <a:pt x="0" y="0"/>
                </a:moveTo>
                <a:lnTo>
                  <a:pt x="11800216" y="0"/>
                </a:lnTo>
                <a:lnTo>
                  <a:pt x="11797312" y="23019"/>
                </a:lnTo>
                <a:cubicBezTo>
                  <a:pt x="11797312" y="389063"/>
                  <a:pt x="12168768" y="685801"/>
                  <a:pt x="12626981" y="685801"/>
                </a:cubicBezTo>
                <a:cubicBezTo>
                  <a:pt x="13085195" y="685801"/>
                  <a:pt x="13456651" y="389063"/>
                  <a:pt x="13456651" y="23019"/>
                </a:cubicBezTo>
                <a:lnTo>
                  <a:pt x="13453746" y="0"/>
                </a:lnTo>
                <a:lnTo>
                  <a:pt x="25897112" y="0"/>
                </a:lnTo>
                <a:lnTo>
                  <a:pt x="25897112" y="1683026"/>
                </a:lnTo>
                <a:lnTo>
                  <a:pt x="0" y="16830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180159-E527-DD47-6E37-C8579056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423" r="4865" b="23484"/>
          <a:stretch/>
        </p:blipFill>
        <p:spPr>
          <a:xfrm>
            <a:off x="1440900" y="5292790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E025F1-C046-4C4F-F9DD-09FE16A29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8310" r="4504" b="15749"/>
          <a:stretch/>
        </p:blipFill>
        <p:spPr>
          <a:xfrm>
            <a:off x="3394450" y="5343714"/>
            <a:ext cx="1350850" cy="117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0D853D-19B3-9CED-22C6-8C5A8A0EE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7729" r="9484" b="14010"/>
          <a:stretch/>
        </p:blipFill>
        <p:spPr>
          <a:xfrm>
            <a:off x="5234124" y="5396113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E0CABD-1001-7246-C95B-47C09A4F8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2367" r="10138" b="12657"/>
          <a:stretch/>
        </p:blipFill>
        <p:spPr>
          <a:xfrm>
            <a:off x="9435252" y="5343714"/>
            <a:ext cx="1350850" cy="1279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734B8B-B85E-E3A0-2F3B-5D6D605BCE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3140" r="11667" b="20413"/>
          <a:stretch/>
        </p:blipFill>
        <p:spPr>
          <a:xfrm>
            <a:off x="7340049" y="4638024"/>
            <a:ext cx="1350850" cy="135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08729BE-3120-A1B2-6AD3-7A3B395BBF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8" t="63951" b="3464"/>
          <a:stretch/>
        </p:blipFill>
        <p:spPr>
          <a:xfrm>
            <a:off x="55031" y="235245"/>
            <a:ext cx="10073356" cy="419233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DCB4C5-14AF-618A-5DD7-56C1FCAD5B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 t="96570" r="23239"/>
          <a:stretch/>
        </p:blipFill>
        <p:spPr>
          <a:xfrm>
            <a:off x="6005639" y="127649"/>
            <a:ext cx="2988005" cy="520349"/>
          </a:xfrm>
          <a:prstGeom prst="rect">
            <a:avLst/>
          </a:prstGeom>
        </p:spPr>
      </p:pic>
      <p:sp>
        <p:nvSpPr>
          <p:cNvPr id="16" name="TextShape 2">
            <a:extLst>
              <a:ext uri="{FF2B5EF4-FFF2-40B4-BE49-F238E27FC236}">
                <a16:creationId xmlns:a16="http://schemas.microsoft.com/office/drawing/2014/main" id="{B56EAB12-C08B-1778-06AE-8A7B33577253}"/>
              </a:ext>
            </a:extLst>
          </p:cNvPr>
          <p:cNvSpPr txBox="1"/>
          <p:nvPr/>
        </p:nvSpPr>
        <p:spPr>
          <a:xfrm>
            <a:off x="9095896" y="4713829"/>
            <a:ext cx="3011006" cy="45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strike="noStrike" spc="-1" dirty="0">
                <a:solidFill>
                  <a:srgbClr val="0054A6"/>
                </a:solidFill>
                <a:latin typeface="Arial"/>
              </a:rPr>
              <a:t>Diabetes Obesity Metabolism, Volume: 25, Issue: 8, Pages: 2300-2309, First published: 18 May 2023, DOI: (10.1111/dom.15108) </a:t>
            </a:r>
            <a:endParaRPr lang="en-US" sz="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Organigramme : Procédé 16">
            <a:extLst>
              <a:ext uri="{FF2B5EF4-FFF2-40B4-BE49-F238E27FC236}">
                <a16:creationId xmlns:a16="http://schemas.microsoft.com/office/drawing/2014/main" id="{915D385C-55B0-0B66-A8A1-6B3E2DEC91F6}"/>
              </a:ext>
            </a:extLst>
          </p:cNvPr>
          <p:cNvSpPr/>
          <p:nvPr/>
        </p:nvSpPr>
        <p:spPr>
          <a:xfrm>
            <a:off x="55031" y="1739800"/>
            <a:ext cx="11903268" cy="1183224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4C439F2-01D8-4455-9CB7-D17D6863FCDA}"/>
              </a:ext>
            </a:extLst>
          </p:cNvPr>
          <p:cNvSpPr txBox="1"/>
          <p:nvPr/>
        </p:nvSpPr>
        <p:spPr>
          <a:xfrm>
            <a:off x="137974" y="4619162"/>
            <a:ext cx="680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ASSOCIATION BETWEEN GLYCEMIC PROFIL AND CARDIAC ARYTHMIAS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5ABFBC6-39AF-E278-6F02-5EC9BF26890E}"/>
              </a:ext>
            </a:extLst>
          </p:cNvPr>
          <p:cNvSpPr txBox="1"/>
          <p:nvPr/>
        </p:nvSpPr>
        <p:spPr>
          <a:xfrm>
            <a:off x="7187674" y="6183033"/>
            <a:ext cx="180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latin typeface="Algerian" panose="04020705040A02060702" pitchFamily="82" charset="0"/>
              </a:rPr>
              <a:t>results</a:t>
            </a:r>
            <a:endParaRPr lang="fr-FR" sz="2800" b="1" dirty="0">
              <a:latin typeface="Algerian" panose="04020705040A02060702" pitchFamily="8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15AF814-BDCF-38B9-7A94-AABE25EBFC7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33021" b="35309"/>
          <a:stretch/>
        </p:blipFill>
        <p:spPr>
          <a:xfrm>
            <a:off x="0" y="-7233"/>
            <a:ext cx="1871592" cy="7525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CD1D372-56E1-5FA6-A5E3-F50441F1AE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49" y="25072"/>
            <a:ext cx="1587019" cy="332036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335A0F71-8FBF-D0AF-3185-9AED0EC51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4590" r="35529" b="44710"/>
          <a:stretch/>
        </p:blipFill>
        <p:spPr bwMode="auto">
          <a:xfrm>
            <a:off x="10232244" y="400353"/>
            <a:ext cx="1991428" cy="4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57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E43C51D-EE80-77C4-C1A3-4843EED7C2E8}"/>
              </a:ext>
            </a:extLst>
          </p:cNvPr>
          <p:cNvSpPr/>
          <p:nvPr/>
        </p:nvSpPr>
        <p:spPr>
          <a:xfrm>
            <a:off x="-4679863" y="5341520"/>
            <a:ext cx="25897112" cy="1683026"/>
          </a:xfrm>
          <a:custGeom>
            <a:avLst/>
            <a:gdLst>
              <a:gd name="connsiteX0" fmla="*/ 0 w 25897112"/>
              <a:gd name="connsiteY0" fmla="*/ 0 h 1683026"/>
              <a:gd name="connsiteX1" fmla="*/ 11800216 w 25897112"/>
              <a:gd name="connsiteY1" fmla="*/ 0 h 1683026"/>
              <a:gd name="connsiteX2" fmla="*/ 11797312 w 25897112"/>
              <a:gd name="connsiteY2" fmla="*/ 23019 h 1683026"/>
              <a:gd name="connsiteX3" fmla="*/ 12626981 w 25897112"/>
              <a:gd name="connsiteY3" fmla="*/ 685801 h 1683026"/>
              <a:gd name="connsiteX4" fmla="*/ 13456651 w 25897112"/>
              <a:gd name="connsiteY4" fmla="*/ 23019 h 1683026"/>
              <a:gd name="connsiteX5" fmla="*/ 13453746 w 25897112"/>
              <a:gd name="connsiteY5" fmla="*/ 0 h 1683026"/>
              <a:gd name="connsiteX6" fmla="*/ 25897112 w 25897112"/>
              <a:gd name="connsiteY6" fmla="*/ 0 h 1683026"/>
              <a:gd name="connsiteX7" fmla="*/ 25897112 w 25897112"/>
              <a:gd name="connsiteY7" fmla="*/ 1683026 h 1683026"/>
              <a:gd name="connsiteX8" fmla="*/ 0 w 25897112"/>
              <a:gd name="connsiteY8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97112" h="1683026">
                <a:moveTo>
                  <a:pt x="0" y="0"/>
                </a:moveTo>
                <a:lnTo>
                  <a:pt x="11800216" y="0"/>
                </a:lnTo>
                <a:lnTo>
                  <a:pt x="11797312" y="23019"/>
                </a:lnTo>
                <a:cubicBezTo>
                  <a:pt x="11797312" y="389063"/>
                  <a:pt x="12168768" y="685801"/>
                  <a:pt x="12626981" y="685801"/>
                </a:cubicBezTo>
                <a:cubicBezTo>
                  <a:pt x="13085195" y="685801"/>
                  <a:pt x="13456651" y="389063"/>
                  <a:pt x="13456651" y="23019"/>
                </a:cubicBezTo>
                <a:lnTo>
                  <a:pt x="13453746" y="0"/>
                </a:lnTo>
                <a:lnTo>
                  <a:pt x="25897112" y="0"/>
                </a:lnTo>
                <a:lnTo>
                  <a:pt x="25897112" y="1683026"/>
                </a:lnTo>
                <a:lnTo>
                  <a:pt x="0" y="16830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180159-E527-DD47-6E37-C8579056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423" r="4865" b="23484"/>
          <a:stretch/>
        </p:blipFill>
        <p:spPr>
          <a:xfrm>
            <a:off x="1440900" y="5292790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E025F1-C046-4C4F-F9DD-09FE16A29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8310" r="4504" b="15749"/>
          <a:stretch/>
        </p:blipFill>
        <p:spPr>
          <a:xfrm>
            <a:off x="3394450" y="5343714"/>
            <a:ext cx="1350850" cy="117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0D853D-19B3-9CED-22C6-8C5A8A0EE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7729" r="9484" b="14010"/>
          <a:stretch/>
        </p:blipFill>
        <p:spPr>
          <a:xfrm>
            <a:off x="5234124" y="5396113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E0CABD-1001-7246-C95B-47C09A4F8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2367" r="10138" b="12657"/>
          <a:stretch/>
        </p:blipFill>
        <p:spPr>
          <a:xfrm>
            <a:off x="9435252" y="5343714"/>
            <a:ext cx="1350850" cy="1279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734B8B-B85E-E3A0-2F3B-5D6D605BCE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3140" r="11667" b="20413"/>
          <a:stretch/>
        </p:blipFill>
        <p:spPr>
          <a:xfrm>
            <a:off x="7340049" y="4638024"/>
            <a:ext cx="1350850" cy="135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08729BE-3120-A1B2-6AD3-7A3B395BBF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8" t="63951" b="3464"/>
          <a:stretch/>
        </p:blipFill>
        <p:spPr>
          <a:xfrm>
            <a:off x="55031" y="235245"/>
            <a:ext cx="10073356" cy="419233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DCB4C5-14AF-618A-5DD7-56C1FCAD5B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 t="96570" r="23239"/>
          <a:stretch/>
        </p:blipFill>
        <p:spPr>
          <a:xfrm>
            <a:off x="6005639" y="127649"/>
            <a:ext cx="2988005" cy="520349"/>
          </a:xfrm>
          <a:prstGeom prst="rect">
            <a:avLst/>
          </a:prstGeom>
        </p:spPr>
      </p:pic>
      <p:sp>
        <p:nvSpPr>
          <p:cNvPr id="16" name="TextShape 2">
            <a:extLst>
              <a:ext uri="{FF2B5EF4-FFF2-40B4-BE49-F238E27FC236}">
                <a16:creationId xmlns:a16="http://schemas.microsoft.com/office/drawing/2014/main" id="{B56EAB12-C08B-1778-06AE-8A7B33577253}"/>
              </a:ext>
            </a:extLst>
          </p:cNvPr>
          <p:cNvSpPr txBox="1"/>
          <p:nvPr/>
        </p:nvSpPr>
        <p:spPr>
          <a:xfrm>
            <a:off x="9095896" y="4713829"/>
            <a:ext cx="3011006" cy="45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strike="noStrike" spc="-1" dirty="0">
                <a:solidFill>
                  <a:srgbClr val="0054A6"/>
                </a:solidFill>
                <a:latin typeface="Arial"/>
              </a:rPr>
              <a:t>Diabetes Obesity Metabolism, Volume: 25, Issue: 8, Pages: 2300-2309, First published: 18 May 2023, DOI: (10.1111/dom.15108) </a:t>
            </a:r>
            <a:endParaRPr lang="en-US" sz="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Organigramme : Procédé 16">
            <a:extLst>
              <a:ext uri="{FF2B5EF4-FFF2-40B4-BE49-F238E27FC236}">
                <a16:creationId xmlns:a16="http://schemas.microsoft.com/office/drawing/2014/main" id="{915D385C-55B0-0B66-A8A1-6B3E2DEC91F6}"/>
              </a:ext>
            </a:extLst>
          </p:cNvPr>
          <p:cNvSpPr/>
          <p:nvPr/>
        </p:nvSpPr>
        <p:spPr>
          <a:xfrm>
            <a:off x="137974" y="2963757"/>
            <a:ext cx="11903268" cy="1183224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F6ABC87-77BA-B09F-436B-523DCB9A3E65}"/>
              </a:ext>
            </a:extLst>
          </p:cNvPr>
          <p:cNvSpPr txBox="1"/>
          <p:nvPr/>
        </p:nvSpPr>
        <p:spPr>
          <a:xfrm>
            <a:off x="137974" y="4619162"/>
            <a:ext cx="680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ASSOCIATION BETWEEN GLYCEMIC PROFIL AND CARDIAC ARYTHMIAS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02F5C98-8844-FFC1-ED80-7B9791D95017}"/>
              </a:ext>
            </a:extLst>
          </p:cNvPr>
          <p:cNvSpPr txBox="1"/>
          <p:nvPr/>
        </p:nvSpPr>
        <p:spPr>
          <a:xfrm>
            <a:off x="7187674" y="6183033"/>
            <a:ext cx="180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latin typeface="Algerian" panose="04020705040A02060702" pitchFamily="82" charset="0"/>
              </a:rPr>
              <a:t>results</a:t>
            </a:r>
            <a:endParaRPr lang="fr-FR" sz="2800" b="1" dirty="0">
              <a:latin typeface="Algerian" panose="04020705040A02060702" pitchFamily="8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70AD330-D7E8-AFD0-E7A9-52F47330985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33021" b="35309"/>
          <a:stretch/>
        </p:blipFill>
        <p:spPr>
          <a:xfrm>
            <a:off x="0" y="-7233"/>
            <a:ext cx="1871592" cy="7525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EA7C140-9D96-09C0-3522-E3A59F1108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49" y="25072"/>
            <a:ext cx="1587019" cy="332036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2C10430C-9212-06F0-E20C-8B7E8975A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4590" r="35529" b="44710"/>
          <a:stretch/>
        </p:blipFill>
        <p:spPr bwMode="auto">
          <a:xfrm>
            <a:off x="10232244" y="400353"/>
            <a:ext cx="1991428" cy="4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598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E43C51D-EE80-77C4-C1A3-4843EED7C2E8}"/>
              </a:ext>
            </a:extLst>
          </p:cNvPr>
          <p:cNvSpPr/>
          <p:nvPr/>
        </p:nvSpPr>
        <p:spPr>
          <a:xfrm>
            <a:off x="-2512397" y="5396113"/>
            <a:ext cx="25897112" cy="1683026"/>
          </a:xfrm>
          <a:custGeom>
            <a:avLst/>
            <a:gdLst>
              <a:gd name="connsiteX0" fmla="*/ 0 w 25897112"/>
              <a:gd name="connsiteY0" fmla="*/ 0 h 1683026"/>
              <a:gd name="connsiteX1" fmla="*/ 11800216 w 25897112"/>
              <a:gd name="connsiteY1" fmla="*/ 0 h 1683026"/>
              <a:gd name="connsiteX2" fmla="*/ 11797312 w 25897112"/>
              <a:gd name="connsiteY2" fmla="*/ 23019 h 1683026"/>
              <a:gd name="connsiteX3" fmla="*/ 12626981 w 25897112"/>
              <a:gd name="connsiteY3" fmla="*/ 685801 h 1683026"/>
              <a:gd name="connsiteX4" fmla="*/ 13456651 w 25897112"/>
              <a:gd name="connsiteY4" fmla="*/ 23019 h 1683026"/>
              <a:gd name="connsiteX5" fmla="*/ 13453746 w 25897112"/>
              <a:gd name="connsiteY5" fmla="*/ 0 h 1683026"/>
              <a:gd name="connsiteX6" fmla="*/ 25897112 w 25897112"/>
              <a:gd name="connsiteY6" fmla="*/ 0 h 1683026"/>
              <a:gd name="connsiteX7" fmla="*/ 25897112 w 25897112"/>
              <a:gd name="connsiteY7" fmla="*/ 1683026 h 1683026"/>
              <a:gd name="connsiteX8" fmla="*/ 0 w 25897112"/>
              <a:gd name="connsiteY8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97112" h="1683026">
                <a:moveTo>
                  <a:pt x="0" y="0"/>
                </a:moveTo>
                <a:lnTo>
                  <a:pt x="11800216" y="0"/>
                </a:lnTo>
                <a:lnTo>
                  <a:pt x="11797312" y="23019"/>
                </a:lnTo>
                <a:cubicBezTo>
                  <a:pt x="11797312" y="389063"/>
                  <a:pt x="12168768" y="685801"/>
                  <a:pt x="12626981" y="685801"/>
                </a:cubicBezTo>
                <a:cubicBezTo>
                  <a:pt x="13085195" y="685801"/>
                  <a:pt x="13456651" y="389063"/>
                  <a:pt x="13456651" y="23019"/>
                </a:cubicBezTo>
                <a:lnTo>
                  <a:pt x="13453746" y="0"/>
                </a:lnTo>
                <a:lnTo>
                  <a:pt x="25897112" y="0"/>
                </a:lnTo>
                <a:lnTo>
                  <a:pt x="25897112" y="1683026"/>
                </a:lnTo>
                <a:lnTo>
                  <a:pt x="0" y="16830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180159-E527-DD47-6E37-C8579056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423" r="4865" b="23484"/>
          <a:stretch/>
        </p:blipFill>
        <p:spPr>
          <a:xfrm>
            <a:off x="1440900" y="5292790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E025F1-C046-4C4F-F9DD-09FE16A29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8310" r="4504" b="15749"/>
          <a:stretch/>
        </p:blipFill>
        <p:spPr>
          <a:xfrm>
            <a:off x="3394450" y="5343714"/>
            <a:ext cx="1350850" cy="117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0D853D-19B3-9CED-22C6-8C5A8A0EE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7729" r="9484" b="14010"/>
          <a:stretch/>
        </p:blipFill>
        <p:spPr>
          <a:xfrm>
            <a:off x="5234124" y="5396113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E0CABD-1001-7246-C95B-47C09A4F8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2367" r="10138" b="12657"/>
          <a:stretch/>
        </p:blipFill>
        <p:spPr>
          <a:xfrm>
            <a:off x="9445974" y="4769536"/>
            <a:ext cx="1350850" cy="1279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734B8B-B85E-E3A0-2F3B-5D6D605BCE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3140" r="11667" b="20413"/>
          <a:stretch/>
        </p:blipFill>
        <p:spPr>
          <a:xfrm>
            <a:off x="7340049" y="5368936"/>
            <a:ext cx="1350850" cy="135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23FE930-BED8-3912-365A-71638CA9F1FF}"/>
              </a:ext>
            </a:extLst>
          </p:cNvPr>
          <p:cNvSpPr txBox="1"/>
          <p:nvPr/>
        </p:nvSpPr>
        <p:spPr>
          <a:xfrm>
            <a:off x="9445973" y="6165283"/>
            <a:ext cx="213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lgerian" panose="04020705040A02060702" pitchFamily="82" charset="0"/>
              </a:rPr>
              <a:t>CONCLUSION</a:t>
            </a:r>
            <a:endParaRPr lang="fr-FR" b="1" dirty="0">
              <a:latin typeface="Algerian" panose="04020705040A02060702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E7F0C32-6157-73B0-4CC7-69205DFB69BC}"/>
              </a:ext>
            </a:extLst>
          </p:cNvPr>
          <p:cNvSpPr txBox="1"/>
          <p:nvPr/>
        </p:nvSpPr>
        <p:spPr>
          <a:xfrm>
            <a:off x="414867" y="809423"/>
            <a:ext cx="1136226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Palatino Linotype" panose="02040502050505030304" pitchFamily="18" charset="0"/>
              </a:rPr>
              <a:t>Diabetes increases the risk of cardiac arrhythmia, particularly 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through QT prolongation and supraventricular and ventricular excitability 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Palatino Linotype" panose="02040502050505030304" pitchFamily="18" charset="0"/>
              </a:rPr>
              <a:t>disorders.</a:t>
            </a:r>
          </a:p>
          <a:p>
            <a:endParaRPr lang="fr-FR" sz="2400" dirty="0">
              <a:solidFill>
                <a:srgbClr val="0000FF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FF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The occurrence and time spent in hyperglycemia 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Palatino Linotype" panose="02040502050505030304" pitchFamily="18" charset="0"/>
              </a:rPr>
              <a:t>during the day is associated with an increased risk of arrhythmias compared to euglycemia in T1D.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FF"/>
              </a:solidFill>
              <a:effectLst/>
              <a:latin typeface="Palatino Linotype" panose="02040502050505030304" pitchFamily="18" charset="0"/>
            </a:endParaRPr>
          </a:p>
          <a:p>
            <a:endParaRPr lang="fr-FR" sz="2400" dirty="0">
              <a:solidFill>
                <a:srgbClr val="0000FF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Palatino Linotype" panose="02040502050505030304" pitchFamily="18" charset="0"/>
              </a:rPr>
              <a:t>The risk of arrhythmia is much more related </a:t>
            </a:r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to the time spent in hypoglycemia </a:t>
            </a:r>
            <a:r>
              <a:rPr lang="en-US" sz="2400" dirty="0">
                <a:solidFill>
                  <a:srgbClr val="0000FF"/>
                </a:solidFill>
                <a:latin typeface="Palatino Linotype" panose="02040502050505030304" pitchFamily="18" charset="0"/>
              </a:rPr>
              <a:t>and not to its occurrence in acute hypoglycemia!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1322263-014A-7CF2-C8E9-70ECB8331B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33021" b="35309"/>
          <a:stretch/>
        </p:blipFill>
        <p:spPr>
          <a:xfrm>
            <a:off x="0" y="-7233"/>
            <a:ext cx="1871592" cy="75251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98C4A0E-B5BC-509F-7024-EBC794D887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49" y="25072"/>
            <a:ext cx="1587019" cy="332036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D5CDC8B5-71EE-AB09-15BC-395E98353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4590" r="35529" b="44710"/>
          <a:stretch/>
        </p:blipFill>
        <p:spPr bwMode="auto">
          <a:xfrm>
            <a:off x="10232244" y="400353"/>
            <a:ext cx="1991428" cy="4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387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E43C51D-EE80-77C4-C1A3-4843EED7C2E8}"/>
              </a:ext>
            </a:extLst>
          </p:cNvPr>
          <p:cNvSpPr/>
          <p:nvPr/>
        </p:nvSpPr>
        <p:spPr>
          <a:xfrm>
            <a:off x="-2512397" y="5396113"/>
            <a:ext cx="25897112" cy="1683026"/>
          </a:xfrm>
          <a:custGeom>
            <a:avLst/>
            <a:gdLst>
              <a:gd name="connsiteX0" fmla="*/ 0 w 25897112"/>
              <a:gd name="connsiteY0" fmla="*/ 0 h 1683026"/>
              <a:gd name="connsiteX1" fmla="*/ 11800216 w 25897112"/>
              <a:gd name="connsiteY1" fmla="*/ 0 h 1683026"/>
              <a:gd name="connsiteX2" fmla="*/ 11797312 w 25897112"/>
              <a:gd name="connsiteY2" fmla="*/ 23019 h 1683026"/>
              <a:gd name="connsiteX3" fmla="*/ 12626981 w 25897112"/>
              <a:gd name="connsiteY3" fmla="*/ 685801 h 1683026"/>
              <a:gd name="connsiteX4" fmla="*/ 13456651 w 25897112"/>
              <a:gd name="connsiteY4" fmla="*/ 23019 h 1683026"/>
              <a:gd name="connsiteX5" fmla="*/ 13453746 w 25897112"/>
              <a:gd name="connsiteY5" fmla="*/ 0 h 1683026"/>
              <a:gd name="connsiteX6" fmla="*/ 25897112 w 25897112"/>
              <a:gd name="connsiteY6" fmla="*/ 0 h 1683026"/>
              <a:gd name="connsiteX7" fmla="*/ 25897112 w 25897112"/>
              <a:gd name="connsiteY7" fmla="*/ 1683026 h 1683026"/>
              <a:gd name="connsiteX8" fmla="*/ 0 w 25897112"/>
              <a:gd name="connsiteY8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97112" h="1683026">
                <a:moveTo>
                  <a:pt x="0" y="0"/>
                </a:moveTo>
                <a:lnTo>
                  <a:pt x="11800216" y="0"/>
                </a:lnTo>
                <a:lnTo>
                  <a:pt x="11797312" y="23019"/>
                </a:lnTo>
                <a:cubicBezTo>
                  <a:pt x="11797312" y="389063"/>
                  <a:pt x="12168768" y="685801"/>
                  <a:pt x="12626981" y="685801"/>
                </a:cubicBezTo>
                <a:cubicBezTo>
                  <a:pt x="13085195" y="685801"/>
                  <a:pt x="13456651" y="389063"/>
                  <a:pt x="13456651" y="23019"/>
                </a:cubicBezTo>
                <a:lnTo>
                  <a:pt x="13453746" y="0"/>
                </a:lnTo>
                <a:lnTo>
                  <a:pt x="25897112" y="0"/>
                </a:lnTo>
                <a:lnTo>
                  <a:pt x="25897112" y="1683026"/>
                </a:lnTo>
                <a:lnTo>
                  <a:pt x="0" y="16830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180159-E527-DD47-6E37-C8579056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423" r="4865" b="23484"/>
          <a:stretch/>
        </p:blipFill>
        <p:spPr>
          <a:xfrm>
            <a:off x="1440900" y="5292790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E025F1-C046-4C4F-F9DD-09FE16A29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8310" r="4504" b="15749"/>
          <a:stretch/>
        </p:blipFill>
        <p:spPr>
          <a:xfrm>
            <a:off x="3394450" y="5343714"/>
            <a:ext cx="1350850" cy="117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0D853D-19B3-9CED-22C6-8C5A8A0EE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7729" r="9484" b="14010"/>
          <a:stretch/>
        </p:blipFill>
        <p:spPr>
          <a:xfrm>
            <a:off x="5234124" y="5396113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E0CABD-1001-7246-C95B-47C09A4F8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2367" r="10138" b="12657"/>
          <a:stretch/>
        </p:blipFill>
        <p:spPr>
          <a:xfrm>
            <a:off x="9445974" y="4769536"/>
            <a:ext cx="1350850" cy="1279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734B8B-B85E-E3A0-2F3B-5D6D605BCE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3140" r="11667" b="20413"/>
          <a:stretch/>
        </p:blipFill>
        <p:spPr>
          <a:xfrm>
            <a:off x="7340049" y="5368936"/>
            <a:ext cx="1350850" cy="135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E7F0C32-6157-73B0-4CC7-69205DFB69BC}"/>
              </a:ext>
            </a:extLst>
          </p:cNvPr>
          <p:cNvSpPr txBox="1"/>
          <p:nvPr/>
        </p:nvSpPr>
        <p:spPr>
          <a:xfrm>
            <a:off x="414867" y="809423"/>
            <a:ext cx="1136226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Palatino Linotype" panose="02040502050505030304" pitchFamily="18" charset="0"/>
              </a:rPr>
              <a:t>There are 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diurnal and nocturnal 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Palatino Linotype" panose="02040502050505030304" pitchFamily="18" charset="0"/>
              </a:rPr>
              <a:t>differences in 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susceptibility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Palatino Linotype" panose="02040502050505030304" pitchFamily="18" charset="0"/>
              </a:rPr>
              <a:t> to arrhythmia in diabetics ( no association between glycemic profile and arrhythmia during the night is found).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FF"/>
              </a:solidFill>
              <a:effectLst/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00FF"/>
                </a:solidFill>
                <a:latin typeface="Palatino Linotype" panose="02040502050505030304" pitchFamily="18" charset="0"/>
              </a:rPr>
              <a:t> </a:t>
            </a:r>
            <a:r>
              <a:rPr lang="fr-FR" sz="2400" b="0" i="0" u="none" strike="noStrike" dirty="0">
                <a:solidFill>
                  <a:srgbClr val="0000FF"/>
                </a:solidFill>
                <a:effectLst/>
                <a:latin typeface="Palatino Linotype" panose="02040502050505030304" pitchFamily="18" charset="0"/>
              </a:rPr>
              <a:t> 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Glycemic variability 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Palatino Linotype" panose="02040502050505030304" pitchFamily="18" charset="0"/>
              </a:rPr>
              <a:t>increases the risk of arrhythmia in type 2 diabetics but not type 1 diabetics!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FF"/>
              </a:solidFill>
              <a:effectLst/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8450BDB-1C06-67FE-83C0-559118F0AB8E}"/>
              </a:ext>
            </a:extLst>
          </p:cNvPr>
          <p:cNvSpPr txBox="1"/>
          <p:nvPr/>
        </p:nvSpPr>
        <p:spPr>
          <a:xfrm>
            <a:off x="9445973" y="6165283"/>
            <a:ext cx="213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lgerian" panose="04020705040A02060702" pitchFamily="82" charset="0"/>
              </a:rPr>
              <a:t>CONCLUSION</a:t>
            </a:r>
            <a:endParaRPr lang="fr-FR" b="1" dirty="0">
              <a:latin typeface="Algerian" panose="04020705040A02060702" pitchFamily="8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25EE0A8-27DB-2182-84C7-020BA7EFD3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33021" b="35309"/>
          <a:stretch/>
        </p:blipFill>
        <p:spPr>
          <a:xfrm>
            <a:off x="0" y="-7233"/>
            <a:ext cx="1871592" cy="7525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8F8F0F7-DBAD-346D-3F04-82A1245503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49" y="25072"/>
            <a:ext cx="1587019" cy="332036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8D28E76E-2A85-7F98-9F68-660098D45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4590" r="35529" b="44710"/>
          <a:stretch/>
        </p:blipFill>
        <p:spPr bwMode="auto">
          <a:xfrm>
            <a:off x="10232244" y="400353"/>
            <a:ext cx="1991428" cy="4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42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6D5F6B12-703E-731C-24D6-DBBB518E7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459" y="1703992"/>
            <a:ext cx="2138057" cy="1521584"/>
          </a:xfrm>
          <a:ln>
            <a:solidFill>
              <a:srgbClr val="FF0000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49A6C8D-9AD2-C13B-4456-37FF0FE75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758" y="2553743"/>
            <a:ext cx="2139881" cy="151803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9F310DF-010C-8F07-3678-050D29EB66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8319"/>
          <a:stretch/>
        </p:blipFill>
        <p:spPr>
          <a:xfrm>
            <a:off x="2641919" y="2722211"/>
            <a:ext cx="1925558" cy="1181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B9FBA11-81C0-35A5-865B-4C7A09954C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03"/>
          <a:stretch/>
        </p:blipFill>
        <p:spPr>
          <a:xfrm>
            <a:off x="2585377" y="2721212"/>
            <a:ext cx="2038642" cy="11830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0BB3FE55-5900-6F7D-C101-CB46F0287FA4}"/>
              </a:ext>
            </a:extLst>
          </p:cNvPr>
          <p:cNvSpPr txBox="1"/>
          <p:nvPr/>
        </p:nvSpPr>
        <p:spPr>
          <a:xfrm>
            <a:off x="2629355" y="3128095"/>
            <a:ext cx="195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QT prolongation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1DE0F87-D006-3D7B-FE8E-01F20B9EEEA9}"/>
              </a:ext>
            </a:extLst>
          </p:cNvPr>
          <p:cNvSpPr txBox="1"/>
          <p:nvPr/>
        </p:nvSpPr>
        <p:spPr>
          <a:xfrm>
            <a:off x="2429631" y="2958818"/>
            <a:ext cx="2350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Premature</a:t>
            </a:r>
            <a:r>
              <a:rPr lang="fr-FR" sz="20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 atrial beats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CCEC794-7B0B-A538-8913-4FC80D5DE52D}"/>
              </a:ext>
            </a:extLst>
          </p:cNvPr>
          <p:cNvSpPr txBox="1"/>
          <p:nvPr/>
        </p:nvSpPr>
        <p:spPr>
          <a:xfrm>
            <a:off x="2284934" y="2989596"/>
            <a:ext cx="2639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Premature</a:t>
            </a:r>
            <a:r>
              <a:rPr lang="fr-FR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  <a:r>
              <a:rPr lang="fr-FR" b="1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ventricular</a:t>
            </a:r>
            <a:r>
              <a:rPr lang="fr-FR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 beats</a:t>
            </a:r>
          </a:p>
        </p:txBody>
      </p:sp>
      <p:sp>
        <p:nvSpPr>
          <p:cNvPr id="31" name="Flèche : haut 30">
            <a:extLst>
              <a:ext uri="{FF2B5EF4-FFF2-40B4-BE49-F238E27FC236}">
                <a16:creationId xmlns:a16="http://schemas.microsoft.com/office/drawing/2014/main" id="{D52581BE-579D-0484-DD2F-DDB9D6BCF3A9}"/>
              </a:ext>
            </a:extLst>
          </p:cNvPr>
          <p:cNvSpPr/>
          <p:nvPr/>
        </p:nvSpPr>
        <p:spPr>
          <a:xfrm>
            <a:off x="3247524" y="3089336"/>
            <a:ext cx="714348" cy="446851"/>
          </a:xfrm>
          <a:prstGeom prst="up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 : haut 31">
            <a:extLst>
              <a:ext uri="{FF2B5EF4-FFF2-40B4-BE49-F238E27FC236}">
                <a16:creationId xmlns:a16="http://schemas.microsoft.com/office/drawing/2014/main" id="{95A2CE72-531E-F4CA-7947-536E93150EBF}"/>
              </a:ext>
            </a:extLst>
          </p:cNvPr>
          <p:cNvSpPr/>
          <p:nvPr/>
        </p:nvSpPr>
        <p:spPr>
          <a:xfrm rot="5400000">
            <a:off x="3247524" y="3067628"/>
            <a:ext cx="714348" cy="490267"/>
          </a:xfrm>
          <a:prstGeom prst="up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 : haut 32">
            <a:extLst>
              <a:ext uri="{FF2B5EF4-FFF2-40B4-BE49-F238E27FC236}">
                <a16:creationId xmlns:a16="http://schemas.microsoft.com/office/drawing/2014/main" id="{12905BD4-2CA0-485C-58A8-C04C8DE34077}"/>
              </a:ext>
            </a:extLst>
          </p:cNvPr>
          <p:cNvSpPr/>
          <p:nvPr/>
        </p:nvSpPr>
        <p:spPr>
          <a:xfrm rot="16200000">
            <a:off x="3247524" y="3089336"/>
            <a:ext cx="714348" cy="446851"/>
          </a:xfrm>
          <a:prstGeom prst="up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8BAFF25-E03F-95A3-3F0A-5B1805926A3D}"/>
              </a:ext>
            </a:extLst>
          </p:cNvPr>
          <p:cNvSpPr txBox="1"/>
          <p:nvPr/>
        </p:nvSpPr>
        <p:spPr>
          <a:xfrm>
            <a:off x="7788329" y="4236530"/>
            <a:ext cx="235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HYPERGLYCEMIA</a:t>
            </a:r>
          </a:p>
        </p:txBody>
      </p:sp>
      <p:sp>
        <p:nvSpPr>
          <p:cNvPr id="36" name="Flèche : haut 35">
            <a:extLst>
              <a:ext uri="{FF2B5EF4-FFF2-40B4-BE49-F238E27FC236}">
                <a16:creationId xmlns:a16="http://schemas.microsoft.com/office/drawing/2014/main" id="{D7A56A8C-A4B8-8FC2-F9A8-A41EC5699CC1}"/>
              </a:ext>
            </a:extLst>
          </p:cNvPr>
          <p:cNvSpPr/>
          <p:nvPr/>
        </p:nvSpPr>
        <p:spPr>
          <a:xfrm>
            <a:off x="8661313" y="2241359"/>
            <a:ext cx="714348" cy="446851"/>
          </a:xfrm>
          <a:prstGeom prst="upArrow">
            <a:avLst/>
          </a:prstGeom>
          <a:solidFill>
            <a:srgbClr val="C0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8BAC40AE-96D5-0BC6-1390-EE1259EF7DCE}"/>
              </a:ext>
            </a:extLst>
          </p:cNvPr>
          <p:cNvSpPr/>
          <p:nvPr/>
        </p:nvSpPr>
        <p:spPr>
          <a:xfrm>
            <a:off x="-10518925" y="5619514"/>
            <a:ext cx="25897112" cy="1683026"/>
          </a:xfrm>
          <a:custGeom>
            <a:avLst/>
            <a:gdLst>
              <a:gd name="connsiteX0" fmla="*/ 0 w 25897112"/>
              <a:gd name="connsiteY0" fmla="*/ 0 h 1683026"/>
              <a:gd name="connsiteX1" fmla="*/ 11800216 w 25897112"/>
              <a:gd name="connsiteY1" fmla="*/ 0 h 1683026"/>
              <a:gd name="connsiteX2" fmla="*/ 11797312 w 25897112"/>
              <a:gd name="connsiteY2" fmla="*/ 23019 h 1683026"/>
              <a:gd name="connsiteX3" fmla="*/ 12626981 w 25897112"/>
              <a:gd name="connsiteY3" fmla="*/ 685801 h 1683026"/>
              <a:gd name="connsiteX4" fmla="*/ 13456651 w 25897112"/>
              <a:gd name="connsiteY4" fmla="*/ 23019 h 1683026"/>
              <a:gd name="connsiteX5" fmla="*/ 13453746 w 25897112"/>
              <a:gd name="connsiteY5" fmla="*/ 0 h 1683026"/>
              <a:gd name="connsiteX6" fmla="*/ 25897112 w 25897112"/>
              <a:gd name="connsiteY6" fmla="*/ 0 h 1683026"/>
              <a:gd name="connsiteX7" fmla="*/ 25897112 w 25897112"/>
              <a:gd name="connsiteY7" fmla="*/ 1683026 h 1683026"/>
              <a:gd name="connsiteX8" fmla="*/ 0 w 25897112"/>
              <a:gd name="connsiteY8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97112" h="1683026">
                <a:moveTo>
                  <a:pt x="0" y="0"/>
                </a:moveTo>
                <a:lnTo>
                  <a:pt x="11800216" y="0"/>
                </a:lnTo>
                <a:lnTo>
                  <a:pt x="11797312" y="23019"/>
                </a:lnTo>
                <a:cubicBezTo>
                  <a:pt x="11797312" y="389063"/>
                  <a:pt x="12168768" y="685801"/>
                  <a:pt x="12626981" y="685801"/>
                </a:cubicBezTo>
                <a:cubicBezTo>
                  <a:pt x="13085195" y="685801"/>
                  <a:pt x="13456651" y="389063"/>
                  <a:pt x="13456651" y="23019"/>
                </a:cubicBezTo>
                <a:lnTo>
                  <a:pt x="13453746" y="0"/>
                </a:lnTo>
                <a:lnTo>
                  <a:pt x="25897112" y="0"/>
                </a:lnTo>
                <a:lnTo>
                  <a:pt x="25897112" y="1683026"/>
                </a:lnTo>
                <a:lnTo>
                  <a:pt x="0" y="16830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38" name="Espace réservé du contenu 4">
            <a:extLst>
              <a:ext uri="{FF2B5EF4-FFF2-40B4-BE49-F238E27FC236}">
                <a16:creationId xmlns:a16="http://schemas.microsoft.com/office/drawing/2014/main" id="{5F59D253-CDA3-442A-8931-149FE335BA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423" r="4865" b="23484"/>
          <a:stretch/>
        </p:blipFill>
        <p:spPr>
          <a:xfrm>
            <a:off x="1426896" y="4988860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BDD5B45E-7091-0706-FB82-09F3D502E6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8310" r="4504" b="15749"/>
          <a:stretch/>
        </p:blipFill>
        <p:spPr>
          <a:xfrm>
            <a:off x="3395081" y="5493814"/>
            <a:ext cx="1350850" cy="117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99CBE4E7-9601-6830-7AF2-5269A23838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7729" r="9484" b="14010"/>
          <a:stretch/>
        </p:blipFill>
        <p:spPr>
          <a:xfrm>
            <a:off x="5239656" y="5465084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F22569AE-3A73-6A63-13A0-19DE8A88C05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2367" r="10138" b="12657"/>
          <a:stretch/>
        </p:blipFill>
        <p:spPr>
          <a:xfrm>
            <a:off x="9483711" y="5504455"/>
            <a:ext cx="1350850" cy="1279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FDEA0C5E-0B0C-3A1F-086E-32A130199FB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3140" r="11667" b="20413"/>
          <a:stretch/>
        </p:blipFill>
        <p:spPr>
          <a:xfrm>
            <a:off x="7294715" y="5493814"/>
            <a:ext cx="1350850" cy="135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4849AAD0-5D8C-6142-624F-E9A977827A82}"/>
              </a:ext>
            </a:extLst>
          </p:cNvPr>
          <p:cNvSpPr txBox="1"/>
          <p:nvPr/>
        </p:nvSpPr>
        <p:spPr>
          <a:xfrm>
            <a:off x="1342249" y="6354498"/>
            <a:ext cx="2052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lgerian" panose="04020705040A02060702" pitchFamily="82" charset="0"/>
              </a:rPr>
              <a:t>INTRODUCTION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C622728-242B-66C3-4969-E6E36087FF56}"/>
              </a:ext>
            </a:extLst>
          </p:cNvPr>
          <p:cNvSpPr txBox="1"/>
          <p:nvPr/>
        </p:nvSpPr>
        <p:spPr>
          <a:xfrm>
            <a:off x="8043144" y="2280118"/>
            <a:ext cx="195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QT prolongation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D1D9385B-C095-AE30-6024-F1BAB55D6B6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284934" y="1665538"/>
            <a:ext cx="2557406" cy="239843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B91D575D-17B5-1B19-D828-61EA73EEA8E6}"/>
              </a:ext>
            </a:extLst>
          </p:cNvPr>
          <p:cNvSpPr txBox="1"/>
          <p:nvPr/>
        </p:nvSpPr>
        <p:spPr>
          <a:xfrm>
            <a:off x="2585377" y="4241654"/>
            <a:ext cx="232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HYPOGLICEMIA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7AA3AB0-8834-C39E-C10B-44A7654DABC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684693" y="1673347"/>
            <a:ext cx="2557406" cy="239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493E49E-1AE2-8B19-D4F4-3D6C4D5EC2D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33021" b="35309"/>
          <a:stretch/>
        </p:blipFill>
        <p:spPr>
          <a:xfrm>
            <a:off x="0" y="-7233"/>
            <a:ext cx="1871592" cy="7525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F21B9AB-A425-0899-C704-88D793487A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49" y="25072"/>
            <a:ext cx="1587019" cy="332036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6D9DE1D-97A6-A423-2721-03359E3D3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4590" r="35529" b="44710"/>
          <a:stretch/>
        </p:blipFill>
        <p:spPr bwMode="auto">
          <a:xfrm>
            <a:off x="10232244" y="400353"/>
            <a:ext cx="1991428" cy="4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455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6D5F6B12-703E-731C-24D6-DBBB518E7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459" y="843187"/>
            <a:ext cx="2138057" cy="1521584"/>
          </a:xfrm>
          <a:ln>
            <a:solidFill>
              <a:srgbClr val="FF0000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49A6C8D-9AD2-C13B-4456-37FF0FE75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554" y="760994"/>
            <a:ext cx="2139881" cy="151803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9F310DF-010C-8F07-3678-050D29EB66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8319"/>
          <a:stretch/>
        </p:blipFill>
        <p:spPr>
          <a:xfrm>
            <a:off x="72603" y="3034079"/>
            <a:ext cx="1925558" cy="1181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B9FBA11-81C0-35A5-865B-4C7A09954C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03"/>
          <a:stretch/>
        </p:blipFill>
        <p:spPr>
          <a:xfrm>
            <a:off x="4912933" y="3079032"/>
            <a:ext cx="2038642" cy="11830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7AA3AB0-8834-C39E-C10B-44A7654DAB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8161536" y="2847935"/>
            <a:ext cx="1754349" cy="1645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D1D9385B-C095-AE30-6024-F1BAB55D6B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721362" y="2905325"/>
            <a:ext cx="1602000" cy="150241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0BB3FE55-5900-6F7D-C101-CB46F0287FA4}"/>
              </a:ext>
            </a:extLst>
          </p:cNvPr>
          <p:cNvSpPr txBox="1"/>
          <p:nvPr/>
        </p:nvSpPr>
        <p:spPr>
          <a:xfrm>
            <a:off x="2993895" y="389739"/>
            <a:ext cx="195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QT prolongation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1DE0F87-D006-3D7B-FE8E-01F20B9EEEA9}"/>
              </a:ext>
            </a:extLst>
          </p:cNvPr>
          <p:cNvSpPr txBox="1"/>
          <p:nvPr/>
        </p:nvSpPr>
        <p:spPr>
          <a:xfrm>
            <a:off x="4994345" y="2301743"/>
            <a:ext cx="2350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Premature</a:t>
            </a:r>
            <a:r>
              <a:rPr lang="fr-FR" sz="20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 atrial beats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91D575D-17B5-1B19-D828-61EA73EEA8E6}"/>
              </a:ext>
            </a:extLst>
          </p:cNvPr>
          <p:cNvSpPr txBox="1"/>
          <p:nvPr/>
        </p:nvSpPr>
        <p:spPr>
          <a:xfrm>
            <a:off x="2721361" y="4411587"/>
            <a:ext cx="232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HYPOGLICEMIA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CCEC794-7B0B-A538-8913-4FC80D5DE52D}"/>
              </a:ext>
            </a:extLst>
          </p:cNvPr>
          <p:cNvSpPr txBox="1"/>
          <p:nvPr/>
        </p:nvSpPr>
        <p:spPr>
          <a:xfrm>
            <a:off x="0" y="2363298"/>
            <a:ext cx="2639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Premature</a:t>
            </a:r>
            <a:r>
              <a:rPr lang="fr-FR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  <a:r>
              <a:rPr lang="fr-FR" b="1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ventricular</a:t>
            </a:r>
            <a:r>
              <a:rPr lang="fr-FR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 beats</a:t>
            </a:r>
          </a:p>
        </p:txBody>
      </p:sp>
      <p:sp>
        <p:nvSpPr>
          <p:cNvPr id="31" name="Flèche : haut 30">
            <a:extLst>
              <a:ext uri="{FF2B5EF4-FFF2-40B4-BE49-F238E27FC236}">
                <a16:creationId xmlns:a16="http://schemas.microsoft.com/office/drawing/2014/main" id="{D52581BE-579D-0484-DD2F-DDB9D6BCF3A9}"/>
              </a:ext>
            </a:extLst>
          </p:cNvPr>
          <p:cNvSpPr/>
          <p:nvPr/>
        </p:nvSpPr>
        <p:spPr>
          <a:xfrm>
            <a:off x="3250043" y="2392158"/>
            <a:ext cx="714348" cy="446851"/>
          </a:xfrm>
          <a:prstGeom prst="up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 : haut 31">
            <a:extLst>
              <a:ext uri="{FF2B5EF4-FFF2-40B4-BE49-F238E27FC236}">
                <a16:creationId xmlns:a16="http://schemas.microsoft.com/office/drawing/2014/main" id="{95A2CE72-531E-F4CA-7947-536E93150EBF}"/>
              </a:ext>
            </a:extLst>
          </p:cNvPr>
          <p:cNvSpPr/>
          <p:nvPr/>
        </p:nvSpPr>
        <p:spPr>
          <a:xfrm rot="5400000">
            <a:off x="4277143" y="3541041"/>
            <a:ext cx="714348" cy="490267"/>
          </a:xfrm>
          <a:prstGeom prst="up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 : haut 32">
            <a:extLst>
              <a:ext uri="{FF2B5EF4-FFF2-40B4-BE49-F238E27FC236}">
                <a16:creationId xmlns:a16="http://schemas.microsoft.com/office/drawing/2014/main" id="{12905BD4-2CA0-485C-58A8-C04C8DE34077}"/>
              </a:ext>
            </a:extLst>
          </p:cNvPr>
          <p:cNvSpPr/>
          <p:nvPr/>
        </p:nvSpPr>
        <p:spPr>
          <a:xfrm rot="16200000">
            <a:off x="1951517" y="3425269"/>
            <a:ext cx="714348" cy="446851"/>
          </a:xfrm>
          <a:prstGeom prst="up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8BAFF25-E03F-95A3-3F0A-5B1805926A3D}"/>
              </a:ext>
            </a:extLst>
          </p:cNvPr>
          <p:cNvSpPr txBox="1"/>
          <p:nvPr/>
        </p:nvSpPr>
        <p:spPr>
          <a:xfrm>
            <a:off x="8189655" y="4481151"/>
            <a:ext cx="235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HYPERGLYCEMIA</a:t>
            </a:r>
          </a:p>
        </p:txBody>
      </p:sp>
      <p:sp>
        <p:nvSpPr>
          <p:cNvPr id="36" name="Flèche : haut 35">
            <a:extLst>
              <a:ext uri="{FF2B5EF4-FFF2-40B4-BE49-F238E27FC236}">
                <a16:creationId xmlns:a16="http://schemas.microsoft.com/office/drawing/2014/main" id="{D7A56A8C-A4B8-8FC2-F9A8-A41EC5699CC1}"/>
              </a:ext>
            </a:extLst>
          </p:cNvPr>
          <p:cNvSpPr/>
          <p:nvPr/>
        </p:nvSpPr>
        <p:spPr>
          <a:xfrm>
            <a:off x="8632079" y="2382927"/>
            <a:ext cx="714348" cy="446851"/>
          </a:xfrm>
          <a:prstGeom prst="upArrow">
            <a:avLst/>
          </a:prstGeom>
          <a:solidFill>
            <a:srgbClr val="C0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8BAC40AE-96D5-0BC6-1390-EE1259EF7DCE}"/>
              </a:ext>
            </a:extLst>
          </p:cNvPr>
          <p:cNvSpPr/>
          <p:nvPr/>
        </p:nvSpPr>
        <p:spPr>
          <a:xfrm>
            <a:off x="-10416439" y="5507319"/>
            <a:ext cx="25897112" cy="1683026"/>
          </a:xfrm>
          <a:custGeom>
            <a:avLst/>
            <a:gdLst>
              <a:gd name="connsiteX0" fmla="*/ 0 w 25897112"/>
              <a:gd name="connsiteY0" fmla="*/ 0 h 1683026"/>
              <a:gd name="connsiteX1" fmla="*/ 11800216 w 25897112"/>
              <a:gd name="connsiteY1" fmla="*/ 0 h 1683026"/>
              <a:gd name="connsiteX2" fmla="*/ 11797312 w 25897112"/>
              <a:gd name="connsiteY2" fmla="*/ 23019 h 1683026"/>
              <a:gd name="connsiteX3" fmla="*/ 12626981 w 25897112"/>
              <a:gd name="connsiteY3" fmla="*/ 685801 h 1683026"/>
              <a:gd name="connsiteX4" fmla="*/ 13456651 w 25897112"/>
              <a:gd name="connsiteY4" fmla="*/ 23019 h 1683026"/>
              <a:gd name="connsiteX5" fmla="*/ 13453746 w 25897112"/>
              <a:gd name="connsiteY5" fmla="*/ 0 h 1683026"/>
              <a:gd name="connsiteX6" fmla="*/ 25897112 w 25897112"/>
              <a:gd name="connsiteY6" fmla="*/ 0 h 1683026"/>
              <a:gd name="connsiteX7" fmla="*/ 25897112 w 25897112"/>
              <a:gd name="connsiteY7" fmla="*/ 1683026 h 1683026"/>
              <a:gd name="connsiteX8" fmla="*/ 0 w 25897112"/>
              <a:gd name="connsiteY8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97112" h="1683026">
                <a:moveTo>
                  <a:pt x="0" y="0"/>
                </a:moveTo>
                <a:lnTo>
                  <a:pt x="11800216" y="0"/>
                </a:lnTo>
                <a:lnTo>
                  <a:pt x="11797312" y="23019"/>
                </a:lnTo>
                <a:cubicBezTo>
                  <a:pt x="11797312" y="389063"/>
                  <a:pt x="12168768" y="685801"/>
                  <a:pt x="12626981" y="685801"/>
                </a:cubicBezTo>
                <a:cubicBezTo>
                  <a:pt x="13085195" y="685801"/>
                  <a:pt x="13456651" y="389063"/>
                  <a:pt x="13456651" y="23019"/>
                </a:cubicBezTo>
                <a:lnTo>
                  <a:pt x="13453746" y="0"/>
                </a:lnTo>
                <a:lnTo>
                  <a:pt x="25897112" y="0"/>
                </a:lnTo>
                <a:lnTo>
                  <a:pt x="25897112" y="1683026"/>
                </a:lnTo>
                <a:lnTo>
                  <a:pt x="0" y="16830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38" name="Espace réservé du contenu 4">
            <a:extLst>
              <a:ext uri="{FF2B5EF4-FFF2-40B4-BE49-F238E27FC236}">
                <a16:creationId xmlns:a16="http://schemas.microsoft.com/office/drawing/2014/main" id="{5F59D253-CDA3-442A-8931-149FE335BA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423" r="4865" b="23484"/>
          <a:stretch/>
        </p:blipFill>
        <p:spPr>
          <a:xfrm>
            <a:off x="1550507" y="4816769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BDD5B45E-7091-0706-FB82-09F3D502E6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8310" r="4504" b="15749"/>
          <a:stretch/>
        </p:blipFill>
        <p:spPr>
          <a:xfrm>
            <a:off x="3395081" y="5493814"/>
            <a:ext cx="1350850" cy="117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99CBE4E7-9601-6830-7AF2-5269A23838F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7729" r="9484" b="14010"/>
          <a:stretch/>
        </p:blipFill>
        <p:spPr>
          <a:xfrm>
            <a:off x="5239656" y="5465084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F22569AE-3A73-6A63-13A0-19DE8A88C05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2367" r="10138" b="12657"/>
          <a:stretch/>
        </p:blipFill>
        <p:spPr>
          <a:xfrm>
            <a:off x="9483711" y="5504455"/>
            <a:ext cx="1350850" cy="1279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FDEA0C5E-0B0C-3A1F-086E-32A130199FB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3140" r="11667" b="20413"/>
          <a:stretch/>
        </p:blipFill>
        <p:spPr>
          <a:xfrm>
            <a:off x="7294715" y="5493814"/>
            <a:ext cx="1350850" cy="135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4849AAD0-5D8C-6142-624F-E9A977827A82}"/>
              </a:ext>
            </a:extLst>
          </p:cNvPr>
          <p:cNvSpPr txBox="1"/>
          <p:nvPr/>
        </p:nvSpPr>
        <p:spPr>
          <a:xfrm>
            <a:off x="1361552" y="6243441"/>
            <a:ext cx="2135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lgerian" panose="04020705040A02060702" pitchFamily="82" charset="0"/>
              </a:rPr>
              <a:t>INTRODUCTION</a:t>
            </a:r>
            <a:endParaRPr lang="fr-FR" b="1" dirty="0">
              <a:latin typeface="Algerian" panose="04020705040A02060702" pitchFamily="8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C622728-242B-66C3-4969-E6E36087FF56}"/>
              </a:ext>
            </a:extLst>
          </p:cNvPr>
          <p:cNvSpPr txBox="1"/>
          <p:nvPr/>
        </p:nvSpPr>
        <p:spPr>
          <a:xfrm>
            <a:off x="7965199" y="436338"/>
            <a:ext cx="195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QT prolongation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543288E-6AA6-E48B-06E6-3C47866117F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33021" b="35309"/>
          <a:stretch/>
        </p:blipFill>
        <p:spPr>
          <a:xfrm>
            <a:off x="0" y="-7233"/>
            <a:ext cx="1871592" cy="7525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7FC518-6A89-C400-DDB7-E4CED99A3F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49" y="25072"/>
            <a:ext cx="1587019" cy="332036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4DA19DDD-0F20-9E05-DE48-6DBAFCC3B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4590" r="35529" b="44710"/>
          <a:stretch/>
        </p:blipFill>
        <p:spPr bwMode="auto">
          <a:xfrm>
            <a:off x="10232244" y="400353"/>
            <a:ext cx="1991428" cy="4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9705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127D44-D223-0185-6F16-7A39BA14F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B28CDF-B416-9E01-1114-61EB68AFD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/>
                </a:solidFill>
                <a:latin typeface="Palatino Linotype" panose="02040502050505030304" pitchFamily="18" charset="0"/>
              </a:rPr>
              <a:t>To </a:t>
            </a:r>
            <a:r>
              <a:rPr lang="fr-FR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investigate</a:t>
            </a:r>
            <a:r>
              <a:rPr lang="fr-FR" dirty="0">
                <a:solidFill>
                  <a:schemeClr val="accent1"/>
                </a:solidFill>
                <a:latin typeface="Palatino Linotype" panose="02040502050505030304" pitchFamily="18" charset="0"/>
              </a:rPr>
              <a:t> the impact of </a:t>
            </a:r>
            <a:r>
              <a:rPr lang="fr-FR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hypoglycaemia</a:t>
            </a:r>
            <a:r>
              <a:rPr lang="fr-FR" dirty="0">
                <a:solidFill>
                  <a:schemeClr val="accent1"/>
                </a:solidFill>
                <a:latin typeface="Palatino Linotype" panose="02040502050505030304" pitchFamily="18" charset="0"/>
              </a:rPr>
              <a:t>, </a:t>
            </a:r>
            <a:r>
              <a:rPr lang="fr-FR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hyperglycaemia</a:t>
            </a:r>
            <a:r>
              <a:rPr lang="fr-FR" dirty="0">
                <a:solidFill>
                  <a:schemeClr val="accent1"/>
                </a:solidFill>
                <a:latin typeface="Palatino Linotype" panose="02040502050505030304" pitchFamily="18" charset="0"/>
              </a:rPr>
              <a:t> and </a:t>
            </a:r>
            <a:r>
              <a:rPr lang="fr-FR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glycaemic</a:t>
            </a:r>
            <a:r>
              <a:rPr lang="fr-FR" dirty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  <a:r>
              <a:rPr lang="fr-FR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variability</a:t>
            </a:r>
            <a:r>
              <a:rPr lang="fr-FR" dirty="0">
                <a:solidFill>
                  <a:schemeClr val="accent1"/>
                </a:solidFill>
                <a:latin typeface="Palatino Linotype" panose="02040502050505030304" pitchFamily="18" charset="0"/>
              </a:rPr>
              <a:t> on </a:t>
            </a:r>
            <a:r>
              <a:rPr lang="fr-FR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arrhythmia</a:t>
            </a:r>
            <a:r>
              <a:rPr lang="fr-FR" dirty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  <a:r>
              <a:rPr lang="fr-FR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susceptibility</a:t>
            </a:r>
            <a:r>
              <a:rPr lang="fr-FR" dirty="0">
                <a:solidFill>
                  <a:schemeClr val="accent1"/>
                </a:solidFill>
                <a:latin typeface="Palatino Linotype" panose="02040502050505030304" pitchFamily="18" charset="0"/>
              </a:rPr>
              <a:t> in people </a:t>
            </a:r>
            <a:r>
              <a:rPr lang="fr-FR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with</a:t>
            </a:r>
            <a:r>
              <a:rPr lang="fr-FR" dirty="0">
                <a:solidFill>
                  <a:schemeClr val="accent1"/>
                </a:solidFill>
                <a:latin typeface="Palatino Linotype" panose="02040502050505030304" pitchFamily="18" charset="0"/>
              </a:rPr>
              <a:t> type 1 </a:t>
            </a:r>
            <a:r>
              <a:rPr lang="fr-FR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diabetes</a:t>
            </a:r>
            <a:r>
              <a:rPr lang="fr-FR" dirty="0">
                <a:solidFill>
                  <a:schemeClr val="accent1"/>
                </a:solidFill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E43C51D-EE80-77C4-C1A3-4843EED7C2E8}"/>
              </a:ext>
            </a:extLst>
          </p:cNvPr>
          <p:cNvSpPr/>
          <p:nvPr/>
        </p:nvSpPr>
        <p:spPr>
          <a:xfrm>
            <a:off x="-8601756" y="5364620"/>
            <a:ext cx="25897112" cy="1683026"/>
          </a:xfrm>
          <a:custGeom>
            <a:avLst/>
            <a:gdLst>
              <a:gd name="connsiteX0" fmla="*/ 0 w 25897112"/>
              <a:gd name="connsiteY0" fmla="*/ 0 h 1683026"/>
              <a:gd name="connsiteX1" fmla="*/ 11800216 w 25897112"/>
              <a:gd name="connsiteY1" fmla="*/ 0 h 1683026"/>
              <a:gd name="connsiteX2" fmla="*/ 11797312 w 25897112"/>
              <a:gd name="connsiteY2" fmla="*/ 23019 h 1683026"/>
              <a:gd name="connsiteX3" fmla="*/ 12626981 w 25897112"/>
              <a:gd name="connsiteY3" fmla="*/ 685801 h 1683026"/>
              <a:gd name="connsiteX4" fmla="*/ 13456651 w 25897112"/>
              <a:gd name="connsiteY4" fmla="*/ 23019 h 1683026"/>
              <a:gd name="connsiteX5" fmla="*/ 13453746 w 25897112"/>
              <a:gd name="connsiteY5" fmla="*/ 0 h 1683026"/>
              <a:gd name="connsiteX6" fmla="*/ 25897112 w 25897112"/>
              <a:gd name="connsiteY6" fmla="*/ 0 h 1683026"/>
              <a:gd name="connsiteX7" fmla="*/ 25897112 w 25897112"/>
              <a:gd name="connsiteY7" fmla="*/ 1683026 h 1683026"/>
              <a:gd name="connsiteX8" fmla="*/ 0 w 25897112"/>
              <a:gd name="connsiteY8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97112" h="1683026">
                <a:moveTo>
                  <a:pt x="0" y="0"/>
                </a:moveTo>
                <a:lnTo>
                  <a:pt x="11800216" y="0"/>
                </a:lnTo>
                <a:lnTo>
                  <a:pt x="11797312" y="23019"/>
                </a:lnTo>
                <a:cubicBezTo>
                  <a:pt x="11797312" y="389063"/>
                  <a:pt x="12168768" y="685801"/>
                  <a:pt x="12626981" y="685801"/>
                </a:cubicBezTo>
                <a:cubicBezTo>
                  <a:pt x="13085195" y="685801"/>
                  <a:pt x="13456651" y="389063"/>
                  <a:pt x="13456651" y="23019"/>
                </a:cubicBezTo>
                <a:lnTo>
                  <a:pt x="13453746" y="0"/>
                </a:lnTo>
                <a:lnTo>
                  <a:pt x="25897112" y="0"/>
                </a:lnTo>
                <a:lnTo>
                  <a:pt x="25897112" y="1683026"/>
                </a:lnTo>
                <a:lnTo>
                  <a:pt x="0" y="16830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180159-E527-DD47-6E37-C8579056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423" r="4865" b="23484"/>
          <a:stretch/>
        </p:blipFill>
        <p:spPr>
          <a:xfrm>
            <a:off x="1440900" y="5292790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E025F1-C046-4C4F-F9DD-09FE16A29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8310" r="4504" b="15749"/>
          <a:stretch/>
        </p:blipFill>
        <p:spPr>
          <a:xfrm>
            <a:off x="3467120" y="4778650"/>
            <a:ext cx="1350850" cy="117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0D853D-19B3-9CED-22C6-8C5A8A0EE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7729" r="9484" b="14010"/>
          <a:stretch/>
        </p:blipFill>
        <p:spPr>
          <a:xfrm>
            <a:off x="5167466" y="5224053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E0CABD-1001-7246-C95B-47C09A4F8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2367" r="10138" b="12657"/>
          <a:stretch/>
        </p:blipFill>
        <p:spPr>
          <a:xfrm>
            <a:off x="9435252" y="5343714"/>
            <a:ext cx="1350850" cy="1279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734B8B-B85E-E3A0-2F3B-5D6D605BCE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3140" r="11667" b="20413"/>
          <a:stretch/>
        </p:blipFill>
        <p:spPr>
          <a:xfrm>
            <a:off x="7301359" y="5258879"/>
            <a:ext cx="1350850" cy="135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23FE930-BED8-3912-365A-71638CA9F1FF}"/>
              </a:ext>
            </a:extLst>
          </p:cNvPr>
          <p:cNvSpPr txBox="1"/>
          <p:nvPr/>
        </p:nvSpPr>
        <p:spPr>
          <a:xfrm>
            <a:off x="3385125" y="6098038"/>
            <a:ext cx="180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latin typeface="Algerian" panose="04020705040A02060702" pitchFamily="82" charset="0"/>
              </a:rPr>
              <a:t>aims</a:t>
            </a:r>
            <a:endParaRPr lang="fr-FR" sz="2800" b="1" dirty="0">
              <a:latin typeface="Algerian" panose="04020705040A02060702" pitchFamily="82" charset="0"/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8BA2F2E-D76F-E3B2-CA14-7584AE43335B}"/>
              </a:ext>
            </a:extLst>
          </p:cNvPr>
          <p:cNvSpPr txBox="1">
            <a:spLocks/>
          </p:cNvSpPr>
          <p:nvPr/>
        </p:nvSpPr>
        <p:spPr>
          <a:xfrm>
            <a:off x="838200" y="-3722607"/>
            <a:ext cx="11183268" cy="4511783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Inclusion </a:t>
            </a:r>
            <a:r>
              <a:rPr lang="fr-FR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criteria</a:t>
            </a:r>
            <a:r>
              <a:rPr lang="fr-FR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</a:t>
            </a:r>
            <a:endParaRPr lang="fr-FR" sz="20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type 1 </a:t>
            </a:r>
            <a:r>
              <a:rPr lang="fr-FR" sz="2000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diabetes</a:t>
            </a:r>
            <a:endParaRPr lang="fr-FR" sz="20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age</a:t>
            </a:r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18-80 </a:t>
            </a:r>
            <a:r>
              <a:rPr lang="fr-FR" sz="2000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years</a:t>
            </a:r>
            <a:endParaRPr lang="fr-FR" sz="20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r>
              <a:rPr lang="fr-FR" sz="2000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hypoglycaemia</a:t>
            </a:r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or an </a:t>
            </a:r>
            <a:r>
              <a:rPr lang="fr-FR" sz="2000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episode</a:t>
            </a:r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of </a:t>
            </a:r>
            <a:r>
              <a:rPr lang="fr-FR" sz="2000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severe</a:t>
            </a:r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hypoglycaemia</a:t>
            </a:r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within</a:t>
            </a:r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the last </a:t>
            </a:r>
            <a:r>
              <a:rPr lang="fr-FR" sz="2000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year</a:t>
            </a:r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</a:p>
          <a:p>
            <a:r>
              <a:rPr lang="en-US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one or more clinically relevant microvascular or macrovascular complication</a:t>
            </a:r>
            <a:endParaRPr lang="fr-FR" sz="20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endParaRPr lang="fr-FR" sz="20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endParaRPr lang="fr-FR" sz="20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fr-FR" sz="20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exclusion </a:t>
            </a:r>
            <a:r>
              <a:rPr lang="fr-FR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criteria</a:t>
            </a:r>
            <a:r>
              <a:rPr lang="fr-FR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</a:t>
            </a:r>
          </a:p>
          <a:p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 </a:t>
            </a:r>
            <a:r>
              <a:rPr lang="en-US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Patients with cardiac disease, such as arrhythmia, severe heart failure or structural heart disease </a:t>
            </a:r>
          </a:p>
          <a:p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Individuals with implantable cardioverter-defibrillator or pacemaker</a:t>
            </a:r>
          </a:p>
          <a:p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Patients </a:t>
            </a:r>
            <a:r>
              <a:rPr lang="fr-FR" sz="2000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with</a:t>
            </a:r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thyroid</a:t>
            </a:r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dysfonction</a:t>
            </a:r>
            <a:endParaRPr lang="fr-FR" sz="2000" b="1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AD2A98A-1A29-F0BB-0C3E-4198ACB885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33021" b="35309"/>
          <a:stretch/>
        </p:blipFill>
        <p:spPr>
          <a:xfrm>
            <a:off x="0" y="-7233"/>
            <a:ext cx="1871592" cy="75251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E77B730-B84B-DB2C-07C1-F658664252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49" y="25072"/>
            <a:ext cx="1587019" cy="332036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5919724F-BC1F-434A-3518-7EBA4D779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4590" r="35529" b="44710"/>
          <a:stretch/>
        </p:blipFill>
        <p:spPr bwMode="auto">
          <a:xfrm>
            <a:off x="10232244" y="400353"/>
            <a:ext cx="1991428" cy="4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807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E43C51D-EE80-77C4-C1A3-4843EED7C2E8}"/>
              </a:ext>
            </a:extLst>
          </p:cNvPr>
          <p:cNvSpPr/>
          <p:nvPr/>
        </p:nvSpPr>
        <p:spPr>
          <a:xfrm>
            <a:off x="-6696232" y="5502166"/>
            <a:ext cx="25897112" cy="1683026"/>
          </a:xfrm>
          <a:custGeom>
            <a:avLst/>
            <a:gdLst>
              <a:gd name="connsiteX0" fmla="*/ 0 w 25897112"/>
              <a:gd name="connsiteY0" fmla="*/ 0 h 1683026"/>
              <a:gd name="connsiteX1" fmla="*/ 11800216 w 25897112"/>
              <a:gd name="connsiteY1" fmla="*/ 0 h 1683026"/>
              <a:gd name="connsiteX2" fmla="*/ 11797312 w 25897112"/>
              <a:gd name="connsiteY2" fmla="*/ 23019 h 1683026"/>
              <a:gd name="connsiteX3" fmla="*/ 12626981 w 25897112"/>
              <a:gd name="connsiteY3" fmla="*/ 685801 h 1683026"/>
              <a:gd name="connsiteX4" fmla="*/ 13456651 w 25897112"/>
              <a:gd name="connsiteY4" fmla="*/ 23019 h 1683026"/>
              <a:gd name="connsiteX5" fmla="*/ 13453746 w 25897112"/>
              <a:gd name="connsiteY5" fmla="*/ 0 h 1683026"/>
              <a:gd name="connsiteX6" fmla="*/ 25897112 w 25897112"/>
              <a:gd name="connsiteY6" fmla="*/ 0 h 1683026"/>
              <a:gd name="connsiteX7" fmla="*/ 25897112 w 25897112"/>
              <a:gd name="connsiteY7" fmla="*/ 1683026 h 1683026"/>
              <a:gd name="connsiteX8" fmla="*/ 0 w 25897112"/>
              <a:gd name="connsiteY8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97112" h="1683026">
                <a:moveTo>
                  <a:pt x="0" y="0"/>
                </a:moveTo>
                <a:lnTo>
                  <a:pt x="11800216" y="0"/>
                </a:lnTo>
                <a:lnTo>
                  <a:pt x="11797312" y="23019"/>
                </a:lnTo>
                <a:cubicBezTo>
                  <a:pt x="11797312" y="389063"/>
                  <a:pt x="12168768" y="685801"/>
                  <a:pt x="12626981" y="685801"/>
                </a:cubicBezTo>
                <a:cubicBezTo>
                  <a:pt x="13085195" y="685801"/>
                  <a:pt x="13456651" y="389063"/>
                  <a:pt x="13456651" y="23019"/>
                </a:cubicBezTo>
                <a:lnTo>
                  <a:pt x="13453746" y="0"/>
                </a:lnTo>
                <a:lnTo>
                  <a:pt x="25897112" y="0"/>
                </a:lnTo>
                <a:lnTo>
                  <a:pt x="25897112" y="1683026"/>
                </a:lnTo>
                <a:lnTo>
                  <a:pt x="0" y="16830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180159-E527-DD47-6E37-C8579056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423" r="4865" b="23484"/>
          <a:stretch/>
        </p:blipFill>
        <p:spPr>
          <a:xfrm>
            <a:off x="1440900" y="5292790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E025F1-C046-4C4F-F9DD-09FE16A29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8310" r="4504" b="15749"/>
          <a:stretch/>
        </p:blipFill>
        <p:spPr>
          <a:xfrm>
            <a:off x="3394450" y="5343714"/>
            <a:ext cx="1350850" cy="117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0D853D-19B3-9CED-22C6-8C5A8A0EE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7729" r="9484" b="14010"/>
          <a:stretch/>
        </p:blipFill>
        <p:spPr>
          <a:xfrm>
            <a:off x="5279543" y="4849701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E0CABD-1001-7246-C95B-47C09A4F8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2367" r="10138" b="12657"/>
          <a:stretch/>
        </p:blipFill>
        <p:spPr>
          <a:xfrm>
            <a:off x="9435252" y="5343714"/>
            <a:ext cx="1350850" cy="1279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734B8B-B85E-E3A0-2F3B-5D6D605BCE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3140" r="11667" b="20413"/>
          <a:stretch/>
        </p:blipFill>
        <p:spPr>
          <a:xfrm>
            <a:off x="7301359" y="5258879"/>
            <a:ext cx="1350850" cy="135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23FE930-BED8-3912-365A-71638CA9F1FF}"/>
              </a:ext>
            </a:extLst>
          </p:cNvPr>
          <p:cNvSpPr txBox="1"/>
          <p:nvPr/>
        </p:nvSpPr>
        <p:spPr>
          <a:xfrm>
            <a:off x="5167465" y="6159013"/>
            <a:ext cx="2133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lgerian" panose="04020705040A02060702" pitchFamily="82" charset="0"/>
              </a:rPr>
              <a:t>MATERIALS AND METHODS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E64950E-EF24-68AB-2FF3-61D2C7B3CF01}"/>
              </a:ext>
            </a:extLst>
          </p:cNvPr>
          <p:cNvCxnSpPr>
            <a:cxnSpLocks/>
          </p:cNvCxnSpPr>
          <p:nvPr/>
        </p:nvCxnSpPr>
        <p:spPr>
          <a:xfrm>
            <a:off x="5748699" y="666339"/>
            <a:ext cx="0" cy="3398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6B844C4-7394-2627-E2C3-C09FBCE862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723182" y="989142"/>
            <a:ext cx="3218967" cy="207891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F44064A-9231-8282-D37C-C34E77668E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4903" y="-2443073"/>
            <a:ext cx="1664352" cy="19752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E024DDA-63C0-5C76-E9DD-041FECBAB14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8" r="5711"/>
          <a:stretch/>
        </p:blipFill>
        <p:spPr>
          <a:xfrm>
            <a:off x="-4151221" y="-2465834"/>
            <a:ext cx="4075044" cy="2222222"/>
          </a:xfrm>
          <a:prstGeom prst="rect">
            <a:avLst/>
          </a:prstGeom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83318DD-AA18-7BB7-9BFC-6FE3C6EDFB9B}"/>
              </a:ext>
            </a:extLst>
          </p:cNvPr>
          <p:cNvSpPr txBox="1">
            <a:spLocks/>
          </p:cNvSpPr>
          <p:nvPr/>
        </p:nvSpPr>
        <p:spPr>
          <a:xfrm>
            <a:off x="363334" y="969784"/>
            <a:ext cx="11183268" cy="4511783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Inclusion </a:t>
            </a:r>
            <a:r>
              <a:rPr lang="fr-FR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criteria</a:t>
            </a:r>
            <a:r>
              <a:rPr lang="fr-FR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</a:t>
            </a:r>
            <a:endParaRPr lang="fr-FR" sz="20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type 1 </a:t>
            </a:r>
            <a:r>
              <a:rPr lang="fr-FR" sz="2000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diabetes</a:t>
            </a:r>
            <a:endParaRPr lang="fr-FR" sz="20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age</a:t>
            </a:r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18-80 </a:t>
            </a:r>
            <a:r>
              <a:rPr lang="fr-FR" sz="2000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years</a:t>
            </a:r>
            <a:endParaRPr lang="fr-FR" sz="20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r>
              <a:rPr lang="fr-FR" sz="2000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hypoglycaemia</a:t>
            </a:r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or an </a:t>
            </a:r>
            <a:r>
              <a:rPr lang="fr-FR" sz="2000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episode</a:t>
            </a:r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of </a:t>
            </a:r>
            <a:r>
              <a:rPr lang="fr-FR" sz="2000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severe</a:t>
            </a:r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hypoglycaemia</a:t>
            </a:r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within</a:t>
            </a:r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the last </a:t>
            </a:r>
            <a:r>
              <a:rPr lang="fr-FR" sz="2000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year</a:t>
            </a:r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</a:p>
          <a:p>
            <a:r>
              <a:rPr lang="en-US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one or more clinically relevant microvascular or macrovascular complication</a:t>
            </a:r>
            <a:endParaRPr lang="fr-FR" sz="20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endParaRPr lang="fr-FR" sz="20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endParaRPr lang="fr-FR" sz="20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fr-FR" sz="20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exclusion </a:t>
            </a:r>
            <a:r>
              <a:rPr lang="fr-FR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criteria</a:t>
            </a:r>
            <a:r>
              <a:rPr lang="fr-FR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</a:t>
            </a:r>
          </a:p>
          <a:p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 </a:t>
            </a:r>
            <a:r>
              <a:rPr lang="en-US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Patients with cardiac disease, such as arrhythmia, severe heart failure or structural heart disease </a:t>
            </a:r>
          </a:p>
          <a:p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Individuals with implantable cardioverter-defibrillator or pacemaker</a:t>
            </a:r>
          </a:p>
          <a:p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Patients </a:t>
            </a:r>
            <a:r>
              <a:rPr lang="fr-FR" sz="2000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with</a:t>
            </a:r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thyroid</a:t>
            </a:r>
            <a:r>
              <a:rPr lang="fr-FR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dysfonction</a:t>
            </a:r>
            <a:endParaRPr lang="fr-FR" sz="2000" b="1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54E9C3A-C48D-4276-5816-FA42A6E78A8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33021" b="35309"/>
          <a:stretch/>
        </p:blipFill>
        <p:spPr>
          <a:xfrm>
            <a:off x="0" y="6056"/>
            <a:ext cx="1871592" cy="7525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C35DAA0-2AD4-5856-0B48-DEB2AC6EA8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49" y="25072"/>
            <a:ext cx="1587019" cy="332036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F228FAAC-AD82-D3D3-722C-E18B99D7C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4590" r="35529" b="44710"/>
          <a:stretch/>
        </p:blipFill>
        <p:spPr bwMode="auto">
          <a:xfrm>
            <a:off x="10232244" y="400353"/>
            <a:ext cx="1991428" cy="4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152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B28CDF-B416-9E01-1114-61EB68AFD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6151"/>
            <a:ext cx="12051828" cy="4308345"/>
          </a:xfr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STUDY DESIGN</a:t>
            </a:r>
            <a:r>
              <a:rPr lang="fr-FR" sz="36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: </a:t>
            </a:r>
            <a:r>
              <a:rPr lang="fr-FR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a</a:t>
            </a:r>
            <a:r>
              <a:rPr lang="en-US" sz="2400" b="1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12-month prospective observational exploratory study</a:t>
            </a:r>
            <a:endParaRPr lang="fr-FR" sz="2400" b="1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E43C51D-EE80-77C4-C1A3-4843EED7C2E8}"/>
              </a:ext>
            </a:extLst>
          </p:cNvPr>
          <p:cNvSpPr/>
          <p:nvPr/>
        </p:nvSpPr>
        <p:spPr>
          <a:xfrm>
            <a:off x="-6696232" y="5502166"/>
            <a:ext cx="25897112" cy="1683026"/>
          </a:xfrm>
          <a:custGeom>
            <a:avLst/>
            <a:gdLst>
              <a:gd name="connsiteX0" fmla="*/ 0 w 25897112"/>
              <a:gd name="connsiteY0" fmla="*/ 0 h 1683026"/>
              <a:gd name="connsiteX1" fmla="*/ 11800216 w 25897112"/>
              <a:gd name="connsiteY1" fmla="*/ 0 h 1683026"/>
              <a:gd name="connsiteX2" fmla="*/ 11797312 w 25897112"/>
              <a:gd name="connsiteY2" fmla="*/ 23019 h 1683026"/>
              <a:gd name="connsiteX3" fmla="*/ 12626981 w 25897112"/>
              <a:gd name="connsiteY3" fmla="*/ 685801 h 1683026"/>
              <a:gd name="connsiteX4" fmla="*/ 13456651 w 25897112"/>
              <a:gd name="connsiteY4" fmla="*/ 23019 h 1683026"/>
              <a:gd name="connsiteX5" fmla="*/ 13453746 w 25897112"/>
              <a:gd name="connsiteY5" fmla="*/ 0 h 1683026"/>
              <a:gd name="connsiteX6" fmla="*/ 25897112 w 25897112"/>
              <a:gd name="connsiteY6" fmla="*/ 0 h 1683026"/>
              <a:gd name="connsiteX7" fmla="*/ 25897112 w 25897112"/>
              <a:gd name="connsiteY7" fmla="*/ 1683026 h 1683026"/>
              <a:gd name="connsiteX8" fmla="*/ 0 w 25897112"/>
              <a:gd name="connsiteY8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97112" h="1683026">
                <a:moveTo>
                  <a:pt x="0" y="0"/>
                </a:moveTo>
                <a:lnTo>
                  <a:pt x="11800216" y="0"/>
                </a:lnTo>
                <a:lnTo>
                  <a:pt x="11797312" y="23019"/>
                </a:lnTo>
                <a:cubicBezTo>
                  <a:pt x="11797312" y="389063"/>
                  <a:pt x="12168768" y="685801"/>
                  <a:pt x="12626981" y="685801"/>
                </a:cubicBezTo>
                <a:cubicBezTo>
                  <a:pt x="13085195" y="685801"/>
                  <a:pt x="13456651" y="389063"/>
                  <a:pt x="13456651" y="23019"/>
                </a:cubicBezTo>
                <a:lnTo>
                  <a:pt x="13453746" y="0"/>
                </a:lnTo>
                <a:lnTo>
                  <a:pt x="25897112" y="0"/>
                </a:lnTo>
                <a:lnTo>
                  <a:pt x="25897112" y="1683026"/>
                </a:lnTo>
                <a:lnTo>
                  <a:pt x="0" y="16830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180159-E527-DD47-6E37-C8579056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423" r="4865" b="23484"/>
          <a:stretch/>
        </p:blipFill>
        <p:spPr>
          <a:xfrm>
            <a:off x="1440900" y="5292790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E025F1-C046-4C4F-F9DD-09FE16A29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8310" r="4504" b="15749"/>
          <a:stretch/>
        </p:blipFill>
        <p:spPr>
          <a:xfrm>
            <a:off x="3394450" y="5343714"/>
            <a:ext cx="1350850" cy="117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0D853D-19B3-9CED-22C6-8C5A8A0EE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7729" r="9484" b="14010"/>
          <a:stretch/>
        </p:blipFill>
        <p:spPr>
          <a:xfrm>
            <a:off x="5279543" y="4849701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E0CABD-1001-7246-C95B-47C09A4F8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2367" r="10138" b="12657"/>
          <a:stretch/>
        </p:blipFill>
        <p:spPr>
          <a:xfrm>
            <a:off x="9435252" y="5343714"/>
            <a:ext cx="1350850" cy="1279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734B8B-B85E-E3A0-2F3B-5D6D605BCE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3140" r="11667" b="20413"/>
          <a:stretch/>
        </p:blipFill>
        <p:spPr>
          <a:xfrm>
            <a:off x="7301359" y="5258879"/>
            <a:ext cx="1350850" cy="135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A716EE-0EE1-1B6D-93A2-1826D9E13E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09" y="2413700"/>
            <a:ext cx="3216982" cy="20749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C9501D7-DD0B-6E01-706A-4BCBF017F5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1823" y="2457726"/>
            <a:ext cx="2015460" cy="239197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95175C0-ED92-5AF0-E166-E81628CF2E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8" r="5711"/>
          <a:stretch/>
        </p:blipFill>
        <p:spPr>
          <a:xfrm>
            <a:off x="7976784" y="2317889"/>
            <a:ext cx="4075044" cy="222222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F554708-0459-DDD8-F1D9-616520D02B00}"/>
              </a:ext>
            </a:extLst>
          </p:cNvPr>
          <p:cNvSpPr txBox="1"/>
          <p:nvPr/>
        </p:nvSpPr>
        <p:spPr>
          <a:xfrm>
            <a:off x="4069875" y="1688143"/>
            <a:ext cx="536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long-term cardiac monitoring (implantable loop recorder [ILR])</a:t>
            </a:r>
            <a:endParaRPr lang="fr-FR" b="1" dirty="0">
              <a:solidFill>
                <a:srgbClr val="00B05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47A8577-3A60-8DD6-F950-56A4FBD45E36}"/>
              </a:ext>
            </a:extLst>
          </p:cNvPr>
          <p:cNvSpPr txBox="1"/>
          <p:nvPr/>
        </p:nvSpPr>
        <p:spPr>
          <a:xfrm>
            <a:off x="488373" y="-2387356"/>
            <a:ext cx="102977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events of cardiac arrhythmia were </a:t>
            </a:r>
            <a:r>
              <a:rPr lang="en-US" sz="28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analysed</a:t>
            </a:r>
            <a:r>
              <a:rPr lang="en-US" sz="28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as a binary outcome (event vs. no event) and were summarized per daytime/night-time period and per hour.</a:t>
            </a:r>
            <a:endParaRPr lang="fr-FR" sz="28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4B68866-8B52-32D1-1FB2-4424EBDF0676}"/>
              </a:ext>
            </a:extLst>
          </p:cNvPr>
          <p:cNvSpPr txBox="1"/>
          <p:nvPr/>
        </p:nvSpPr>
        <p:spPr>
          <a:xfrm>
            <a:off x="5167465" y="6159013"/>
            <a:ext cx="2133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lgerian" panose="04020705040A02060702" pitchFamily="82" charset="0"/>
              </a:rPr>
              <a:t>MATERIALS AND METHODS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C49A71A-74A4-D971-1F86-F94AF0F8936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33021" b="35309"/>
          <a:stretch/>
        </p:blipFill>
        <p:spPr>
          <a:xfrm>
            <a:off x="0" y="-7233"/>
            <a:ext cx="1871592" cy="75251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A21C64C-91D3-236C-D870-0FBDCDF365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49" y="25072"/>
            <a:ext cx="1587019" cy="332036"/>
          </a:xfrm>
          <a:prstGeom prst="rect">
            <a:avLst/>
          </a:prstGeom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6512EBC4-BD80-BC7E-671F-3441E490B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4590" r="35529" b="44710"/>
          <a:stretch/>
        </p:blipFill>
        <p:spPr bwMode="auto">
          <a:xfrm>
            <a:off x="10232244" y="400353"/>
            <a:ext cx="1991428" cy="4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912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B28CDF-B416-9E01-1114-61EB68AFD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6151"/>
            <a:ext cx="12051828" cy="4308345"/>
          </a:xfr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STUDY DESIGN</a:t>
            </a:r>
            <a:r>
              <a:rPr lang="fr-FR" sz="36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: </a:t>
            </a:r>
            <a:r>
              <a:rPr lang="fr-FR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a</a:t>
            </a:r>
            <a:r>
              <a:rPr lang="en-US" sz="2400" b="1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12-month prospective observational exploratory study</a:t>
            </a:r>
            <a:endParaRPr lang="fr-FR" sz="2400" b="1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E43C51D-EE80-77C4-C1A3-4843EED7C2E8}"/>
              </a:ext>
            </a:extLst>
          </p:cNvPr>
          <p:cNvSpPr/>
          <p:nvPr/>
        </p:nvSpPr>
        <p:spPr>
          <a:xfrm>
            <a:off x="-6696232" y="5502166"/>
            <a:ext cx="25897112" cy="1683026"/>
          </a:xfrm>
          <a:custGeom>
            <a:avLst/>
            <a:gdLst>
              <a:gd name="connsiteX0" fmla="*/ 0 w 25897112"/>
              <a:gd name="connsiteY0" fmla="*/ 0 h 1683026"/>
              <a:gd name="connsiteX1" fmla="*/ 11800216 w 25897112"/>
              <a:gd name="connsiteY1" fmla="*/ 0 h 1683026"/>
              <a:gd name="connsiteX2" fmla="*/ 11797312 w 25897112"/>
              <a:gd name="connsiteY2" fmla="*/ 23019 h 1683026"/>
              <a:gd name="connsiteX3" fmla="*/ 12626981 w 25897112"/>
              <a:gd name="connsiteY3" fmla="*/ 685801 h 1683026"/>
              <a:gd name="connsiteX4" fmla="*/ 13456651 w 25897112"/>
              <a:gd name="connsiteY4" fmla="*/ 23019 h 1683026"/>
              <a:gd name="connsiteX5" fmla="*/ 13453746 w 25897112"/>
              <a:gd name="connsiteY5" fmla="*/ 0 h 1683026"/>
              <a:gd name="connsiteX6" fmla="*/ 25897112 w 25897112"/>
              <a:gd name="connsiteY6" fmla="*/ 0 h 1683026"/>
              <a:gd name="connsiteX7" fmla="*/ 25897112 w 25897112"/>
              <a:gd name="connsiteY7" fmla="*/ 1683026 h 1683026"/>
              <a:gd name="connsiteX8" fmla="*/ 0 w 25897112"/>
              <a:gd name="connsiteY8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97112" h="1683026">
                <a:moveTo>
                  <a:pt x="0" y="0"/>
                </a:moveTo>
                <a:lnTo>
                  <a:pt x="11800216" y="0"/>
                </a:lnTo>
                <a:lnTo>
                  <a:pt x="11797312" y="23019"/>
                </a:lnTo>
                <a:cubicBezTo>
                  <a:pt x="11797312" y="389063"/>
                  <a:pt x="12168768" y="685801"/>
                  <a:pt x="12626981" y="685801"/>
                </a:cubicBezTo>
                <a:cubicBezTo>
                  <a:pt x="13085195" y="685801"/>
                  <a:pt x="13456651" y="389063"/>
                  <a:pt x="13456651" y="23019"/>
                </a:cubicBezTo>
                <a:lnTo>
                  <a:pt x="13453746" y="0"/>
                </a:lnTo>
                <a:lnTo>
                  <a:pt x="25897112" y="0"/>
                </a:lnTo>
                <a:lnTo>
                  <a:pt x="25897112" y="1683026"/>
                </a:lnTo>
                <a:lnTo>
                  <a:pt x="0" y="16830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180159-E527-DD47-6E37-C8579056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423" r="4865" b="23484"/>
          <a:stretch/>
        </p:blipFill>
        <p:spPr>
          <a:xfrm>
            <a:off x="1440900" y="5292790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E025F1-C046-4C4F-F9DD-09FE16A29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8310" r="4504" b="15749"/>
          <a:stretch/>
        </p:blipFill>
        <p:spPr>
          <a:xfrm>
            <a:off x="3394450" y="5343714"/>
            <a:ext cx="1350850" cy="117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0D853D-19B3-9CED-22C6-8C5A8A0EE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7729" r="9484" b="14010"/>
          <a:stretch/>
        </p:blipFill>
        <p:spPr>
          <a:xfrm>
            <a:off x="5279543" y="4849701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E0CABD-1001-7246-C95B-47C09A4F8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2367" r="10138" b="12657"/>
          <a:stretch/>
        </p:blipFill>
        <p:spPr>
          <a:xfrm>
            <a:off x="9435252" y="5343714"/>
            <a:ext cx="1350850" cy="1279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734B8B-B85E-E3A0-2F3B-5D6D605BCE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3140" r="11667" b="20413"/>
          <a:stretch/>
        </p:blipFill>
        <p:spPr>
          <a:xfrm>
            <a:off x="7301359" y="5258879"/>
            <a:ext cx="1350850" cy="135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F554708-0459-DDD8-F1D9-616520D02B00}"/>
              </a:ext>
            </a:extLst>
          </p:cNvPr>
          <p:cNvSpPr txBox="1"/>
          <p:nvPr/>
        </p:nvSpPr>
        <p:spPr>
          <a:xfrm>
            <a:off x="4069875" y="1688143"/>
            <a:ext cx="536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long-term cardiac monitoring (implantable loop recorder [ILR])</a:t>
            </a:r>
            <a:endParaRPr lang="fr-FR" b="1" dirty="0">
              <a:solidFill>
                <a:srgbClr val="00B05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47A8577-3A60-8DD6-F950-56A4FBD45E36}"/>
              </a:ext>
            </a:extLst>
          </p:cNvPr>
          <p:cNvSpPr txBox="1"/>
          <p:nvPr/>
        </p:nvSpPr>
        <p:spPr>
          <a:xfrm>
            <a:off x="806103" y="3076466"/>
            <a:ext cx="102977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events of cardiac arrhythmia were </a:t>
            </a:r>
            <a:r>
              <a:rPr lang="en-US" sz="28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analysed</a:t>
            </a:r>
            <a:r>
              <a:rPr lang="en-US" sz="28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as a binary outcome (event vs. no event) and were summarized per daytime/night-time period and per hour.</a:t>
            </a:r>
            <a:endParaRPr lang="fr-FR" sz="28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CCE8243-AD4A-734E-715D-7BD95C21CA08}"/>
              </a:ext>
            </a:extLst>
          </p:cNvPr>
          <p:cNvSpPr txBox="1"/>
          <p:nvPr/>
        </p:nvSpPr>
        <p:spPr>
          <a:xfrm>
            <a:off x="5167465" y="6159013"/>
            <a:ext cx="2133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lgerian" panose="04020705040A02060702" pitchFamily="82" charset="0"/>
              </a:rPr>
              <a:t>MATERIALS AND METHODS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431EA3D-DF7C-7D6F-3F41-41E99D8256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33021" b="35309"/>
          <a:stretch/>
        </p:blipFill>
        <p:spPr>
          <a:xfrm>
            <a:off x="0" y="-7233"/>
            <a:ext cx="1871592" cy="75251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1C3FA7F-1DED-15CF-A19A-5ADD59F7DE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49" y="25072"/>
            <a:ext cx="1587019" cy="332036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8F1062EC-07CA-948A-003B-F23003722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4590" r="35529" b="44710"/>
          <a:stretch/>
        </p:blipFill>
        <p:spPr bwMode="auto">
          <a:xfrm>
            <a:off x="10232244" y="400353"/>
            <a:ext cx="1991428" cy="4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0034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E43C51D-EE80-77C4-C1A3-4843EED7C2E8}"/>
              </a:ext>
            </a:extLst>
          </p:cNvPr>
          <p:cNvSpPr/>
          <p:nvPr/>
        </p:nvSpPr>
        <p:spPr>
          <a:xfrm>
            <a:off x="-6696232" y="5502166"/>
            <a:ext cx="25897112" cy="1683026"/>
          </a:xfrm>
          <a:custGeom>
            <a:avLst/>
            <a:gdLst>
              <a:gd name="connsiteX0" fmla="*/ 0 w 25897112"/>
              <a:gd name="connsiteY0" fmla="*/ 0 h 1683026"/>
              <a:gd name="connsiteX1" fmla="*/ 11800216 w 25897112"/>
              <a:gd name="connsiteY1" fmla="*/ 0 h 1683026"/>
              <a:gd name="connsiteX2" fmla="*/ 11797312 w 25897112"/>
              <a:gd name="connsiteY2" fmla="*/ 23019 h 1683026"/>
              <a:gd name="connsiteX3" fmla="*/ 12626981 w 25897112"/>
              <a:gd name="connsiteY3" fmla="*/ 685801 h 1683026"/>
              <a:gd name="connsiteX4" fmla="*/ 13456651 w 25897112"/>
              <a:gd name="connsiteY4" fmla="*/ 23019 h 1683026"/>
              <a:gd name="connsiteX5" fmla="*/ 13453746 w 25897112"/>
              <a:gd name="connsiteY5" fmla="*/ 0 h 1683026"/>
              <a:gd name="connsiteX6" fmla="*/ 25897112 w 25897112"/>
              <a:gd name="connsiteY6" fmla="*/ 0 h 1683026"/>
              <a:gd name="connsiteX7" fmla="*/ 25897112 w 25897112"/>
              <a:gd name="connsiteY7" fmla="*/ 1683026 h 1683026"/>
              <a:gd name="connsiteX8" fmla="*/ 0 w 25897112"/>
              <a:gd name="connsiteY8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97112" h="1683026">
                <a:moveTo>
                  <a:pt x="0" y="0"/>
                </a:moveTo>
                <a:lnTo>
                  <a:pt x="11800216" y="0"/>
                </a:lnTo>
                <a:lnTo>
                  <a:pt x="11797312" y="23019"/>
                </a:lnTo>
                <a:cubicBezTo>
                  <a:pt x="11797312" y="389063"/>
                  <a:pt x="12168768" y="685801"/>
                  <a:pt x="12626981" y="685801"/>
                </a:cubicBezTo>
                <a:cubicBezTo>
                  <a:pt x="13085195" y="685801"/>
                  <a:pt x="13456651" y="389063"/>
                  <a:pt x="13456651" y="23019"/>
                </a:cubicBezTo>
                <a:lnTo>
                  <a:pt x="13453746" y="0"/>
                </a:lnTo>
                <a:lnTo>
                  <a:pt x="25897112" y="0"/>
                </a:lnTo>
                <a:lnTo>
                  <a:pt x="25897112" y="1683026"/>
                </a:lnTo>
                <a:lnTo>
                  <a:pt x="0" y="16830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180159-E527-DD47-6E37-C8579056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423" r="4865" b="23484"/>
          <a:stretch/>
        </p:blipFill>
        <p:spPr>
          <a:xfrm>
            <a:off x="1440900" y="5292790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E025F1-C046-4C4F-F9DD-09FE16A29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8310" r="4504" b="15749"/>
          <a:stretch/>
        </p:blipFill>
        <p:spPr>
          <a:xfrm>
            <a:off x="3394450" y="5343714"/>
            <a:ext cx="1350850" cy="117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0D853D-19B3-9CED-22C6-8C5A8A0EE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7729" r="9484" b="14010"/>
          <a:stretch/>
        </p:blipFill>
        <p:spPr>
          <a:xfrm>
            <a:off x="5279543" y="4849701"/>
            <a:ext cx="1350850" cy="130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E0CABD-1001-7246-C95B-47C09A4F8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2367" r="10138" b="12657"/>
          <a:stretch/>
        </p:blipFill>
        <p:spPr>
          <a:xfrm>
            <a:off x="9435252" y="5343714"/>
            <a:ext cx="1350850" cy="1279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734B8B-B85E-E3A0-2F3B-5D6D605BCE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3140" r="11667" b="20413"/>
          <a:stretch/>
        </p:blipFill>
        <p:spPr>
          <a:xfrm>
            <a:off x="7301359" y="5258879"/>
            <a:ext cx="1350850" cy="135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F554708-0459-DDD8-F1D9-616520D02B00}"/>
              </a:ext>
            </a:extLst>
          </p:cNvPr>
          <p:cNvSpPr txBox="1"/>
          <p:nvPr/>
        </p:nvSpPr>
        <p:spPr>
          <a:xfrm>
            <a:off x="3113314" y="1616557"/>
            <a:ext cx="5031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CONTINUE GLUCOSE MONITORING (CGM)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29D5356-ECAF-8DE1-B422-07210C66FE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63" y="2406144"/>
            <a:ext cx="3128559" cy="236433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E03F70E-B36E-5295-B729-AB2C0CE435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0" y="2668563"/>
            <a:ext cx="3276600" cy="20764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A946B0A-418F-45F8-DDAE-CA6313B2F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056" y="1569514"/>
            <a:ext cx="2411640" cy="18066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0E71F49-2292-51AC-7B6C-0C96835473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056" y="3547480"/>
            <a:ext cx="2397481" cy="171700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3D867BD-39B4-9F9D-AB81-2C7014971F48}"/>
              </a:ext>
            </a:extLst>
          </p:cNvPr>
          <p:cNvSpPr txBox="1"/>
          <p:nvPr/>
        </p:nvSpPr>
        <p:spPr>
          <a:xfrm>
            <a:off x="325792" y="-2955969"/>
            <a:ext cx="130360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The </a:t>
            </a:r>
            <a:r>
              <a:rPr lang="fr-FR" sz="24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following</a:t>
            </a: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fr-FR" sz="24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glycaemic</a:t>
            </a: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fr-FR" sz="24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predictors</a:t>
            </a: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fr-FR" sz="24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were</a:t>
            </a: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fr-FR" sz="24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summarized</a:t>
            </a: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per </a:t>
            </a:r>
            <a:r>
              <a:rPr lang="fr-FR" sz="24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hour</a:t>
            </a: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for </a:t>
            </a:r>
            <a:r>
              <a:rPr lang="fr-FR" sz="24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each</a:t>
            </a: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participant: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time in </a:t>
            </a:r>
            <a:r>
              <a:rPr lang="fr-FR" sz="24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hypoglycaemia</a:t>
            </a: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(minutes)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time in </a:t>
            </a:r>
            <a:r>
              <a:rPr lang="fr-FR" sz="24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hyperglycaemia</a:t>
            </a: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(minutes)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occurrence of </a:t>
            </a:r>
            <a:r>
              <a:rPr lang="fr-FR" sz="24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hypoglycaemia</a:t>
            </a: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(</a:t>
            </a:r>
            <a:r>
              <a:rPr lang="fr-FR" sz="24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binary</a:t>
            </a: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occurrence of </a:t>
            </a:r>
            <a:r>
              <a:rPr lang="fr-FR" sz="24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hyperglycaemia</a:t>
            </a: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 (</a:t>
            </a:r>
            <a:r>
              <a:rPr lang="fr-FR" sz="2400" b="0" i="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binary</a:t>
            </a:r>
            <a:r>
              <a:rPr lang="fr-FR" sz="2400" b="0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SD and CV were summarized per daytime/night-time period.</a:t>
            </a:r>
            <a:endParaRPr lang="fr-FR" sz="24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BDD31D16-E088-B754-5CED-DFD9DD7A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10" y="651183"/>
            <a:ext cx="12051828" cy="4308345"/>
          </a:xfr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STUDY DESIGN</a:t>
            </a:r>
            <a:r>
              <a:rPr lang="fr-FR" sz="36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: </a:t>
            </a:r>
            <a:r>
              <a:rPr lang="fr-FR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a</a:t>
            </a:r>
            <a:r>
              <a:rPr lang="en-US" sz="2400" b="1" i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12-month prospective observational exploratory study</a:t>
            </a:r>
            <a:endParaRPr lang="fr-FR" sz="2400" b="1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FAF2B7A-28F9-001A-8908-FDC78DF1E01C}"/>
              </a:ext>
            </a:extLst>
          </p:cNvPr>
          <p:cNvSpPr txBox="1"/>
          <p:nvPr/>
        </p:nvSpPr>
        <p:spPr>
          <a:xfrm>
            <a:off x="5167465" y="6159013"/>
            <a:ext cx="2133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lgerian" panose="04020705040A02060702" pitchFamily="82" charset="0"/>
              </a:rPr>
              <a:t>MATERIALS AND METHODS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A0E6684C-EDD2-CB42-73A9-7733CF0C260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33021" b="35309"/>
          <a:stretch/>
        </p:blipFill>
        <p:spPr>
          <a:xfrm>
            <a:off x="0" y="-7233"/>
            <a:ext cx="1871592" cy="75251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C84C600-722A-C8A1-782E-892435A4D5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49" y="25072"/>
            <a:ext cx="1587019" cy="332036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3E4E65CB-50E2-2C2F-5732-E753C8C2F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4590" r="35529" b="44710"/>
          <a:stretch/>
        </p:blipFill>
        <p:spPr bwMode="auto">
          <a:xfrm>
            <a:off x="10232244" y="400353"/>
            <a:ext cx="1991428" cy="4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58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935CE2FF6F04C1439F09A32DEC785DD3" ma:contentTypeVersion="4" ma:contentTypeDescription="إنشاء مستند جديد." ma:contentTypeScope="" ma:versionID="3a94c1b39a36b3092c13ef26dd5d4c72">
  <xsd:schema xmlns:xsd="http://www.w3.org/2001/XMLSchema" xmlns:xs="http://www.w3.org/2001/XMLSchema" xmlns:p="http://schemas.microsoft.com/office/2006/metadata/properties" xmlns:ns3="d6e8c0c7-1fb9-4a39-8b3b-cf37c9f9e07d" targetNamespace="http://schemas.microsoft.com/office/2006/metadata/properties" ma:root="true" ma:fieldsID="703c054fc7224820413250b4d285cc09" ns3:_="">
    <xsd:import namespace="d6e8c0c7-1fb9-4a39-8b3b-cf37c9f9e0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8c0c7-1fb9-4a39-8b3b-cf37c9f9e0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FBD3CC-9A8C-46EB-B601-A5CCA933CB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FD8E38-D298-4222-80BD-6B1142B68D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e8c0c7-1fb9-4a39-8b3b-cf37c9f9e0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C2D33A-0C5D-480D-B2C7-3819C6FD7424}">
  <ds:schemaRefs>
    <ds:schemaRef ds:uri="http://schemas.microsoft.com/office/2006/metadata/properties"/>
    <ds:schemaRef ds:uri="http://purl.org/dc/elements/1.1/"/>
    <ds:schemaRef ds:uri="http://purl.org/dc/dcmitype/"/>
    <ds:schemaRef ds:uri="d6e8c0c7-1fb9-4a39-8b3b-cf37c9f9e07d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3850</TotalTime>
  <Words>1098</Words>
  <Application>Microsoft Office PowerPoint</Application>
  <PresentationFormat>Grand écran</PresentationFormat>
  <Paragraphs>166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Algerian</vt:lpstr>
      <vt:lpstr>Arial</vt:lpstr>
      <vt:lpstr>Arial Black</vt:lpstr>
      <vt:lpstr>Calibri</vt:lpstr>
      <vt:lpstr>Calibri Light</vt:lpstr>
      <vt:lpstr>Palatino Linotype</vt:lpstr>
      <vt:lpstr>Wingdings</vt:lpstr>
      <vt:lpstr>Thème Office</vt:lpstr>
      <vt:lpstr>GLYCEMIA AND CARDIAC ARYTHMIAS IN TYPE 1 DIABETES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ZEMIT Chahrazed</dc:creator>
  <cp:lastModifiedBy>ZEMIT Chahrazed</cp:lastModifiedBy>
  <cp:revision>9</cp:revision>
  <dcterms:created xsi:type="dcterms:W3CDTF">2023-12-01T18:15:57Z</dcterms:created>
  <dcterms:modified xsi:type="dcterms:W3CDTF">2023-12-07T16:40:17Z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0x010100935CE2FF6F04C1439F09A32DEC785DD3</vt:lpwstr>
  </property>
</Properties>
</file>