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7" r:id="rId4"/>
    <p:sldId id="259" r:id="rId5"/>
    <p:sldId id="279" r:id="rId6"/>
    <p:sldId id="260" r:id="rId7"/>
    <p:sldId id="262" r:id="rId8"/>
    <p:sldId id="263" r:id="rId9"/>
    <p:sldId id="280" r:id="rId10"/>
    <p:sldId id="264" r:id="rId11"/>
    <p:sldId id="281" r:id="rId12"/>
    <p:sldId id="283" r:id="rId13"/>
    <p:sldId id="282" r:id="rId14"/>
    <p:sldId id="285" r:id="rId15"/>
    <p:sldId id="286" r:id="rId16"/>
    <p:sldId id="265" r:id="rId17"/>
    <p:sldId id="266" r:id="rId18"/>
    <p:sldId id="267" r:id="rId19"/>
    <p:sldId id="284" r:id="rId20"/>
    <p:sldId id="268" r:id="rId21"/>
    <p:sldId id="277" r:id="rId22"/>
    <p:sldId id="504" r:id="rId23"/>
  </p:sldIdLst>
  <p:sldSz cx="12192000" cy="6858000"/>
  <p:notesSz cx="6858000" cy="9144000"/>
  <p:defaultTextStyle>
    <a:defPPr>
      <a:defRPr lang="f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67" autoAdjust="0"/>
  </p:normalViewPr>
  <p:slideViewPr>
    <p:cSldViewPr snapToGrid="0">
      <p:cViewPr varScale="1">
        <p:scale>
          <a:sx n="58" d="100"/>
          <a:sy n="58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925A6-8057-491C-9320-F87D238B880C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DZ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18962-F9AB-415F-B4B4-145A9A4A8E2C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22120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faut noter que ces différents types histopathologiques se retrouvent dans tous les types de connectivite, mais c’est le type NSIP qui est le plus fréquemment retrouvé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18962-F9AB-415F-B4B4-145A9A4A8E2C}" type="slidenum">
              <a:rPr lang="fr-DZ" smtClean="0"/>
              <a:t>3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19262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18962-F9AB-415F-B4B4-145A9A4A8E2C}" type="slidenum">
              <a:rPr lang="fr-DZ" smtClean="0"/>
              <a:t>20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474591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18962-F9AB-415F-B4B4-145A9A4A8E2C}" type="slidenum">
              <a:rPr lang="fr-DZ" smtClean="0"/>
              <a:t>21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540160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C59AF-3C32-462D-83A4-1E4B7F2A8CC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62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Il faut noter que ces différents types histopathologiques se retrouvent dans tous les types de connectivite, mais c’est le type NSIP qui est le plus fréquemment retrouvé</a:t>
            </a:r>
            <a:endParaRPr lang="fr-DZ" dirty="0"/>
          </a:p>
          <a:p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18962-F9AB-415F-B4B4-145A9A4A8E2C}" type="slidenum">
              <a:rPr lang="fr-DZ" smtClean="0"/>
              <a:t>4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234323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Aspect de pic typique avec  rayon de miel (image kystique), distribution sous pleurale réticulation et bronchectasie de traction avec un gradient </a:t>
            </a:r>
            <a:r>
              <a:rPr lang="fr-FR" dirty="0" err="1"/>
              <a:t>apicobasal</a:t>
            </a:r>
            <a:r>
              <a:rPr lang="fr-FR" dirty="0"/>
              <a:t> </a:t>
            </a:r>
          </a:p>
          <a:p>
            <a:r>
              <a:rPr lang="fr-FR" dirty="0"/>
              <a:t>les manifestations respiratoires peuvent précéder de plusieurs années l’expression articulaire de la maladie.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18962-F9AB-415F-B4B4-145A9A4A8E2C}" type="slidenum">
              <a:rPr lang="fr-DZ" smtClean="0"/>
              <a:t>6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21729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Réticulations intra-lobulaires marquées des 2 bases sans rayon de miel.</a:t>
            </a:r>
          </a:p>
          <a:p>
            <a:r>
              <a:rPr lang="fr-FR" sz="18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Verre dépoli</a:t>
            </a:r>
            <a:r>
              <a:rPr lang="fr-FR" dirty="0"/>
              <a:t>  </a:t>
            </a:r>
            <a:r>
              <a:rPr lang="fr-FR" sz="18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Bronchectasies plus Centrales &gt; périphérie</a:t>
            </a:r>
            <a:r>
              <a:rPr lang="fr-FR" dirty="0"/>
              <a:t> </a:t>
            </a:r>
          </a:p>
          <a:p>
            <a:r>
              <a:rPr lang="fr-FR" dirty="0"/>
              <a:t>Tout ca  orientant vers une PINS.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18962-F9AB-415F-B4B4-145A9A4A8E2C}" type="slidenum">
              <a:rPr lang="fr-DZ" smtClean="0"/>
              <a:t>7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50627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dirty="0">
                <a:solidFill>
                  <a:srgbClr val="000000"/>
                </a:solidFill>
                <a:effectLst/>
                <a:latin typeface="Melior"/>
              </a:rPr>
              <a:t>La </a:t>
            </a:r>
            <a:r>
              <a:rPr lang="fr-FR" sz="1800" b="0" i="0" dirty="0" err="1">
                <a:solidFill>
                  <a:srgbClr val="000000"/>
                </a:solidFill>
                <a:effectLst/>
                <a:latin typeface="Melior"/>
              </a:rPr>
              <a:t>pid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Melior"/>
              </a:rPr>
              <a:t> est plus fréquemment associée à une forme diffuse de sclérodermie systémique avec anticorps anti-SCl-70</a:t>
            </a:r>
            <a:r>
              <a:rPr lang="fr-FR" dirty="0"/>
              <a:t> </a:t>
            </a:r>
            <a:br>
              <a:rPr lang="fr-FR" dirty="0"/>
            </a:b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18962-F9AB-415F-B4B4-145A9A4A8E2C}" type="slidenum">
              <a:rPr lang="fr-DZ" smtClean="0"/>
              <a:t>8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9415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Notez l’épargne relative du poumon immédiatement sous pleural, orientant vers une PINS. 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18962-F9AB-415F-B4B4-145A9A4A8E2C}" type="slidenum">
              <a:rPr lang="fr-DZ" smtClean="0"/>
              <a:t>9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851986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/>
              <a:t>La PIA est une manifestation rare au cours des connectivites. Elle semble être plus fréquemment observée au cours de la dermatomyosite et de la polymyosite.</a:t>
            </a:r>
            <a:endParaRPr lang="fr-FR" sz="1800" b="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poumon lupique aigu</a:t>
            </a:r>
            <a:r>
              <a:rPr lang="fr-FR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peut survenir chez des patients déjà suivis pour un lupus ou en être le mode de révélation</a:t>
            </a:r>
            <a:r>
              <a:rPr lang="fr-FR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clinique n’est en rien spécifique et la priorité est d’éliminer toute cause infectieuse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18962-F9AB-415F-B4B4-145A9A4A8E2C}" type="slidenum">
              <a:rPr lang="fr-DZ" smtClean="0"/>
              <a:t>10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0653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connectivites : polyarthrite rhumatoïde, les myopathies idiopathiques inflammatoires ou le syndrome de Sjögren</a:t>
            </a: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18962-F9AB-415F-B4B4-145A9A4A8E2C}" type="slidenum">
              <a:rPr lang="fr-DZ" smtClean="0"/>
              <a:t>13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973410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Imagerie :</a:t>
            </a:r>
          </a:p>
          <a:p>
            <a:r>
              <a:rPr lang="fr-FR" sz="1800" b="0" i="0" dirty="0">
                <a:solidFill>
                  <a:srgbClr val="FFFF00"/>
                </a:solidFill>
                <a:effectLst/>
                <a:latin typeface="Helvetica" panose="020B0604020202020204" pitchFamily="34" charset="0"/>
              </a:rPr>
              <a:t>• </a:t>
            </a:r>
            <a:r>
              <a:rPr lang="fr-FR" sz="18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Infiltrats réticulaires </a:t>
            </a:r>
            <a:r>
              <a:rPr lang="fr-FR" sz="1800" b="0" i="0" dirty="0">
                <a:solidFill>
                  <a:srgbClr val="FFFF00"/>
                </a:solidFill>
                <a:effectLst/>
                <a:latin typeface="Helvetica" panose="020B0604020202020204" pitchFamily="34" charset="0"/>
              </a:rPr>
              <a:t>• </a:t>
            </a:r>
            <a:r>
              <a:rPr lang="fr-FR" sz="18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Nodules / µNodules</a:t>
            </a:r>
          </a:p>
          <a:p>
            <a:r>
              <a:rPr lang="fr-FR" sz="18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plutôt flous </a:t>
            </a:r>
            <a:r>
              <a:rPr lang="fr-FR" sz="1800" b="0" i="0" dirty="0">
                <a:solidFill>
                  <a:srgbClr val="FFFF00"/>
                </a:solidFill>
                <a:effectLst/>
                <a:latin typeface="Helvetica" panose="020B0604020202020204" pitchFamily="34" charset="0"/>
              </a:rPr>
              <a:t>• </a:t>
            </a:r>
            <a:r>
              <a:rPr lang="fr-FR" sz="1800" b="1" i="0" dirty="0" err="1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Centrolobulaires</a:t>
            </a:r>
            <a:r>
              <a:rPr lang="fr-FR" sz="18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800" b="0" i="0" dirty="0">
                <a:solidFill>
                  <a:srgbClr val="FFFF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FR" sz="18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+/- branchés</a:t>
            </a:r>
            <a:r>
              <a:rPr lang="fr-FR" dirty="0"/>
              <a:t> </a:t>
            </a:r>
            <a:br>
              <a:rPr lang="fr-FR" dirty="0"/>
            </a:br>
            <a:endParaRPr lang="f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18962-F9AB-415F-B4B4-145A9A4A8E2C}" type="slidenum">
              <a:rPr lang="fr-DZ" smtClean="0"/>
              <a:t>18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79877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A6D1B-88B4-3ECE-65E8-E41718FC2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87E60A-5FD5-1E69-6421-7B870209C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7EF5D1-7DAD-BF73-7296-AC303111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BB92-FB9A-4D47-ACC1-A4EA350D0658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E78586-9A7F-4FD4-83CD-C24943D3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FDD5B2-CB76-B5F1-BCF6-8FFF3600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33F-4393-40B9-843C-497FF1C10AA8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73116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3A25D-5A48-D405-A240-ABF190ED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4A7912-80DD-699F-BE24-B9C95B6C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140FB7-2855-F659-1249-2F59EC5F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BB92-FB9A-4D47-ACC1-A4EA350D0658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FD3793-761C-F83C-00EE-66E0D5DA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188FB-0A3C-FDB6-0906-859D6E74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33F-4393-40B9-843C-497FF1C10AA8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99568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5EB4F0-8B6B-5E3A-0E34-50586D4D9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127FD2-B6C1-B175-1A01-246A9AA9A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769023-8566-FBD7-8FC3-939A037A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BB92-FB9A-4D47-ACC1-A4EA350D0658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AFC96D-0D39-56CC-301D-4A4AE177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BDECE-1AB4-E0AD-B833-6F121CDF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33F-4393-40B9-843C-497FF1C10AA8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64170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3F9E5F-09A4-BF5B-D595-BDB4A2FC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4AFAE-7118-92E0-791D-EDB610246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6D9A47-6AB5-E1B8-2099-44BBEE00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BB92-FB9A-4D47-ACC1-A4EA350D0658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57C2C5-9A5C-7F4E-C12B-67D9C0F0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58E025-BF10-F2A7-B694-61CF8A42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33F-4393-40B9-843C-497FF1C10AA8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064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D0BAB-4A93-D4AF-5A48-82C4F96E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69EAEC-E114-13AE-3237-198A66119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E62F86-0476-7EE7-09A3-8B265CE0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BB92-FB9A-4D47-ACC1-A4EA350D0658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EFED39-002A-AC8B-BA1E-BC997A95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9174BA-E2A2-1743-7ECF-21973AF8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33F-4393-40B9-843C-497FF1C10AA8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13696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25994-074F-7A67-9C0E-1B5663F9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E99264-1164-EC52-92A5-731C87CC2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7114BD-62F7-24E5-29FB-7D8ED2868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8CCF81-2327-601F-1F6B-C4730A64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BB92-FB9A-4D47-ACC1-A4EA350D0658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EA35D7-BA55-223A-100F-2E614B5F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E33EDC-8097-87EC-C814-A6136D2F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33F-4393-40B9-843C-497FF1C10AA8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27856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D5857-2C41-D29F-6F24-C44AF16E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293EB5-CBD9-C9CE-9F26-9D53EE7E6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C3C416-DCC6-5668-E6E0-BBFF9A05E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465C27-70E0-96CF-15DD-916B82F81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ABEF5B-8326-F040-4DD4-59C666762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CC0467-C1CA-F945-A82F-7D1ECC63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BB92-FB9A-4D47-ACC1-A4EA350D0658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5D737E2-1E10-3F45-3D63-6D7E4B1D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EAD1B9-7D8F-0851-0880-4DF8FB0C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33F-4393-40B9-843C-497FF1C10AA8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972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7624AF-18C9-737D-9438-C482E968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332091-160F-DEE3-0211-26A03F2E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BB92-FB9A-4D47-ACC1-A4EA350D0658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5A1E84-E7FA-AA09-29DE-59251A53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65A1F1-8B35-E145-0CC6-C3B86F00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33F-4393-40B9-843C-497FF1C10AA8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82243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7FBD58-D4AB-B1F1-3506-35CF745A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BB92-FB9A-4D47-ACC1-A4EA350D0658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42C0A9-7352-19D5-F25A-7AD9F1E0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C455C8-10F7-9B8C-8C3E-4FADC922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33F-4393-40B9-843C-497FF1C10AA8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87489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B92C0-34DA-2A9A-B1A3-E304448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23760-52AF-C28C-1FB9-D43D38FB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6B90C9-9A58-A6BA-44F3-58B3C744F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CF7B28-0DA7-4051-52C9-93C43EA3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BB92-FB9A-4D47-ACC1-A4EA350D0658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1F4679-7C4F-A7DB-9455-69182AF0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4A0CEE-1570-F692-431F-736AF528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33F-4393-40B9-843C-497FF1C10AA8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43266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9B144-F715-886D-C709-849F8838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D2CA36-A401-0FBA-29D2-102D9937B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DZ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B1E5A9-C14F-C284-0FD2-F8C503C97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BF76BC-F48E-DD37-A043-E29E8F22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BB92-FB9A-4D47-ACC1-A4EA350D0658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32DE6D-693C-156E-2D51-B31F6765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A99477-57BB-A34C-5377-EFDD0654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33F-4393-40B9-843C-497FF1C10AA8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61381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07B1B0-4DD1-B7BD-5FE3-581CEF73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81CC2-720D-2F70-492E-9146FA09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A9E1C0-4E37-D581-22E9-0191B4075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BB92-FB9A-4D47-ACC1-A4EA350D0658}" type="datetimeFigureOut">
              <a:rPr lang="fr-DZ" smtClean="0"/>
              <a:t>12/09/2023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1FB724-A313-6F6B-58BF-251C6DFE7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5BBD8E-A8C0-4F4E-12E2-764B21432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33F-4393-40B9-843C-497FF1C10AA8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07179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D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120081-0A0D-91AD-E46D-8CC87113FE9B}"/>
              </a:ext>
            </a:extLst>
          </p:cNvPr>
          <p:cNvSpPr/>
          <p:nvPr/>
        </p:nvSpPr>
        <p:spPr>
          <a:xfrm>
            <a:off x="1769806" y="1079542"/>
            <a:ext cx="9222659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Imageries thoraciques </a:t>
            </a:r>
          </a:p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 connectivites 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39D9D1-5CE6-CB46-F90E-EB76C2D9A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3894364"/>
            <a:ext cx="2264229" cy="24628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E5D0C2-3DD0-1918-D518-761A66D23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" y="71437"/>
            <a:ext cx="1556657" cy="14743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65D079E-39E4-D8C2-A187-1790F1093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771" y="4024132"/>
            <a:ext cx="3287487" cy="2333125"/>
          </a:xfrm>
          <a:prstGeom prst="rect">
            <a:avLst/>
          </a:prstGeom>
        </p:spPr>
      </p:pic>
      <p:pic>
        <p:nvPicPr>
          <p:cNvPr id="2" name="Image 6" descr="Une image contenant Police, logo, texte, cercle&#10;&#10;Description générée automatiquement">
            <a:extLst>
              <a:ext uri="{FF2B5EF4-FFF2-40B4-BE49-F238E27FC236}">
                <a16:creationId xmlns:a16="http://schemas.microsoft.com/office/drawing/2014/main" id="{F048FB0C-83E0-B915-B70E-457B30504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068" y="4667887"/>
            <a:ext cx="2212253" cy="22211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0061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2C05E-F0CC-5639-53BC-88BB6477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PID Aiguës « bruyantes »</a:t>
            </a:r>
            <a:r>
              <a:rPr lang="fr-FR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/>
            </a:br>
            <a:endParaRPr lang="f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DD7947-2A78-0DEA-D349-4BBA980F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82" y="1192057"/>
            <a:ext cx="11360971" cy="5464969"/>
          </a:xfrm>
        </p:spPr>
        <p:txBody>
          <a:bodyPr/>
          <a:lstStyle/>
          <a:p>
            <a:r>
              <a:rPr lang="fr-FR" sz="1800" b="0" i="0" dirty="0">
                <a:solidFill>
                  <a:srgbClr val="0F3532"/>
                </a:solidFill>
                <a:effectLst/>
                <a:latin typeface="Verdana" panose="020B0604030504040204" pitchFamily="34" charset="0"/>
              </a:rPr>
              <a:t>PIA (Dommage alvéolaire Diffus) : PR, </a:t>
            </a:r>
            <a:r>
              <a:rPr lang="fr-FR" sz="1800" b="0" i="0" dirty="0" err="1">
                <a:solidFill>
                  <a:srgbClr val="0F3532"/>
                </a:solidFill>
                <a:effectLst/>
                <a:latin typeface="Verdana" panose="020B0604030504040204" pitchFamily="34" charset="0"/>
              </a:rPr>
              <a:t>Scl</a:t>
            </a:r>
            <a:r>
              <a:rPr lang="fr-FR" sz="1800" b="0" i="0" dirty="0">
                <a:solidFill>
                  <a:srgbClr val="0F3532"/>
                </a:solidFill>
                <a:effectLst/>
                <a:latin typeface="Verdana" panose="020B0604030504040204" pitchFamily="34" charset="0"/>
              </a:rPr>
              <a:t>, DM-PM</a:t>
            </a:r>
          </a:p>
          <a:p>
            <a:pPr marL="0" indent="0">
              <a:buNone/>
            </a:pPr>
            <a:r>
              <a:rPr lang="fr-FR" sz="1800" b="0" i="0" dirty="0">
                <a:solidFill>
                  <a:srgbClr val="800000"/>
                </a:solidFill>
                <a:effectLst/>
                <a:latin typeface="ArialMT"/>
              </a:rPr>
              <a:t>•</a:t>
            </a:r>
            <a:r>
              <a:rPr lang="fr-FR" sz="1800" b="0" i="0" dirty="0">
                <a:solidFill>
                  <a:srgbClr val="931100"/>
                </a:solidFill>
                <a:effectLst/>
                <a:latin typeface="Helvetica" panose="020B0604020202020204" pitchFamily="34" charset="0"/>
              </a:rPr>
              <a:t> </a:t>
            </a:r>
            <a:r>
              <a:rPr lang="fr-FR" sz="1800" b="0" i="0" dirty="0">
                <a:solidFill>
                  <a:srgbClr val="0F3532"/>
                </a:solidFill>
                <a:effectLst/>
                <a:latin typeface="Verdana" panose="020B0604030504040204" pitchFamily="34" charset="0"/>
              </a:rPr>
              <a:t>Pneumopathie Lupique   Rare : &lt; 4% des cohortes</a:t>
            </a:r>
            <a:r>
              <a:rPr lang="fr-FR" dirty="0"/>
              <a:t> </a:t>
            </a:r>
            <a:br>
              <a:rPr lang="fr-FR" dirty="0"/>
            </a:br>
            <a:endParaRPr lang="fr-DZ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B11DD9-0CD2-DCEA-F00E-B170798A4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04" y="2023054"/>
            <a:ext cx="10437607" cy="28178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4F84DA-161C-A1AA-C53E-36AE849BFD45}"/>
              </a:ext>
            </a:extLst>
          </p:cNvPr>
          <p:cNvSpPr txBox="1"/>
          <p:nvPr/>
        </p:nvSpPr>
        <p:spPr>
          <a:xfrm>
            <a:off x="562985" y="4902700"/>
            <a:ext cx="10122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dirty="0">
                <a:solidFill>
                  <a:srgbClr val="000000"/>
                </a:solidFill>
                <a:effectLst/>
                <a:latin typeface="TheSerifSemiLight-Plain"/>
              </a:rPr>
              <a:t>Une femme de 37 ans consulte dans le service de médecine interne pour altération de l’état général associée à une dyspnée et sans anomalie à l’auscultation. Le bilan biologique révèle un syndrome inflammatoire avec des facteurs antinucléaires positifs (1/1 280) d’aspect homogène avec anticorps anti-ADN natifs positifs aux 110 UI/</a:t>
            </a:r>
            <a:r>
              <a:rPr lang="fr-FR" sz="1800" b="0" i="0" dirty="0" err="1">
                <a:solidFill>
                  <a:srgbClr val="000000"/>
                </a:solidFill>
                <a:effectLst/>
                <a:latin typeface="TheSerifSemiLight-Plain"/>
              </a:rPr>
              <a:t>mL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heSerifSemiLight-Plain"/>
              </a:rPr>
              <a:t>.</a:t>
            </a:r>
          </a:p>
          <a:p>
            <a:r>
              <a:rPr lang="fr-FR" sz="1800" b="0" i="0" dirty="0">
                <a:solidFill>
                  <a:srgbClr val="000000"/>
                </a:solidFill>
                <a:effectLst/>
                <a:latin typeface="TheSerifSemiLight-Plain"/>
              </a:rPr>
              <a:t>Le scanner thoracique révèle une micronodules  </a:t>
            </a:r>
            <a:r>
              <a:rPr lang="fr-FR" sz="1800" b="0" i="0" dirty="0" err="1">
                <a:solidFill>
                  <a:srgbClr val="000000"/>
                </a:solidFill>
                <a:effectLst/>
                <a:latin typeface="TheSerifSemiLight-Plain"/>
              </a:rPr>
              <a:t>centrolobulaires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heSerifSemiLight-Plain"/>
              </a:rPr>
              <a:t> (</a:t>
            </a:r>
            <a:r>
              <a:rPr lang="fr-FR" sz="1800" b="0" i="0" dirty="0">
                <a:solidFill>
                  <a:srgbClr val="E2001A"/>
                </a:solidFill>
                <a:effectLst/>
                <a:latin typeface="ZapfDingbats"/>
              </a:rPr>
              <a:t>➞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heSerifSemiLight-Plain"/>
              </a:rPr>
              <a:t>) diffuse avec des plages en verre dépoli et une condensation  lobaire supérieure droite</a:t>
            </a:r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16046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6B731-3E87-AD48-FA1E-B4B38A2F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Pneumopathie interstitielle lymphocytaire (LIP)</a:t>
            </a:r>
            <a:endParaRPr lang="fr-DZ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97B42C-1403-C014-0019-6C82B99A29C2}"/>
              </a:ext>
            </a:extLst>
          </p:cNvPr>
          <p:cNvSpPr txBox="1"/>
          <p:nvPr/>
        </p:nvSpPr>
        <p:spPr>
          <a:xfrm>
            <a:off x="838200" y="5424118"/>
            <a:ext cx="75957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Radiologiquement, les signes de PIL sont le verre dépoli (100%des cas) et les kystes à parois fines (50 %) périvasculaires ou moins fréquemment du rayon de miel péri-vasculaire.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50% des cas il y a des réticulations intralobulaires.</a:t>
            </a:r>
            <a:endParaRPr lang="fr-D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59BB98-3825-864A-2276-89400B0F5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4904"/>
            <a:ext cx="3867150" cy="28194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8EEA193-4649-2D52-0694-2B97D084D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313" y="1141973"/>
            <a:ext cx="3314700" cy="548247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38055E1-129C-1A7E-3D82-1259A9D83AA2}"/>
              </a:ext>
            </a:extLst>
          </p:cNvPr>
          <p:cNvSpPr txBox="1"/>
          <p:nvPr/>
        </p:nvSpPr>
        <p:spPr>
          <a:xfrm>
            <a:off x="5130726" y="2480502"/>
            <a:ext cx="29159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 dans un syndrome de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Gougerot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Preuve par BGSA et biopsies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/>
            </a:br>
            <a:endParaRPr lang="fr-D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7931ED-A096-71A1-6AED-F0E9A4983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511629"/>
            <a:ext cx="7663542" cy="5665334"/>
          </a:xfrm>
        </p:spPr>
      </p:pic>
    </p:spTree>
    <p:extLst>
      <p:ext uri="{BB962C8B-B14F-4D97-AF65-F5344CB8AC3E}">
        <p14:creationId xmlns:p14="http://schemas.microsoft.com/office/powerpoint/2010/main" val="28766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353C95-2C48-180C-FDB9-AE3C7D09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Pneumopathie organisée (PO ex BOOP)</a:t>
            </a:r>
            <a:r>
              <a:rPr lang="fr-FR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3AB0A0-40F6-7467-4030-0D9C1DB8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74" y="1262791"/>
            <a:ext cx="3219450" cy="22669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23868F-315D-77C9-519B-63B883412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028" y="1262791"/>
            <a:ext cx="6738257" cy="523008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31B9B05-6F66-C9EA-CADF-094BEA9667B0}"/>
              </a:ext>
            </a:extLst>
          </p:cNvPr>
          <p:cNvSpPr txBox="1"/>
          <p:nvPr/>
        </p:nvSpPr>
        <p:spPr>
          <a:xfrm>
            <a:off x="365424" y="4192522"/>
            <a:ext cx="4184805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L’aspect classique en radiographie est fait de plages de condensation non-segmentaires uni ou bilatérales , multifocales , migratrices avec un  gradient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apico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-basal</a:t>
            </a:r>
            <a:endParaRPr lang="fr-D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12DE4F0-635D-CFCA-1AE7-EAB6B6C7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4" y="1941059"/>
            <a:ext cx="5472112" cy="349635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E51F3A6-F5AE-35A6-14E2-1348C0D2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496"/>
            <a:ext cx="10515600" cy="1325563"/>
          </a:xfrm>
        </p:spPr>
        <p:txBody>
          <a:bodyPr>
            <a:noAutofit/>
          </a:bodyPr>
          <a:lstStyle/>
          <a:p>
            <a:br>
              <a:rPr lang="fr-FR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Sjögren et lymphome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E42840-ADC7-E74C-6A1F-95931CA6BC92}"/>
              </a:ext>
            </a:extLst>
          </p:cNvPr>
          <p:cNvSpPr txBox="1"/>
          <p:nvPr/>
        </p:nvSpPr>
        <p:spPr>
          <a:xfrm>
            <a:off x="6219146" y="2274838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5% des patients</a:t>
            </a:r>
          </a:p>
          <a:p>
            <a:r>
              <a:rPr lang="fr-F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Lymphome B (MALT)</a:t>
            </a:r>
          </a:p>
          <a:p>
            <a:r>
              <a:rPr lang="fr-F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Condensation chronique</a:t>
            </a:r>
          </a:p>
          <a:p>
            <a:r>
              <a:rPr lang="fr-F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+/- bronchogramme</a:t>
            </a:r>
          </a:p>
          <a:p>
            <a:r>
              <a:rPr lang="fr-F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+/- adénomégalies</a:t>
            </a:r>
          </a:p>
          <a:p>
            <a:r>
              <a:rPr lang="fr-F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Hypermétabolisme FDG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FC4824-D303-E313-0B4F-A49D59C863F4}"/>
              </a:ext>
            </a:extLst>
          </p:cNvPr>
          <p:cNvSpPr txBox="1"/>
          <p:nvPr/>
        </p:nvSpPr>
        <p:spPr>
          <a:xfrm>
            <a:off x="1009650" y="5771194"/>
            <a:ext cx="3366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Condensation chronique</a:t>
            </a:r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98379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E71E8-4DFB-8BE4-91B5-B82F1A62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82" y="1548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br>
              <a:rPr lang="fr-FR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6A31D3-B089-E9BD-BE5C-CC55E189E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20" y="1187007"/>
            <a:ext cx="3386818" cy="399641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64AC6F-E1E8-FFD7-F817-ED283C0BCA3C}"/>
              </a:ext>
            </a:extLst>
          </p:cNvPr>
          <p:cNvSpPr txBox="1"/>
          <p:nvPr/>
        </p:nvSpPr>
        <p:spPr>
          <a:xfrm>
            <a:off x="455839" y="817675"/>
            <a:ext cx="2841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Nodules rhumatoïdes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DZ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050BBD-2DF3-9B9E-2B29-1045CD1A0BD6}"/>
              </a:ext>
            </a:extLst>
          </p:cNvPr>
          <p:cNvSpPr txBox="1"/>
          <p:nvPr/>
        </p:nvSpPr>
        <p:spPr>
          <a:xfrm>
            <a:off x="455839" y="5183425"/>
            <a:ext cx="49747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Multiples</a:t>
            </a:r>
          </a:p>
          <a:p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Territoires sup</a:t>
            </a:r>
          </a:p>
          <a:p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1-5 cm, ronds et bien limités</a:t>
            </a:r>
          </a:p>
          <a:p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Localisation septale ou pleurale</a:t>
            </a:r>
          </a:p>
          <a:p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Cavitation (PNX)</a:t>
            </a:r>
          </a:p>
          <a:p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Calcification possible mais rare</a:t>
            </a:r>
            <a:r>
              <a:rPr lang="fr-FR" dirty="0"/>
              <a:t> </a:t>
            </a:r>
            <a:br>
              <a:rPr lang="fr-FR" dirty="0"/>
            </a:br>
            <a:endParaRPr lang="fr-DZ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D146058-8C4E-554C-A2AA-A0D66DA44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4" y="1187007"/>
            <a:ext cx="3438525" cy="465772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07394DC-2E00-EBED-0F4B-60D0F5773930}"/>
              </a:ext>
            </a:extLst>
          </p:cNvPr>
          <p:cNvSpPr txBox="1"/>
          <p:nvPr/>
        </p:nvSpPr>
        <p:spPr>
          <a:xfrm>
            <a:off x="5343524" y="8176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Atteinte pleurale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DZ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6F19E00-68C8-E215-ABF0-70E2ABDAD62C}"/>
              </a:ext>
            </a:extLst>
          </p:cNvPr>
          <p:cNvSpPr txBox="1"/>
          <p:nvPr/>
        </p:nvSpPr>
        <p:spPr>
          <a:xfrm>
            <a:off x="9144000" y="2778597"/>
            <a:ext cx="28085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Incidence annuelle 0,3-</a:t>
            </a:r>
          </a:p>
          <a:p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1,5% (H&gt;F)</a:t>
            </a:r>
          </a:p>
          <a:p>
            <a:r>
              <a:rPr lang="fr-F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</a:p>
          <a:p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asymptomatiques</a:t>
            </a:r>
          </a:p>
          <a:p>
            <a:r>
              <a:rPr lang="fr-F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Épaississements</a:t>
            </a:r>
          </a:p>
          <a:p>
            <a:r>
              <a:rPr lang="fr-F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Épanchements</a:t>
            </a:r>
          </a:p>
          <a:p>
            <a:r>
              <a:rPr lang="fr-F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PNX</a:t>
            </a:r>
          </a:p>
          <a:p>
            <a:r>
              <a:rPr lang="fr-FR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Empyèmes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/>
            </a:br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18251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B7633-FB9D-34B5-9FA5-74D45AE3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Atteinte Bronchique et bronchiolaire</a:t>
            </a:r>
            <a:r>
              <a:rPr lang="fr-FR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/>
            </a:br>
            <a:endParaRPr lang="fr-DZ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304D199-ECD2-5129-D703-59D95B620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504" y="2566847"/>
            <a:ext cx="9342625" cy="33909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F9CB72-AF95-4C1B-1C0C-E258E295732A}"/>
              </a:ext>
            </a:extLst>
          </p:cNvPr>
          <p:cNvSpPr txBox="1"/>
          <p:nvPr/>
        </p:nvSpPr>
        <p:spPr>
          <a:xfrm>
            <a:off x="2721685" y="1398495"/>
            <a:ext cx="5973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fr-FR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DDB évolutives de PR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B920F2-F2C5-6B37-7594-3824116B3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256" y="1283858"/>
            <a:ext cx="4668819" cy="50863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A1BEB8-6D4A-C883-107A-B921FD54A4AA}"/>
              </a:ext>
            </a:extLst>
          </p:cNvPr>
          <p:cNvSpPr txBox="1"/>
          <p:nvPr/>
        </p:nvSpPr>
        <p:spPr>
          <a:xfrm>
            <a:off x="3130476" y="287737"/>
            <a:ext cx="5325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Bronchiolite constrictive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cours d’une PR</a:t>
            </a:r>
            <a:endParaRPr lang="fr-D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0B7D6D-4550-8D98-64A6-DCADF4CF285B}"/>
              </a:ext>
            </a:extLst>
          </p:cNvPr>
          <p:cNvSpPr txBox="1"/>
          <p:nvPr/>
        </p:nvSpPr>
        <p:spPr>
          <a:xfrm>
            <a:off x="602429" y="1506071"/>
            <a:ext cx="5056094" cy="336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Imagerie :</a:t>
            </a:r>
          </a:p>
          <a:p>
            <a:pPr>
              <a:lnSpc>
                <a:spcPct val="150000"/>
              </a:lnSpc>
            </a:pPr>
            <a:r>
              <a:rPr lang="fr-FR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Aspect en mosaïque</a:t>
            </a:r>
          </a:p>
          <a:p>
            <a:pPr>
              <a:lnSpc>
                <a:spcPct val="150000"/>
              </a:lnSpc>
            </a:pPr>
            <a:r>
              <a:rPr lang="fr-FR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Z. claires sont hypovascularisées </a:t>
            </a:r>
          </a:p>
          <a:p>
            <a:pPr>
              <a:lnSpc>
                <a:spcPct val="150000"/>
              </a:lnSpc>
            </a:pPr>
            <a:r>
              <a:rPr lang="fr-FR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fr-FR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Z. denses sont hypervascularisées</a:t>
            </a:r>
          </a:p>
          <a:p>
            <a:pPr>
              <a:lnSpc>
                <a:spcPct val="150000"/>
              </a:lnSpc>
            </a:pPr>
            <a:r>
              <a:rPr lang="fr-FR" sz="1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FR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Majoration des anomalies en expiration avec</a:t>
            </a:r>
          </a:p>
          <a:p>
            <a:pPr>
              <a:lnSpc>
                <a:spcPct val="150000"/>
              </a:lnSpc>
            </a:pPr>
            <a:r>
              <a:rPr lang="fr-FR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individualisation de multiples petites zones de piégeage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AFF3992-D601-5815-06A8-23C6871017D5}"/>
              </a:ext>
            </a:extLst>
          </p:cNvPr>
          <p:cNvSpPr txBox="1"/>
          <p:nvPr/>
        </p:nvSpPr>
        <p:spPr>
          <a:xfrm>
            <a:off x="3130476" y="287737"/>
            <a:ext cx="532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Bronchiolite folliculaire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cours d’un </a:t>
            </a: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Sjögren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71D3DF-DDD9-A631-3F12-084C09BC6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47" y="1710970"/>
            <a:ext cx="4969137" cy="39045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A3A18B-DC12-D846-8494-504909E51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478" y="861116"/>
            <a:ext cx="31527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9524C-4858-C1C5-A414-61A1FC92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1" y="407193"/>
            <a:ext cx="10406743" cy="547688"/>
          </a:xfrm>
        </p:spPr>
        <p:txBody>
          <a:bodyPr>
            <a:normAutofit fontScale="90000"/>
          </a:bodyPr>
          <a:lstStyle/>
          <a:p>
            <a:b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Lupus systémique</a:t>
            </a:r>
            <a:b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E8B417-9DDC-001D-D911-1AC5EEA2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1" y="2176983"/>
            <a:ext cx="3781425" cy="44850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6615ED-EC32-F0B2-AF7A-4D9D59A9CB75}"/>
              </a:ext>
            </a:extLst>
          </p:cNvPr>
          <p:cNvSpPr txBox="1"/>
          <p:nvPr/>
        </p:nvSpPr>
        <p:spPr>
          <a:xfrm>
            <a:off x="474891" y="965767"/>
            <a:ext cx="351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Plèvre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pleurésie exsudative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significative dans 50% des cas et souvent bilatérale  </a:t>
            </a:r>
            <a:endParaRPr lang="fr-D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9E44028-6012-D323-44EC-4548F4ABF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411" y="3048000"/>
            <a:ext cx="3790950" cy="361405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E11DA42-7657-FD27-6D75-A0EAC3E60D83}"/>
              </a:ext>
            </a:extLst>
          </p:cNvPr>
          <p:cNvSpPr txBox="1"/>
          <p:nvPr/>
        </p:nvSpPr>
        <p:spPr>
          <a:xfrm>
            <a:off x="4592410" y="951819"/>
            <a:ext cx="379095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Diaphragme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Shrinking</a:t>
            </a:r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</a:t>
            </a:r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syndrome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Myogène vs neurogène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Parfois déclenché par épanchement ou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Radio/TDM: ascension</a:t>
            </a:r>
          </a:p>
          <a:p>
            <a:r>
              <a:rPr lang="fr-FR" sz="1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coupole / troubles de ventilation</a:t>
            </a:r>
          </a:p>
          <a:p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D23EC69-289A-56C5-DE4C-F106ADA70B80}"/>
              </a:ext>
            </a:extLst>
          </p:cNvPr>
          <p:cNvSpPr txBox="1"/>
          <p:nvPr/>
        </p:nvSpPr>
        <p:spPr>
          <a:xfrm>
            <a:off x="8795657" y="1140063"/>
            <a:ext cx="292145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Vasculaire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Maladie thromboembolique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Hémorragie </a:t>
            </a:r>
            <a:r>
              <a:rPr lang="fr-FR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alvéolair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9EAD830-282D-AEBD-BB34-A947D45B0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606" y="3055205"/>
            <a:ext cx="3226252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A27E0-A0A9-84E2-2D67-46775E23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br>
              <a:rPr lang="fr-FR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C5A0B7-A4E7-FF1C-8AB9-4A7E0564D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1/ Connaître l’aspect en imagerie des atteintes des différents compartiments thoraciques au cours des connectivites 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2/ Connaître les atteintes spécifiques de  certaines connectivites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95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A478A-2FAE-AC19-08A3-48312D09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53" y="419555"/>
            <a:ext cx="2238561" cy="1060904"/>
          </a:xfrm>
        </p:spPr>
        <p:txBody>
          <a:bodyPr>
            <a:normAutofit fontScale="90000"/>
          </a:bodyPr>
          <a:lstStyle/>
          <a:p>
            <a:r>
              <a:rPr lang="fr-FR" sz="40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HTAP</a:t>
            </a:r>
            <a:r>
              <a:rPr lang="fr-FR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/>
            </a:br>
            <a:endParaRPr lang="fr-DZ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B973B7A-1591-ADFE-C9F2-16DED0000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293" y="1807329"/>
            <a:ext cx="4914155" cy="435133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68B19D-D76D-63F4-D3B2-78F937851DFC}"/>
              </a:ext>
            </a:extLst>
          </p:cNvPr>
          <p:cNvSpPr txBox="1"/>
          <p:nvPr/>
        </p:nvSpPr>
        <p:spPr>
          <a:xfrm>
            <a:off x="5725885" y="3296345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Les régions hypodenses du poumon contiennent des vaisseaux de petite taille dont le nombre est réduit alors que la taille des artères pulmonaires dans les régions denses est augmentée correspondant à une redistribution du flux vasculaire vers ces régions perfusées. </a:t>
            </a:r>
            <a:endParaRPr lang="fr-DZ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12A340-35DB-BB76-CA03-E253B1B04D92}"/>
              </a:ext>
            </a:extLst>
          </p:cNvPr>
          <p:cNvSpPr txBox="1"/>
          <p:nvPr/>
        </p:nvSpPr>
        <p:spPr>
          <a:xfrm>
            <a:off x="5693232" y="1643896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 Sclérodermie: HTAP</a:t>
            </a:r>
          </a:p>
          <a:p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isolée = grave</a:t>
            </a:r>
          </a:p>
          <a:p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ou associée à PID évoluée</a:t>
            </a:r>
          </a:p>
          <a:p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 Lupus: Post EP? (SAPL)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/>
            </a:br>
            <a:endParaRPr lang="fr-DZ" dirty="0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A934BE6-4CDE-04E5-46DE-0EDD9F334DE2}"/>
              </a:ext>
            </a:extLst>
          </p:cNvPr>
          <p:cNvSpPr/>
          <p:nvPr/>
        </p:nvSpPr>
        <p:spPr>
          <a:xfrm>
            <a:off x="491805" y="6392341"/>
            <a:ext cx="564109" cy="2769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06CFAD-C6CF-67F4-7798-25093902AC15}"/>
              </a:ext>
            </a:extLst>
          </p:cNvPr>
          <p:cNvSpPr txBox="1"/>
          <p:nvPr/>
        </p:nvSpPr>
        <p:spPr>
          <a:xfrm>
            <a:off x="1055914" y="6347037"/>
            <a:ext cx="2764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Artère pulmonaire de petite taille </a:t>
            </a:r>
            <a:endParaRPr lang="fr-D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3751F987-F7A5-C341-D69F-899B906AB8E0}"/>
              </a:ext>
            </a:extLst>
          </p:cNvPr>
          <p:cNvSpPr/>
          <p:nvPr/>
        </p:nvSpPr>
        <p:spPr>
          <a:xfrm>
            <a:off x="3570514" y="6392341"/>
            <a:ext cx="564109" cy="276999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A208065-6301-A67E-78CB-17BA268D6634}"/>
              </a:ext>
            </a:extLst>
          </p:cNvPr>
          <p:cNvSpPr txBox="1"/>
          <p:nvPr/>
        </p:nvSpPr>
        <p:spPr>
          <a:xfrm>
            <a:off x="4134623" y="6392341"/>
            <a:ext cx="2764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Artère pulmonaire de grande taille </a:t>
            </a:r>
            <a:endParaRPr lang="fr-D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A91DF5-83B0-6A3C-D988-FB8162E4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064" y="1396180"/>
            <a:ext cx="10515600" cy="5240593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fr-FR" sz="160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l">
              <a:lnSpc>
                <a:spcPct val="150000"/>
              </a:lnSpc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scanner thoracique haute résolution, est utile pour détecter une pneumopathie interstitielle diffuse à un stade suffisamment précoce pour qu’un traitement immunosuppresseur puisse être initié,</a:t>
            </a:r>
            <a:endParaRPr lang="fr-FR" sz="160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fr-FR" sz="160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Les connectivites sont des maladies qui peuvent atteindre toutes les structures broncho-pulmonaires. </a:t>
            </a:r>
          </a:p>
          <a:p>
            <a:pPr algn="l">
              <a:lnSpc>
                <a:spcPct val="150000"/>
              </a:lnSpc>
            </a:pPr>
            <a:r>
              <a:rPr lang="fr-FR" sz="160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L’atteinte interstitielle au cours des connectivites se manifeste sous forme de PIC, PINS, dommage alvéolaire diffus, bronchiolite constrictive, pneumonie organisée ou PIL.</a:t>
            </a:r>
          </a:p>
          <a:p>
            <a:pPr algn="l">
              <a:lnSpc>
                <a:spcPct val="150000"/>
              </a:lnSpc>
            </a:pPr>
            <a:r>
              <a:rPr lang="fr-FR" sz="160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L’atteinte interstitielle la plus fréquente au cours des connectivites est la PINS.</a:t>
            </a:r>
          </a:p>
          <a:p>
            <a:pPr algn="l">
              <a:lnSpc>
                <a:spcPct val="150000"/>
              </a:lnSpc>
            </a:pPr>
            <a:r>
              <a:rPr lang="fr-FR" sz="160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L’atteinte thoracique au cours des connectivites peut être en rapport soit avec la pathologie elle-même, soit avec une complication inhérente à cette pathologie, soit d’origine iatrogène médicamenteuse.</a:t>
            </a:r>
          </a:p>
          <a:p>
            <a:pPr>
              <a:lnSpc>
                <a:spcPct val="150000"/>
              </a:lnSpc>
            </a:pPr>
            <a:endParaRPr lang="fr-D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98B270-86CC-1F57-556B-6BD69713B1DA}"/>
              </a:ext>
            </a:extLst>
          </p:cNvPr>
          <p:cNvSpPr/>
          <p:nvPr/>
        </p:nvSpPr>
        <p:spPr>
          <a:xfrm>
            <a:off x="2734629" y="390567"/>
            <a:ext cx="5739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Messages </a:t>
            </a:r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à</a:t>
            </a:r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retenir </a:t>
            </a:r>
          </a:p>
        </p:txBody>
      </p:sp>
    </p:spTree>
    <p:extLst>
      <p:ext uri="{BB962C8B-B14F-4D97-AF65-F5344CB8AC3E}">
        <p14:creationId xmlns:p14="http://schemas.microsoft.com/office/powerpoint/2010/main" val="314027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ordinateur, capture d’écran, Site web&#10;&#10;Description générée automatiquement">
            <a:extLst>
              <a:ext uri="{FF2B5EF4-FFF2-40B4-BE49-F238E27FC236}">
                <a16:creationId xmlns:a16="http://schemas.microsoft.com/office/drawing/2014/main" id="{1A43803A-AC1D-B57D-E6EA-1D055A1E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59" y="0"/>
            <a:ext cx="5349241" cy="6858000"/>
          </a:xfrm>
          <a:prstGeom prst="rect">
            <a:avLst/>
          </a:prstGeom>
        </p:spPr>
      </p:pic>
      <p:pic>
        <p:nvPicPr>
          <p:cNvPr id="5" name="Image 4" descr="Une image contenant texte, Visage humain, capture d’écran&#10;&#10;Description générée automatiquement">
            <a:extLst>
              <a:ext uri="{FF2B5EF4-FFF2-40B4-BE49-F238E27FC236}">
                <a16:creationId xmlns:a16="http://schemas.microsoft.com/office/drawing/2014/main" id="{13F3470B-1975-B386-624C-6FA3D4E60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765"/>
            <a:ext cx="6842759" cy="38469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4B0F9D3-355C-08A8-C92B-51189B5E4B4B}"/>
              </a:ext>
            </a:extLst>
          </p:cNvPr>
          <p:cNvSpPr txBox="1"/>
          <p:nvPr/>
        </p:nvSpPr>
        <p:spPr>
          <a:xfrm>
            <a:off x="1641739" y="2510956"/>
            <a:ext cx="8043035" cy="12003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Soyez les Bienvenus</a:t>
            </a:r>
          </a:p>
        </p:txBody>
      </p:sp>
    </p:spTree>
    <p:extLst>
      <p:ext uri="{BB962C8B-B14F-4D97-AF65-F5344CB8AC3E}">
        <p14:creationId xmlns:p14="http://schemas.microsoft.com/office/powerpoint/2010/main" val="6942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67837-BA5B-9030-3508-190E32C7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fr-D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FDEFC5-7A27-F3CD-31A1-426C46D66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PID liées aux connectivites, peuvent être classées en différents types (ou «pattern») histopathologiques auxquels correspondent des aspects radiologiques, caractéristiques sur le CT-thoracique à haute résolution. On distingue ainsi 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pneumopathie interstitielle commune (UIP : 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usual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interstitial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pneumopathie interstitielle non spécifique (NSIP)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pneumopathie organisée (OP)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pneumopathie interstitielle lymphocytaire (LIP)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pneumopathie interstitielle aiguë (AIP) dont l’histopathologie correspond au dommage alvéolaire diffus (DAD).</a:t>
            </a:r>
          </a:p>
          <a:p>
            <a:pPr>
              <a:lnSpc>
                <a:spcPct val="150000"/>
              </a:lnSpc>
            </a:pPr>
            <a:br>
              <a:rPr lang="fr-FR" sz="1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8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0C082F0-DBA2-8DE0-4B95-53507BD07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05" y="514350"/>
            <a:ext cx="9950247" cy="47360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BAF6B3-B08C-08FB-CB41-DDB183CF6E8A}"/>
              </a:ext>
            </a:extLst>
          </p:cNvPr>
          <p:cNvSpPr txBox="1"/>
          <p:nvPr/>
        </p:nvSpPr>
        <p:spPr>
          <a:xfrm>
            <a:off x="3628103" y="5742039"/>
            <a:ext cx="477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Tableau 1: </a:t>
            </a:r>
            <a:r>
              <a:rPr lang="fr-FR" dirty="0" err="1"/>
              <a:t>Pid</a:t>
            </a:r>
            <a:r>
              <a:rPr lang="fr-FR" dirty="0"/>
              <a:t> au cours des connectivite </a:t>
            </a:r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376339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493EEE-B80E-02A4-C14F-F116F7F1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28612"/>
            <a:ext cx="102870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1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4FA8F-D621-6A53-2CD6-3CA8FD1E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7198"/>
          </a:xfrm>
        </p:spPr>
        <p:txBody>
          <a:bodyPr>
            <a:normAutofit fontScale="90000"/>
          </a:bodyPr>
          <a:lstStyle/>
          <a:p>
            <a:r>
              <a:rPr lang="fr-FR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PID : Fibrosantes: PIC-PINS</a:t>
            </a:r>
            <a:r>
              <a:rPr lang="fr-FR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/>
            </a:br>
            <a:endParaRPr lang="fr-DZ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29F6B6CA-B9A8-21E7-2D36-8BA9E0CA2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88" y="1253331"/>
            <a:ext cx="11193333" cy="1498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 : PR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 de 80 ans : ATCD HTA, SAS appareillé, Dyspnée progressivement croissante , Bilan auto-immun positif (FR + , AC anti CCP +), pas d’exposition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FR" sz="1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Diagnostic retenu : pic secondaire a une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D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Espace réservé du contenu 6">
            <a:extLst>
              <a:ext uri="{FF2B5EF4-FFF2-40B4-BE49-F238E27FC236}">
                <a16:creationId xmlns:a16="http://schemas.microsoft.com/office/drawing/2014/main" id="{D3EB1645-6CF6-1B09-4AE5-53BC015CD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8" y="3048412"/>
            <a:ext cx="4099430" cy="325557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5B752D6-3FBA-0B67-04CF-18B1A809C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626" y="3048412"/>
            <a:ext cx="4393603" cy="325557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D16E060-371E-AB61-D3E9-999F3328EA12}"/>
              </a:ext>
            </a:extLst>
          </p:cNvPr>
          <p:cNvSpPr txBox="1"/>
          <p:nvPr/>
        </p:nvSpPr>
        <p:spPr>
          <a:xfrm>
            <a:off x="4635201" y="2510529"/>
            <a:ext cx="256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   TYPIQUE </a:t>
            </a:r>
          </a:p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D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8E706-144E-D630-D55D-F03354B2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2310"/>
          </a:xfrm>
        </p:spPr>
        <p:txBody>
          <a:bodyPr/>
          <a:lstStyle/>
          <a:p>
            <a:r>
              <a:rPr lang="fr-FR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PINS: Sclérodermie ++</a:t>
            </a: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/>
            </a:br>
            <a:endParaRPr lang="fr-DZ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77770E-6A75-4414-6E3B-0F5F8F383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9613" y="1255825"/>
            <a:ext cx="10515600" cy="387168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0898AA8-975C-A6DC-7DEC-FB84EE8624C5}"/>
              </a:ext>
            </a:extLst>
          </p:cNvPr>
          <p:cNvSpPr txBox="1"/>
          <p:nvPr/>
        </p:nvSpPr>
        <p:spPr>
          <a:xfrm>
            <a:off x="709613" y="537188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fr-FR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NSIP: Verre dépoli &gt;&gt; réticulation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D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D641DF2-A2E2-2254-238D-E039DCEC9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45" y="347327"/>
            <a:ext cx="9612799" cy="545104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AE74AFA-F707-D38E-1F35-BC6C5B7F0C89}"/>
              </a:ext>
            </a:extLst>
          </p:cNvPr>
          <p:cNvSpPr txBox="1"/>
          <p:nvPr/>
        </p:nvSpPr>
        <p:spPr>
          <a:xfrm>
            <a:off x="1290918" y="6024282"/>
            <a:ext cx="94129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TDM-HR pulmonaire révélant des opacités en verre dépoli, des lignes intralobulaires (</a:t>
            </a:r>
            <a:r>
              <a:rPr lang="fr-FR" sz="1600" b="0" i="0" dirty="0">
                <a:solidFill>
                  <a:srgbClr val="E20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et des bronchectasies de traction (</a:t>
            </a:r>
            <a:r>
              <a:rPr lang="fr-FR" sz="1600" b="0" i="0" dirty="0">
                <a:solidFill>
                  <a:srgbClr val="E20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➞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sans “rayon de miel” chez un patient de 56 ans suivi pour une sclérodermie systémique, anticorps anti-Scl-70 positifs.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/>
            </a:br>
            <a:endParaRPr lang="fr-DZ" dirty="0"/>
          </a:p>
        </p:txBody>
      </p:sp>
    </p:spTree>
    <p:extLst>
      <p:ext uri="{BB962C8B-B14F-4D97-AF65-F5344CB8AC3E}">
        <p14:creationId xmlns:p14="http://schemas.microsoft.com/office/powerpoint/2010/main" val="25702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10C862-54C3-D999-63F8-DCE66DA89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24" y="213136"/>
            <a:ext cx="7915275" cy="56067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B525B5-C0D8-4537-BFA6-4DBD086C45DC}"/>
              </a:ext>
            </a:extLst>
          </p:cNvPr>
          <p:cNvSpPr txBox="1"/>
          <p:nvPr/>
        </p:nvSpPr>
        <p:spPr>
          <a:xfrm>
            <a:off x="8713693" y="505609"/>
            <a:ext cx="3270325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PINS polyarthrite rhumatoïde forme fibrosante</a:t>
            </a:r>
            <a:endParaRPr lang="fr-D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A317D1-E164-023D-6CB5-CE8F31C60F0F}"/>
              </a:ext>
            </a:extLst>
          </p:cNvPr>
          <p:cNvSpPr txBox="1"/>
          <p:nvPr/>
        </p:nvSpPr>
        <p:spPr>
          <a:xfrm>
            <a:off x="395624" y="5998533"/>
            <a:ext cx="9802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présence d’une bande dorsale postérieure basse d’épargne est un trait sémiologique de la PINS</a:t>
            </a:r>
            <a:endParaRPr lang="fr-DZ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Office PowerPoint</Application>
  <PresentationFormat>Grand écran</PresentationFormat>
  <Paragraphs>133</Paragraphs>
  <Slides>22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Arial</vt:lpstr>
      <vt:lpstr>ArialMT</vt:lpstr>
      <vt:lpstr>Calibri</vt:lpstr>
      <vt:lpstr>Calibri Light</vt:lpstr>
      <vt:lpstr>Helvetica</vt:lpstr>
      <vt:lpstr>Melior</vt:lpstr>
      <vt:lpstr>TheSerifSemiLight-Plain</vt:lpstr>
      <vt:lpstr>Times New Roman</vt:lpstr>
      <vt:lpstr>Verdana</vt:lpstr>
      <vt:lpstr>ZapfDingbats</vt:lpstr>
      <vt:lpstr>Thème Office</vt:lpstr>
      <vt:lpstr>Présentation PowerPoint</vt:lpstr>
      <vt:lpstr>Objectifs </vt:lpstr>
      <vt:lpstr>Introduction </vt:lpstr>
      <vt:lpstr>Présentation PowerPoint</vt:lpstr>
      <vt:lpstr>Présentation PowerPoint</vt:lpstr>
      <vt:lpstr>PID : Fibrosantes: PIC-PINS  </vt:lpstr>
      <vt:lpstr>PINS: Sclérodermie ++  </vt:lpstr>
      <vt:lpstr>Présentation PowerPoint</vt:lpstr>
      <vt:lpstr>Présentation PowerPoint</vt:lpstr>
      <vt:lpstr>PID Aiguës « bruyantes »  </vt:lpstr>
      <vt:lpstr>Pneumopathie interstitielle lymphocytaire (LIP)</vt:lpstr>
      <vt:lpstr>Présentation PowerPoint</vt:lpstr>
      <vt:lpstr>Pneumopathie organisée (PO ex BOOP)  </vt:lpstr>
      <vt:lpstr>    Sjögren et lymphome   </vt:lpstr>
      <vt:lpstr>PR   </vt:lpstr>
      <vt:lpstr>Atteinte Bronchique et bronchiolaire  </vt:lpstr>
      <vt:lpstr>Présentation PowerPoint</vt:lpstr>
      <vt:lpstr>Présentation PowerPoint</vt:lpstr>
      <vt:lpstr> Lupus systémique </vt:lpstr>
      <vt:lpstr>HTAP 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Abderrezak Benmansour</dc:creator>
  <cp:lastModifiedBy>LOUNICI ALI</cp:lastModifiedBy>
  <cp:revision>7</cp:revision>
  <dcterms:created xsi:type="dcterms:W3CDTF">2023-12-06T10:56:42Z</dcterms:created>
  <dcterms:modified xsi:type="dcterms:W3CDTF">2023-12-09T11:17:20Z</dcterms:modified>
</cp:coreProperties>
</file>