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74"/>
  </p:notesMasterIdLst>
  <p:handoutMasterIdLst>
    <p:handoutMasterId r:id="rId75"/>
  </p:handoutMasterIdLst>
  <p:sldIdLst>
    <p:sldId id="256" r:id="rId5"/>
    <p:sldId id="344" r:id="rId6"/>
    <p:sldId id="270" r:id="rId7"/>
    <p:sldId id="271" r:id="rId8"/>
    <p:sldId id="339" r:id="rId9"/>
    <p:sldId id="341" r:id="rId10"/>
    <p:sldId id="342" r:id="rId11"/>
    <p:sldId id="272" r:id="rId12"/>
    <p:sldId id="343" r:id="rId13"/>
    <p:sldId id="273" r:id="rId14"/>
    <p:sldId id="274" r:id="rId15"/>
    <p:sldId id="275" r:id="rId16"/>
    <p:sldId id="277" r:id="rId17"/>
    <p:sldId id="278" r:id="rId18"/>
    <p:sldId id="279" r:id="rId19"/>
    <p:sldId id="280" r:id="rId20"/>
    <p:sldId id="281" r:id="rId21"/>
    <p:sldId id="338" r:id="rId22"/>
    <p:sldId id="282" r:id="rId23"/>
    <p:sldId id="331" r:id="rId24"/>
    <p:sldId id="283" r:id="rId25"/>
    <p:sldId id="351" r:id="rId26"/>
    <p:sldId id="332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7" r:id="rId37"/>
    <p:sldId id="302" r:id="rId38"/>
    <p:sldId id="304" r:id="rId39"/>
    <p:sldId id="305" r:id="rId40"/>
    <p:sldId id="306" r:id="rId41"/>
    <p:sldId id="303" r:id="rId42"/>
    <p:sldId id="314" r:id="rId43"/>
    <p:sldId id="315" r:id="rId44"/>
    <p:sldId id="316" r:id="rId45"/>
    <p:sldId id="317" r:id="rId46"/>
    <p:sldId id="345" r:id="rId47"/>
    <p:sldId id="307" r:id="rId48"/>
    <p:sldId id="308" r:id="rId49"/>
    <p:sldId id="310" r:id="rId50"/>
    <p:sldId id="311" r:id="rId51"/>
    <p:sldId id="312" r:id="rId52"/>
    <p:sldId id="260" r:id="rId53"/>
    <p:sldId id="313" r:id="rId54"/>
    <p:sldId id="328" r:id="rId55"/>
    <p:sldId id="318" r:id="rId56"/>
    <p:sldId id="348" r:id="rId57"/>
    <p:sldId id="319" r:id="rId58"/>
    <p:sldId id="346" r:id="rId59"/>
    <p:sldId id="320" r:id="rId60"/>
    <p:sldId id="349" r:id="rId61"/>
    <p:sldId id="321" r:id="rId62"/>
    <p:sldId id="350" r:id="rId63"/>
    <p:sldId id="323" r:id="rId64"/>
    <p:sldId id="335" r:id="rId65"/>
    <p:sldId id="336" r:id="rId66"/>
    <p:sldId id="324" r:id="rId67"/>
    <p:sldId id="325" r:id="rId68"/>
    <p:sldId id="333" r:id="rId69"/>
    <p:sldId id="334" r:id="rId70"/>
    <p:sldId id="326" r:id="rId71"/>
    <p:sldId id="327" r:id="rId72"/>
    <p:sldId id="267" r:id="rId7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3" autoAdjust="0"/>
    <p:restoredTop sz="79487" autoAdjust="0"/>
  </p:normalViewPr>
  <p:slideViewPr>
    <p:cSldViewPr snapToGrid="0">
      <p:cViewPr varScale="1">
        <p:scale>
          <a:sx n="59" d="100"/>
          <a:sy n="59" d="100"/>
        </p:scale>
        <p:origin x="45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3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000" b="1" dirty="0" smtClean="0"/>
              <a:t>mg/dl</a:t>
            </a:r>
            <a:endParaRPr lang="fr-FR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3"/>
          <c:order val="0"/>
          <c:tx>
            <c:strRef>
              <c:f>Sheet1!$E$1</c:f>
              <c:strCache>
                <c:ptCount val="1"/>
                <c:pt idx="0">
                  <c:v>HDL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Admission</c:v>
                </c:pt>
                <c:pt idx="1">
                  <c:v>3 mois</c:v>
                </c:pt>
                <c:pt idx="2">
                  <c:v>6 mois</c:v>
                </c:pt>
                <c:pt idx="3">
                  <c:v>12 mois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43</c:v>
                </c:pt>
                <c:pt idx="1">
                  <c:v>55</c:v>
                </c:pt>
                <c:pt idx="2">
                  <c:v>45</c:v>
                </c:pt>
                <c:pt idx="3">
                  <c:v>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EEF-46B8-8A78-7D3A0C41405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19479776"/>
        <c:axId val="419480192"/>
      </c:lineChart>
      <c:catAx>
        <c:axId val="41947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480192"/>
        <c:crosses val="autoZero"/>
        <c:auto val="1"/>
        <c:lblAlgn val="ctr"/>
        <c:lblOffset val="100"/>
        <c:noMultiLvlLbl val="0"/>
      </c:catAx>
      <c:valAx>
        <c:axId val="419480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47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csDMARDs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Admission</c:v>
                </c:pt>
                <c:pt idx="1">
                  <c:v>3 mois</c:v>
                </c:pt>
                <c:pt idx="2">
                  <c:v>6 mois</c:v>
                </c:pt>
                <c:pt idx="3">
                  <c:v>12 mois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 formatCode="0%">
                  <c:v>1</c:v>
                </c:pt>
                <c:pt idx="1">
                  <c:v>0.72</c:v>
                </c:pt>
                <c:pt idx="2">
                  <c:v>0.54</c:v>
                </c:pt>
                <c:pt idx="3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98-412B-8FFA-1BFBE8A2FB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70025472"/>
        <c:axId val="670029080"/>
      </c:barChart>
      <c:catAx>
        <c:axId val="67002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1">
                <a:lumMod val="20000"/>
                <a:lumOff val="80000"/>
                <a:alpha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70029080"/>
        <c:crosses val="autoZero"/>
        <c:auto val="1"/>
        <c:lblAlgn val="ctr"/>
        <c:lblOffset val="100"/>
        <c:noMultiLvlLbl val="0"/>
      </c:catAx>
      <c:valAx>
        <c:axId val="670029080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accent1">
                  <a:lumMod val="20000"/>
                  <a:lumOff val="80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3175">
            <a:solidFill>
              <a:schemeClr val="accent1">
                <a:lumMod val="20000"/>
                <a:lumOff val="80000"/>
                <a:alpha val="3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70025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Monotherapie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Admission</c:v>
                </c:pt>
                <c:pt idx="1">
                  <c:v>3 mois</c:v>
                </c:pt>
                <c:pt idx="2">
                  <c:v>6 mois</c:v>
                </c:pt>
                <c:pt idx="3">
                  <c:v>12 mois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</c:v>
                </c:pt>
                <c:pt idx="1">
                  <c:v>0.28000000000000003</c:v>
                </c:pt>
                <c:pt idx="2">
                  <c:v>0.46</c:v>
                </c:pt>
                <c:pt idx="3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9E-4D93-89A8-5E9353F2105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74795008"/>
        <c:axId val="279376768"/>
      </c:barChart>
      <c:catAx>
        <c:axId val="27479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79376768"/>
        <c:crosses val="autoZero"/>
        <c:auto val="1"/>
        <c:lblAlgn val="ctr"/>
        <c:lblOffset val="100"/>
        <c:noMultiLvlLbl val="0"/>
      </c:catAx>
      <c:valAx>
        <c:axId val="27937676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7479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000" b="1" dirty="0" smtClean="0"/>
              <a:t>mg/dl</a:t>
            </a:r>
            <a:endParaRPr lang="fr-FR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TG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Admission</c:v>
                </c:pt>
                <c:pt idx="1">
                  <c:v>3 mois</c:v>
                </c:pt>
                <c:pt idx="2">
                  <c:v>6 mois</c:v>
                </c:pt>
                <c:pt idx="3">
                  <c:v>12 mois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123</c:v>
                </c:pt>
                <c:pt idx="1">
                  <c:v>152</c:v>
                </c:pt>
                <c:pt idx="2">
                  <c:v>132</c:v>
                </c:pt>
                <c:pt idx="3">
                  <c:v>110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EEF-46B8-8A78-7D3A0C41405B}"/>
            </c:ext>
          </c:extLst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HDL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Admission</c:v>
                </c:pt>
                <c:pt idx="1">
                  <c:v>3 mois</c:v>
                </c:pt>
                <c:pt idx="2">
                  <c:v>6 mois</c:v>
                </c:pt>
                <c:pt idx="3">
                  <c:v>12 mois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43</c:v>
                </c:pt>
                <c:pt idx="1">
                  <c:v>55</c:v>
                </c:pt>
                <c:pt idx="2">
                  <c:v>45</c:v>
                </c:pt>
                <c:pt idx="3">
                  <c:v>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EEF-46B8-8A78-7D3A0C41405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19479776"/>
        <c:axId val="419480192"/>
      </c:lineChart>
      <c:catAx>
        <c:axId val="41947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480192"/>
        <c:crosses val="autoZero"/>
        <c:auto val="1"/>
        <c:lblAlgn val="ctr"/>
        <c:lblOffset val="100"/>
        <c:noMultiLvlLbl val="0"/>
      </c:catAx>
      <c:valAx>
        <c:axId val="419480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47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000" b="1" dirty="0" smtClean="0"/>
              <a:t>mg/dl</a:t>
            </a:r>
            <a:endParaRPr lang="fr-FR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LDL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Admission</c:v>
                </c:pt>
                <c:pt idx="1">
                  <c:v>3 mois</c:v>
                </c:pt>
                <c:pt idx="2">
                  <c:v>6 mois</c:v>
                </c:pt>
                <c:pt idx="3">
                  <c:v>12 mois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117</c:v>
                </c:pt>
                <c:pt idx="1">
                  <c:v>156</c:v>
                </c:pt>
                <c:pt idx="2">
                  <c:v>140</c:v>
                </c:pt>
                <c:pt idx="3">
                  <c:v>115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EEF-46B8-8A78-7D3A0C41405B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TG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Admission</c:v>
                </c:pt>
                <c:pt idx="1">
                  <c:v>3 mois</c:v>
                </c:pt>
                <c:pt idx="2">
                  <c:v>6 mois</c:v>
                </c:pt>
                <c:pt idx="3">
                  <c:v>12 mois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123</c:v>
                </c:pt>
                <c:pt idx="1">
                  <c:v>152</c:v>
                </c:pt>
                <c:pt idx="2">
                  <c:v>132</c:v>
                </c:pt>
                <c:pt idx="3">
                  <c:v>110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EEF-46B8-8A78-7D3A0C41405B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HDL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Admission</c:v>
                </c:pt>
                <c:pt idx="1">
                  <c:v>3 mois</c:v>
                </c:pt>
                <c:pt idx="2">
                  <c:v>6 mois</c:v>
                </c:pt>
                <c:pt idx="3">
                  <c:v>12 mois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43</c:v>
                </c:pt>
                <c:pt idx="1">
                  <c:v>55</c:v>
                </c:pt>
                <c:pt idx="2">
                  <c:v>45</c:v>
                </c:pt>
                <c:pt idx="3">
                  <c:v>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EEF-46B8-8A78-7D3A0C41405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19479776"/>
        <c:axId val="419480192"/>
      </c:lineChart>
      <c:catAx>
        <c:axId val="41947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480192"/>
        <c:crosses val="autoZero"/>
        <c:auto val="1"/>
        <c:lblAlgn val="ctr"/>
        <c:lblOffset val="100"/>
        <c:noMultiLvlLbl val="0"/>
      </c:catAx>
      <c:valAx>
        <c:axId val="419480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47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000" b="1" dirty="0" smtClean="0"/>
              <a:t>mg/dl</a:t>
            </a:r>
            <a:endParaRPr lang="fr-FR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Chol 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Admission</c:v>
                </c:pt>
                <c:pt idx="1">
                  <c:v>3 mois</c:v>
                </c:pt>
                <c:pt idx="2">
                  <c:v>6 mois</c:v>
                </c:pt>
                <c:pt idx="3">
                  <c:v>12 mois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185</c:v>
                </c:pt>
                <c:pt idx="1">
                  <c:v>235</c:v>
                </c:pt>
                <c:pt idx="2">
                  <c:v>220</c:v>
                </c:pt>
                <c:pt idx="3">
                  <c:v>190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EF-46B8-8A78-7D3A0C4140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LDL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Admission</c:v>
                </c:pt>
                <c:pt idx="1">
                  <c:v>3 mois</c:v>
                </c:pt>
                <c:pt idx="2">
                  <c:v>6 mois</c:v>
                </c:pt>
                <c:pt idx="3">
                  <c:v>12 mois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117</c:v>
                </c:pt>
                <c:pt idx="1">
                  <c:v>156</c:v>
                </c:pt>
                <c:pt idx="2">
                  <c:v>140</c:v>
                </c:pt>
                <c:pt idx="3">
                  <c:v>115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EEF-46B8-8A78-7D3A0C41405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Admission</c:v>
                </c:pt>
                <c:pt idx="1">
                  <c:v>3 mois</c:v>
                </c:pt>
                <c:pt idx="2">
                  <c:v>6 mois</c:v>
                </c:pt>
                <c:pt idx="3">
                  <c:v>12 mois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123</c:v>
                </c:pt>
                <c:pt idx="1">
                  <c:v>152</c:v>
                </c:pt>
                <c:pt idx="2">
                  <c:v>132</c:v>
                </c:pt>
                <c:pt idx="3">
                  <c:v>110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EEF-46B8-8A78-7D3A0C41405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HDL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Admission</c:v>
                </c:pt>
                <c:pt idx="1">
                  <c:v>3 mois</c:v>
                </c:pt>
                <c:pt idx="2">
                  <c:v>6 mois</c:v>
                </c:pt>
                <c:pt idx="3">
                  <c:v>12 mois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43</c:v>
                </c:pt>
                <c:pt idx="1">
                  <c:v>55</c:v>
                </c:pt>
                <c:pt idx="2">
                  <c:v>45</c:v>
                </c:pt>
                <c:pt idx="3">
                  <c:v>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EEF-46B8-8A78-7D3A0C41405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19479776"/>
        <c:axId val="419480192"/>
      </c:lineChart>
      <c:catAx>
        <c:axId val="41947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480192"/>
        <c:crosses val="autoZero"/>
        <c:auto val="1"/>
        <c:lblAlgn val="ctr"/>
        <c:lblOffset val="100"/>
        <c:noMultiLvlLbl val="0"/>
      </c:catAx>
      <c:valAx>
        <c:axId val="419480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47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886581911821537E-2"/>
          <c:y val="3.7944009918176543E-2"/>
          <c:w val="0.92598897073849873"/>
          <c:h val="0.85718400316636623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Admission</c:v>
                </c:pt>
                <c:pt idx="1">
                  <c:v>3 mois</c:v>
                </c:pt>
                <c:pt idx="2">
                  <c:v>6 mois</c:v>
                </c:pt>
                <c:pt idx="3">
                  <c:v>12 mois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55.8</c:v>
                </c:pt>
                <c:pt idx="1">
                  <c:v>18.3</c:v>
                </c:pt>
                <c:pt idx="2">
                  <c:v>16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DB4-4CCC-BFAF-0F07AB7DE27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CRP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Admission</c:v>
                </c:pt>
                <c:pt idx="1">
                  <c:v>3 mois</c:v>
                </c:pt>
                <c:pt idx="2">
                  <c:v>6 mois</c:v>
                </c:pt>
                <c:pt idx="3">
                  <c:v>12 mois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87</c:v>
                </c:pt>
                <c:pt idx="1">
                  <c:v>33</c:v>
                </c:pt>
                <c:pt idx="2">
                  <c:v>20</c:v>
                </c:pt>
                <c:pt idx="3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DB4-4CCC-BFAF-0F07AB7DE27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76678976"/>
        <c:axId val="212515616"/>
      </c:lineChart>
      <c:catAx>
        <c:axId val="276678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2515616"/>
        <c:crosses val="autoZero"/>
        <c:auto val="1"/>
        <c:lblAlgn val="ctr"/>
        <c:lblOffset val="100"/>
        <c:noMultiLvlLbl val="0"/>
      </c:catAx>
      <c:valAx>
        <c:axId val="2125156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76678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472346399767396"/>
          <c:y val="3.1183562683968529E-2"/>
          <c:w val="0.17781837912730908"/>
          <c:h val="0.131658799255498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879347054648686E-2"/>
          <c:y val="3.6715857572474329E-2"/>
          <c:w val="0.95012065294535131"/>
          <c:h val="0.79793443956068055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DAS28 VS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Admission</c:v>
                </c:pt>
                <c:pt idx="1">
                  <c:v>3 mois</c:v>
                </c:pt>
                <c:pt idx="2">
                  <c:v>6 mois</c:v>
                </c:pt>
                <c:pt idx="3">
                  <c:v>12 mois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6.4</c:v>
                </c:pt>
                <c:pt idx="1">
                  <c:v>3.4</c:v>
                </c:pt>
                <c:pt idx="2">
                  <c:v>2.6</c:v>
                </c:pt>
                <c:pt idx="3">
                  <c:v>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A6-4C69-8A91-FDA356B890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DAS28 CRP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Admission</c:v>
                </c:pt>
                <c:pt idx="1">
                  <c:v>3 mois</c:v>
                </c:pt>
                <c:pt idx="2">
                  <c:v>6 mois</c:v>
                </c:pt>
                <c:pt idx="3">
                  <c:v>12 mois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5.6</c:v>
                </c:pt>
                <c:pt idx="1">
                  <c:v>3.3</c:v>
                </c:pt>
                <c:pt idx="2">
                  <c:v>2.8</c:v>
                </c:pt>
                <c:pt idx="3">
                  <c:v>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A6-4C69-8A91-FDA356B8908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04258480"/>
        <c:axId val="404259312"/>
      </c:lineChart>
      <c:catAx>
        <c:axId val="40425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4259312"/>
        <c:crosses val="autoZero"/>
        <c:auto val="1"/>
        <c:lblAlgn val="ctr"/>
        <c:lblOffset val="100"/>
        <c:noMultiLvlLbl val="0"/>
      </c:catAx>
      <c:valAx>
        <c:axId val="404259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4258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032691519080989"/>
          <c:y val="7.0372496049597319E-2"/>
          <c:w val="0.32059135360734597"/>
          <c:h val="8.17479637786890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HAQ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Admission</c:v>
                </c:pt>
                <c:pt idx="1">
                  <c:v>3 mois</c:v>
                </c:pt>
                <c:pt idx="2">
                  <c:v>6 mois</c:v>
                </c:pt>
                <c:pt idx="3">
                  <c:v>12 mois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2.2000000000000002</c:v>
                </c:pt>
                <c:pt idx="1">
                  <c:v>1.6</c:v>
                </c:pt>
                <c:pt idx="2">
                  <c:v>1.37</c:v>
                </c:pt>
                <c:pt idx="3">
                  <c:v>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D6-4A6F-BF18-D147E32968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9686336"/>
        <c:axId val="319681344"/>
      </c:lineChart>
      <c:catAx>
        <c:axId val="31968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19681344"/>
        <c:crosses val="autoZero"/>
        <c:auto val="1"/>
        <c:lblAlgn val="ctr"/>
        <c:lblOffset val="100"/>
        <c:noMultiLvlLbl val="0"/>
      </c:catAx>
      <c:valAx>
        <c:axId val="319681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19686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Prednisone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Admission</c:v>
                </c:pt>
                <c:pt idx="1">
                  <c:v>3 mois</c:v>
                </c:pt>
                <c:pt idx="2">
                  <c:v>6 mois</c:v>
                </c:pt>
                <c:pt idx="3">
                  <c:v>12 mois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8.9</c:v>
                </c:pt>
                <c:pt idx="1">
                  <c:v>7.5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DF-4EB9-8BBB-52A7BEDB0C8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04255984"/>
        <c:axId val="404257648"/>
      </c:lineChart>
      <c:catAx>
        <c:axId val="40425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4257648"/>
        <c:crosses val="autoZero"/>
        <c:auto val="1"/>
        <c:lblAlgn val="ctr"/>
        <c:lblOffset val="100"/>
        <c:noMultiLvlLbl val="0"/>
      </c:catAx>
      <c:valAx>
        <c:axId val="404257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4255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Sévré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Admission</c:v>
                </c:pt>
                <c:pt idx="1">
                  <c:v>3 mois</c:v>
                </c:pt>
                <c:pt idx="2">
                  <c:v>6 mois</c:v>
                </c:pt>
                <c:pt idx="3">
                  <c:v>12 mois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</c:v>
                </c:pt>
                <c:pt idx="1">
                  <c:v>0.15</c:v>
                </c:pt>
                <c:pt idx="2">
                  <c:v>0.28999999999999998</c:v>
                </c:pt>
                <c:pt idx="3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34-422F-A844-B07693B8C5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CTC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Admission</c:v>
                </c:pt>
                <c:pt idx="1">
                  <c:v>3 mois</c:v>
                </c:pt>
                <c:pt idx="2">
                  <c:v>6 mois</c:v>
                </c:pt>
                <c:pt idx="3">
                  <c:v>12 mois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0.79</c:v>
                </c:pt>
                <c:pt idx="1">
                  <c:v>0.64</c:v>
                </c:pt>
                <c:pt idx="2">
                  <c:v>0.5</c:v>
                </c:pt>
                <c:pt idx="3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34-422F-A844-B07693B8C5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4255152"/>
        <c:axId val="404260560"/>
      </c:barChart>
      <c:catAx>
        <c:axId val="40425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4260560"/>
        <c:crosses val="autoZero"/>
        <c:auto val="1"/>
        <c:lblAlgn val="ctr"/>
        <c:lblOffset val="100"/>
        <c:noMultiLvlLbl val="0"/>
      </c:catAx>
      <c:valAx>
        <c:axId val="40426056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4255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46D4CC-D9C5-4B54-B162-112DD75C0A3E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7B941A-001B-4DBC-A477-426DB043C855}">
      <dgm:prSet phldrT="[Text]" custT="1"/>
      <dgm:spPr/>
      <dgm:t>
        <a:bodyPr/>
        <a:lstStyle/>
        <a:p>
          <a:r>
            <a:rPr lang="en-US" sz="2900" b="1" dirty="0" smtClean="0">
              <a:solidFill>
                <a:schemeClr val="bg2"/>
              </a:solidFill>
            </a:rPr>
            <a:t>Quantitative</a:t>
          </a:r>
          <a:endParaRPr lang="en-US" sz="2900" b="1" dirty="0">
            <a:solidFill>
              <a:schemeClr val="bg2"/>
            </a:solidFill>
          </a:endParaRPr>
        </a:p>
      </dgm:t>
    </dgm:pt>
    <dgm:pt modelId="{581F873F-F20D-4736-8B05-6A1BE55E3292}" type="parTrans" cxnId="{EF5777F6-68C9-4D99-8748-BD84D2070A87}">
      <dgm:prSet/>
      <dgm:spPr/>
      <dgm:t>
        <a:bodyPr/>
        <a:lstStyle/>
        <a:p>
          <a:endParaRPr lang="en-US"/>
        </a:p>
      </dgm:t>
    </dgm:pt>
    <dgm:pt modelId="{CD0B1A04-6DA7-4A16-95AB-510082AC8456}" type="sibTrans" cxnId="{EF5777F6-68C9-4D99-8748-BD84D2070A87}">
      <dgm:prSet/>
      <dgm:spPr/>
      <dgm:t>
        <a:bodyPr/>
        <a:lstStyle/>
        <a:p>
          <a:endParaRPr lang="en-US"/>
        </a:p>
      </dgm:t>
    </dgm:pt>
    <dgm:pt modelId="{466E3C40-7EC4-41C2-99A7-6EE625246FFC}">
      <dgm:prSet phldrT="[Text]" custT="1"/>
      <dgm:spPr/>
      <dgm:t>
        <a:bodyPr/>
        <a:lstStyle/>
        <a:p>
          <a:r>
            <a:rPr lang="en-US" sz="2800" b="1" dirty="0" smtClean="0">
              <a:latin typeface="Century Gothic" panose="020B0502020202020204" pitchFamily="34" charset="0"/>
            </a:rPr>
            <a:t>↑ </a:t>
          </a:r>
          <a:r>
            <a:rPr lang="en-US" sz="2800" b="1" dirty="0" smtClean="0"/>
            <a:t>Lipide et lipoproteine</a:t>
          </a:r>
          <a:endParaRPr lang="en-US" sz="2800" b="1" dirty="0"/>
        </a:p>
      </dgm:t>
    </dgm:pt>
    <dgm:pt modelId="{2FB71CB2-315A-44DB-8300-38B94D15BAA9}" type="parTrans" cxnId="{B548ED59-2AFA-46AA-99F5-267E1B5A4B6E}">
      <dgm:prSet/>
      <dgm:spPr/>
      <dgm:t>
        <a:bodyPr/>
        <a:lstStyle/>
        <a:p>
          <a:endParaRPr lang="en-US"/>
        </a:p>
      </dgm:t>
    </dgm:pt>
    <dgm:pt modelId="{F4F76952-13FD-472B-957D-D13A310AB847}" type="sibTrans" cxnId="{B548ED59-2AFA-46AA-99F5-267E1B5A4B6E}">
      <dgm:prSet/>
      <dgm:spPr/>
      <dgm:t>
        <a:bodyPr/>
        <a:lstStyle/>
        <a:p>
          <a:endParaRPr lang="en-US"/>
        </a:p>
      </dgm:t>
    </dgm:pt>
    <dgm:pt modelId="{E5D3289F-EBE8-422A-89E9-F83F3E0EE768}">
      <dgm:prSet phldrT="[Text]" custT="1"/>
      <dgm:spPr/>
      <dgm:t>
        <a:bodyPr/>
        <a:lstStyle/>
        <a:p>
          <a:r>
            <a:rPr lang="en-US" sz="2800" b="1" dirty="0" smtClean="0">
              <a:latin typeface="Century Gothic" panose="020B0502020202020204" pitchFamily="34" charset="0"/>
            </a:rPr>
            <a:t>↑</a:t>
          </a:r>
          <a:r>
            <a:rPr lang="en-US" sz="2800" b="1" dirty="0" smtClean="0"/>
            <a:t>Apo B et </a:t>
          </a:r>
          <a:r>
            <a:rPr lang="en-US" sz="2800" b="1" dirty="0" smtClean="0">
              <a:latin typeface="Century Gothic" panose="020B0502020202020204" pitchFamily="34" charset="0"/>
            </a:rPr>
            <a:t>↓ </a:t>
          </a:r>
          <a:r>
            <a:rPr lang="en-US" sz="2800" b="1" dirty="0" smtClean="0"/>
            <a:t>Apo A1</a:t>
          </a:r>
          <a:endParaRPr lang="en-US" sz="2800" b="1" dirty="0"/>
        </a:p>
      </dgm:t>
    </dgm:pt>
    <dgm:pt modelId="{3E09545E-018A-4DC4-9754-3B14861DE469}" type="parTrans" cxnId="{5376FBE4-992C-4C8E-9355-C1080D7064D5}">
      <dgm:prSet/>
      <dgm:spPr/>
      <dgm:t>
        <a:bodyPr/>
        <a:lstStyle/>
        <a:p>
          <a:endParaRPr lang="en-US"/>
        </a:p>
      </dgm:t>
    </dgm:pt>
    <dgm:pt modelId="{DA2A748E-CE79-49C8-8C5A-56B5BB8204AB}" type="sibTrans" cxnId="{5376FBE4-992C-4C8E-9355-C1080D7064D5}">
      <dgm:prSet/>
      <dgm:spPr/>
      <dgm:t>
        <a:bodyPr/>
        <a:lstStyle/>
        <a:p>
          <a:endParaRPr lang="en-US"/>
        </a:p>
      </dgm:t>
    </dgm:pt>
    <dgm:pt modelId="{A198D300-1F84-402A-AD19-635427CEE882}" type="pres">
      <dgm:prSet presAssocID="{9446D4CC-D9C5-4B54-B162-112DD75C0A3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5C5BA5-F41A-405C-BAB1-B7C9068390D4}" type="pres">
      <dgm:prSet presAssocID="{CF7B941A-001B-4DBC-A477-426DB043C855}" presName="boxAndChildren" presStyleCnt="0"/>
      <dgm:spPr/>
    </dgm:pt>
    <dgm:pt modelId="{BFC61FA5-68E8-4041-BBD1-F797C2725DC0}" type="pres">
      <dgm:prSet presAssocID="{CF7B941A-001B-4DBC-A477-426DB043C855}" presName="parentTextBox" presStyleLbl="node1" presStyleIdx="0" presStyleCnt="1"/>
      <dgm:spPr/>
      <dgm:t>
        <a:bodyPr/>
        <a:lstStyle/>
        <a:p>
          <a:endParaRPr lang="en-US"/>
        </a:p>
      </dgm:t>
    </dgm:pt>
    <dgm:pt modelId="{E926AE53-0873-4547-A36B-464B682A15BF}" type="pres">
      <dgm:prSet presAssocID="{CF7B941A-001B-4DBC-A477-426DB043C855}" presName="entireBox" presStyleLbl="node1" presStyleIdx="0" presStyleCnt="1"/>
      <dgm:spPr/>
      <dgm:t>
        <a:bodyPr/>
        <a:lstStyle/>
        <a:p>
          <a:endParaRPr lang="en-US"/>
        </a:p>
      </dgm:t>
    </dgm:pt>
    <dgm:pt modelId="{26B9FDF6-1562-4E8A-A0A3-B5708CEA1D6B}" type="pres">
      <dgm:prSet presAssocID="{CF7B941A-001B-4DBC-A477-426DB043C855}" presName="descendantBox" presStyleCnt="0"/>
      <dgm:spPr/>
    </dgm:pt>
    <dgm:pt modelId="{C954BC59-DCF7-4FAA-A8EF-2671D62CA292}" type="pres">
      <dgm:prSet presAssocID="{466E3C40-7EC4-41C2-99A7-6EE625246FFC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A694B-8B1A-45DE-ACF6-EC67F084FAF1}" type="pres">
      <dgm:prSet presAssocID="{E5D3289F-EBE8-422A-89E9-F83F3E0EE768}" presName="childTextBox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48ED59-2AFA-46AA-99F5-267E1B5A4B6E}" srcId="{CF7B941A-001B-4DBC-A477-426DB043C855}" destId="{466E3C40-7EC4-41C2-99A7-6EE625246FFC}" srcOrd="0" destOrd="0" parTransId="{2FB71CB2-315A-44DB-8300-38B94D15BAA9}" sibTransId="{F4F76952-13FD-472B-957D-D13A310AB847}"/>
    <dgm:cxn modelId="{5376FBE4-992C-4C8E-9355-C1080D7064D5}" srcId="{CF7B941A-001B-4DBC-A477-426DB043C855}" destId="{E5D3289F-EBE8-422A-89E9-F83F3E0EE768}" srcOrd="1" destOrd="0" parTransId="{3E09545E-018A-4DC4-9754-3B14861DE469}" sibTransId="{DA2A748E-CE79-49C8-8C5A-56B5BB8204AB}"/>
    <dgm:cxn modelId="{DFDB250E-0CEC-40D9-9C63-D7A35D36B0C4}" type="presOf" srcId="{9446D4CC-D9C5-4B54-B162-112DD75C0A3E}" destId="{A198D300-1F84-402A-AD19-635427CEE882}" srcOrd="0" destOrd="0" presId="urn:microsoft.com/office/officeart/2005/8/layout/process4"/>
    <dgm:cxn modelId="{AA357C00-299A-4A63-9693-58F59296E7A6}" type="presOf" srcId="{CF7B941A-001B-4DBC-A477-426DB043C855}" destId="{BFC61FA5-68E8-4041-BBD1-F797C2725DC0}" srcOrd="0" destOrd="0" presId="urn:microsoft.com/office/officeart/2005/8/layout/process4"/>
    <dgm:cxn modelId="{C3FD2764-8AED-4363-8BBD-0436D34F20C1}" type="presOf" srcId="{E5D3289F-EBE8-422A-89E9-F83F3E0EE768}" destId="{2F6A694B-8B1A-45DE-ACF6-EC67F084FAF1}" srcOrd="0" destOrd="0" presId="urn:microsoft.com/office/officeart/2005/8/layout/process4"/>
    <dgm:cxn modelId="{4F6FCD73-AE1D-4213-8D0D-3151E7584C3D}" type="presOf" srcId="{466E3C40-7EC4-41C2-99A7-6EE625246FFC}" destId="{C954BC59-DCF7-4FAA-A8EF-2671D62CA292}" srcOrd="0" destOrd="0" presId="urn:microsoft.com/office/officeart/2005/8/layout/process4"/>
    <dgm:cxn modelId="{EF5777F6-68C9-4D99-8748-BD84D2070A87}" srcId="{9446D4CC-D9C5-4B54-B162-112DD75C0A3E}" destId="{CF7B941A-001B-4DBC-A477-426DB043C855}" srcOrd="0" destOrd="0" parTransId="{581F873F-F20D-4736-8B05-6A1BE55E3292}" sibTransId="{CD0B1A04-6DA7-4A16-95AB-510082AC8456}"/>
    <dgm:cxn modelId="{6101BE46-E786-49B1-96A6-46326CE60DA6}" type="presOf" srcId="{CF7B941A-001B-4DBC-A477-426DB043C855}" destId="{E926AE53-0873-4547-A36B-464B682A15BF}" srcOrd="1" destOrd="0" presId="urn:microsoft.com/office/officeart/2005/8/layout/process4"/>
    <dgm:cxn modelId="{F085EAE5-E378-46A3-BDF8-961F63F5D606}" type="presParOf" srcId="{A198D300-1F84-402A-AD19-635427CEE882}" destId="{C25C5BA5-F41A-405C-BAB1-B7C9068390D4}" srcOrd="0" destOrd="0" presId="urn:microsoft.com/office/officeart/2005/8/layout/process4"/>
    <dgm:cxn modelId="{8D197D95-D80C-4A7B-A68F-E17787E1F51C}" type="presParOf" srcId="{C25C5BA5-F41A-405C-BAB1-B7C9068390D4}" destId="{BFC61FA5-68E8-4041-BBD1-F797C2725DC0}" srcOrd="0" destOrd="0" presId="urn:microsoft.com/office/officeart/2005/8/layout/process4"/>
    <dgm:cxn modelId="{2E7D714E-779A-437C-82EA-22AD04E430B1}" type="presParOf" srcId="{C25C5BA5-F41A-405C-BAB1-B7C9068390D4}" destId="{E926AE53-0873-4547-A36B-464B682A15BF}" srcOrd="1" destOrd="0" presId="urn:microsoft.com/office/officeart/2005/8/layout/process4"/>
    <dgm:cxn modelId="{05F4DA41-4D63-4A8B-9422-88769EF7975B}" type="presParOf" srcId="{C25C5BA5-F41A-405C-BAB1-B7C9068390D4}" destId="{26B9FDF6-1562-4E8A-A0A3-B5708CEA1D6B}" srcOrd="2" destOrd="0" presId="urn:microsoft.com/office/officeart/2005/8/layout/process4"/>
    <dgm:cxn modelId="{A1A2A2DB-1558-4129-907B-6C3A21495AC1}" type="presParOf" srcId="{26B9FDF6-1562-4E8A-A0A3-B5708CEA1D6B}" destId="{C954BC59-DCF7-4FAA-A8EF-2671D62CA292}" srcOrd="0" destOrd="0" presId="urn:microsoft.com/office/officeart/2005/8/layout/process4"/>
    <dgm:cxn modelId="{8344816A-EA56-47A1-85AF-706A22DB5894}" type="presParOf" srcId="{26B9FDF6-1562-4E8A-A0A3-B5708CEA1D6B}" destId="{2F6A694B-8B1A-45DE-ACF6-EC67F084FAF1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46D4CC-D9C5-4B54-B162-112DD75C0A3E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7B941A-001B-4DBC-A477-426DB043C855}">
      <dgm:prSet phldrT="[Text]"/>
      <dgm:spPr/>
      <dgm:t>
        <a:bodyPr/>
        <a:lstStyle/>
        <a:p>
          <a:r>
            <a:rPr lang="en-US" b="1" dirty="0" smtClean="0">
              <a:solidFill>
                <a:schemeClr val="bg2"/>
              </a:solidFill>
            </a:rPr>
            <a:t>Quantitative</a:t>
          </a:r>
          <a:endParaRPr lang="en-US" b="1" dirty="0">
            <a:solidFill>
              <a:schemeClr val="bg2"/>
            </a:solidFill>
          </a:endParaRPr>
        </a:p>
      </dgm:t>
    </dgm:pt>
    <dgm:pt modelId="{581F873F-F20D-4736-8B05-6A1BE55E3292}" type="parTrans" cxnId="{EF5777F6-68C9-4D99-8748-BD84D2070A87}">
      <dgm:prSet/>
      <dgm:spPr/>
      <dgm:t>
        <a:bodyPr/>
        <a:lstStyle/>
        <a:p>
          <a:endParaRPr lang="en-US"/>
        </a:p>
      </dgm:t>
    </dgm:pt>
    <dgm:pt modelId="{CD0B1A04-6DA7-4A16-95AB-510082AC8456}" type="sibTrans" cxnId="{EF5777F6-68C9-4D99-8748-BD84D2070A87}">
      <dgm:prSet/>
      <dgm:spPr/>
      <dgm:t>
        <a:bodyPr/>
        <a:lstStyle/>
        <a:p>
          <a:endParaRPr lang="en-US"/>
        </a:p>
      </dgm:t>
    </dgm:pt>
    <dgm:pt modelId="{466E3C40-7EC4-41C2-99A7-6EE625246FFC}">
      <dgm:prSet phldrT="[Text]" custT="1"/>
      <dgm:spPr/>
      <dgm:t>
        <a:bodyPr/>
        <a:lstStyle/>
        <a:p>
          <a:r>
            <a:rPr lang="en-US" sz="2800" b="1" dirty="0" smtClean="0">
              <a:latin typeface="Century Gothic" panose="020B0502020202020204" pitchFamily="34" charset="0"/>
            </a:rPr>
            <a:t>↑ </a:t>
          </a:r>
          <a:r>
            <a:rPr lang="en-US" sz="2800" b="1" dirty="0" smtClean="0"/>
            <a:t>Lipide et lipoproteine</a:t>
          </a:r>
          <a:endParaRPr lang="en-US" sz="2800" b="1" dirty="0"/>
        </a:p>
      </dgm:t>
    </dgm:pt>
    <dgm:pt modelId="{2FB71CB2-315A-44DB-8300-38B94D15BAA9}" type="parTrans" cxnId="{B548ED59-2AFA-46AA-99F5-267E1B5A4B6E}">
      <dgm:prSet/>
      <dgm:spPr/>
      <dgm:t>
        <a:bodyPr/>
        <a:lstStyle/>
        <a:p>
          <a:endParaRPr lang="en-US"/>
        </a:p>
      </dgm:t>
    </dgm:pt>
    <dgm:pt modelId="{F4F76952-13FD-472B-957D-D13A310AB847}" type="sibTrans" cxnId="{B548ED59-2AFA-46AA-99F5-267E1B5A4B6E}">
      <dgm:prSet/>
      <dgm:spPr/>
      <dgm:t>
        <a:bodyPr/>
        <a:lstStyle/>
        <a:p>
          <a:endParaRPr lang="en-US"/>
        </a:p>
      </dgm:t>
    </dgm:pt>
    <dgm:pt modelId="{E48DE207-956D-4F3D-9BD7-A8793BE45BA2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chemeClr val="bg2"/>
              </a:solidFill>
            </a:rPr>
            <a:t>Qualitative</a:t>
          </a:r>
          <a:endParaRPr lang="en-US" b="1" dirty="0">
            <a:solidFill>
              <a:schemeClr val="bg2"/>
            </a:solidFill>
          </a:endParaRPr>
        </a:p>
      </dgm:t>
    </dgm:pt>
    <dgm:pt modelId="{A8B5AF68-B37D-4729-8438-E0DD7BB69F48}" type="parTrans" cxnId="{C13AF6DD-C8A8-40EB-8C75-75BA8295A5C7}">
      <dgm:prSet/>
      <dgm:spPr/>
      <dgm:t>
        <a:bodyPr/>
        <a:lstStyle/>
        <a:p>
          <a:endParaRPr lang="en-US"/>
        </a:p>
      </dgm:t>
    </dgm:pt>
    <dgm:pt modelId="{D7770177-9F68-4E79-A07F-6B14A23EF91D}" type="sibTrans" cxnId="{C13AF6DD-C8A8-40EB-8C75-75BA8295A5C7}">
      <dgm:prSet/>
      <dgm:spPr/>
      <dgm:t>
        <a:bodyPr/>
        <a:lstStyle/>
        <a:p>
          <a:endParaRPr lang="en-US"/>
        </a:p>
      </dgm:t>
    </dgm:pt>
    <dgm:pt modelId="{82ED6D64-8BD9-43E8-9E42-4E2B4E65A225}">
      <dgm:prSet phldrT="[Text]" custT="1"/>
      <dgm:spPr/>
      <dgm:t>
        <a:bodyPr/>
        <a:lstStyle/>
        <a:p>
          <a:r>
            <a:rPr lang="en-US" sz="2800" b="1" dirty="0" smtClean="0">
              <a:latin typeface="Century Gothic" panose="020B0502020202020204" pitchFamily="34" charset="0"/>
            </a:rPr>
            <a:t>↑ </a:t>
          </a:r>
          <a:r>
            <a:rPr lang="en-US" sz="2800" b="1" dirty="0" smtClean="0"/>
            <a:t>LDL petit et dense</a:t>
          </a:r>
          <a:endParaRPr lang="en-US" sz="2800" b="1" dirty="0"/>
        </a:p>
      </dgm:t>
    </dgm:pt>
    <dgm:pt modelId="{C0A80CB7-1835-49A2-A560-3C8459B7D0CB}" type="parTrans" cxnId="{C97BF126-0CA6-490A-B980-9030EEED692C}">
      <dgm:prSet/>
      <dgm:spPr/>
      <dgm:t>
        <a:bodyPr/>
        <a:lstStyle/>
        <a:p>
          <a:endParaRPr lang="en-US"/>
        </a:p>
      </dgm:t>
    </dgm:pt>
    <dgm:pt modelId="{02257C2D-2A6A-4A7D-A53A-679D89260392}" type="sibTrans" cxnId="{C97BF126-0CA6-490A-B980-9030EEED692C}">
      <dgm:prSet/>
      <dgm:spPr/>
      <dgm:t>
        <a:bodyPr/>
        <a:lstStyle/>
        <a:p>
          <a:endParaRPr lang="en-US"/>
        </a:p>
      </dgm:t>
    </dgm:pt>
    <dgm:pt modelId="{1E177E09-2012-4DDB-AB10-7A9B8B41796F}">
      <dgm:prSet phldrT="[Text]" custT="1"/>
      <dgm:spPr/>
      <dgm:t>
        <a:bodyPr/>
        <a:lstStyle/>
        <a:p>
          <a:r>
            <a:rPr lang="en-US" sz="2800" b="1" dirty="0" smtClean="0">
              <a:latin typeface="Century Gothic" panose="020B0502020202020204" pitchFamily="34" charset="0"/>
            </a:rPr>
            <a:t>↑</a:t>
          </a:r>
          <a:r>
            <a:rPr lang="en-US" sz="2800" b="1" dirty="0" smtClean="0"/>
            <a:t>HDL pro inflammatoire</a:t>
          </a:r>
          <a:endParaRPr lang="en-US" sz="2800" b="1" dirty="0"/>
        </a:p>
      </dgm:t>
    </dgm:pt>
    <dgm:pt modelId="{EF4330C8-13C0-42A5-AE2C-9D0B215E2C82}" type="parTrans" cxnId="{04AC9680-8F76-448E-B718-B7672EC42709}">
      <dgm:prSet/>
      <dgm:spPr/>
      <dgm:t>
        <a:bodyPr/>
        <a:lstStyle/>
        <a:p>
          <a:endParaRPr lang="en-US"/>
        </a:p>
      </dgm:t>
    </dgm:pt>
    <dgm:pt modelId="{E777586C-BC08-4590-B207-AF8280DA32C2}" type="sibTrans" cxnId="{04AC9680-8F76-448E-B718-B7672EC42709}">
      <dgm:prSet/>
      <dgm:spPr/>
      <dgm:t>
        <a:bodyPr/>
        <a:lstStyle/>
        <a:p>
          <a:endParaRPr lang="en-US"/>
        </a:p>
      </dgm:t>
    </dgm:pt>
    <dgm:pt modelId="{E5D3289F-EBE8-422A-89E9-F83F3E0EE768}">
      <dgm:prSet phldrT="[Text]" custT="1"/>
      <dgm:spPr/>
      <dgm:t>
        <a:bodyPr/>
        <a:lstStyle/>
        <a:p>
          <a:r>
            <a:rPr lang="en-US" sz="2800" b="1" dirty="0" smtClean="0">
              <a:latin typeface="Century Gothic" panose="020B0502020202020204" pitchFamily="34" charset="0"/>
            </a:rPr>
            <a:t>↑</a:t>
          </a:r>
          <a:r>
            <a:rPr lang="en-US" sz="2800" b="1" dirty="0" smtClean="0"/>
            <a:t>Apo B et </a:t>
          </a:r>
          <a:r>
            <a:rPr lang="en-US" sz="2800" b="1" dirty="0" smtClean="0">
              <a:latin typeface="Century Gothic" panose="020B0502020202020204" pitchFamily="34" charset="0"/>
            </a:rPr>
            <a:t>↓ </a:t>
          </a:r>
          <a:r>
            <a:rPr lang="en-US" sz="2800" b="1" dirty="0" smtClean="0"/>
            <a:t>Apo A1</a:t>
          </a:r>
          <a:endParaRPr lang="en-US" sz="2800" b="1" dirty="0"/>
        </a:p>
      </dgm:t>
    </dgm:pt>
    <dgm:pt modelId="{3E09545E-018A-4DC4-9754-3B14861DE469}" type="parTrans" cxnId="{5376FBE4-992C-4C8E-9355-C1080D7064D5}">
      <dgm:prSet/>
      <dgm:spPr/>
      <dgm:t>
        <a:bodyPr/>
        <a:lstStyle/>
        <a:p>
          <a:endParaRPr lang="en-US"/>
        </a:p>
      </dgm:t>
    </dgm:pt>
    <dgm:pt modelId="{DA2A748E-CE79-49C8-8C5A-56B5BB8204AB}" type="sibTrans" cxnId="{5376FBE4-992C-4C8E-9355-C1080D7064D5}">
      <dgm:prSet/>
      <dgm:spPr/>
      <dgm:t>
        <a:bodyPr/>
        <a:lstStyle/>
        <a:p>
          <a:endParaRPr lang="en-US"/>
        </a:p>
      </dgm:t>
    </dgm:pt>
    <dgm:pt modelId="{A198D300-1F84-402A-AD19-635427CEE882}" type="pres">
      <dgm:prSet presAssocID="{9446D4CC-D9C5-4B54-B162-112DD75C0A3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C53004-020D-46E9-A457-6A14C2D75741}" type="pres">
      <dgm:prSet presAssocID="{E48DE207-956D-4F3D-9BD7-A8793BE45BA2}" presName="boxAndChildren" presStyleCnt="0"/>
      <dgm:spPr/>
    </dgm:pt>
    <dgm:pt modelId="{8FFB8724-E155-4901-BB36-21F0535B9ED7}" type="pres">
      <dgm:prSet presAssocID="{E48DE207-956D-4F3D-9BD7-A8793BE45BA2}" presName="parentTextBox" presStyleLbl="node1" presStyleIdx="0" presStyleCnt="2"/>
      <dgm:spPr/>
      <dgm:t>
        <a:bodyPr/>
        <a:lstStyle/>
        <a:p>
          <a:endParaRPr lang="en-US"/>
        </a:p>
      </dgm:t>
    </dgm:pt>
    <dgm:pt modelId="{8EE720C8-C8C8-4C6E-BAAC-63D142478A87}" type="pres">
      <dgm:prSet presAssocID="{E48DE207-956D-4F3D-9BD7-A8793BE45BA2}" presName="entireBox" presStyleLbl="node1" presStyleIdx="0" presStyleCnt="2"/>
      <dgm:spPr/>
      <dgm:t>
        <a:bodyPr/>
        <a:lstStyle/>
        <a:p>
          <a:endParaRPr lang="en-US"/>
        </a:p>
      </dgm:t>
    </dgm:pt>
    <dgm:pt modelId="{5F9F77AE-09FD-4921-B5EC-873BAC6054CF}" type="pres">
      <dgm:prSet presAssocID="{E48DE207-956D-4F3D-9BD7-A8793BE45BA2}" presName="descendantBox" presStyleCnt="0"/>
      <dgm:spPr/>
    </dgm:pt>
    <dgm:pt modelId="{FAB2BC3F-2D51-49FF-B106-46C4A36CEE1D}" type="pres">
      <dgm:prSet presAssocID="{82ED6D64-8BD9-43E8-9E42-4E2B4E65A225}" presName="childTextBox" presStyleLbl="fgAccFollowNode1" presStyleIdx="0" presStyleCnt="4" custScaleX="854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2E5504-23FD-4619-A2CA-0E964F79064A}" type="pres">
      <dgm:prSet presAssocID="{1E177E09-2012-4DDB-AB10-7A9B8B41796F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674DDA-6E3E-401A-93DA-43EC1596792E}" type="pres">
      <dgm:prSet presAssocID="{CD0B1A04-6DA7-4A16-95AB-510082AC8456}" presName="sp" presStyleCnt="0"/>
      <dgm:spPr/>
    </dgm:pt>
    <dgm:pt modelId="{CA4F0500-1CD4-4690-B8A8-7223F367782A}" type="pres">
      <dgm:prSet presAssocID="{CF7B941A-001B-4DBC-A477-426DB043C855}" presName="arrowAndChildren" presStyleCnt="0"/>
      <dgm:spPr/>
    </dgm:pt>
    <dgm:pt modelId="{93619E96-2B17-471B-BC40-FD0B57E1A7A4}" type="pres">
      <dgm:prSet presAssocID="{CF7B941A-001B-4DBC-A477-426DB043C855}" presName="parentTextArrow" presStyleLbl="node1" presStyleIdx="0" presStyleCnt="2"/>
      <dgm:spPr/>
      <dgm:t>
        <a:bodyPr/>
        <a:lstStyle/>
        <a:p>
          <a:endParaRPr lang="en-US"/>
        </a:p>
      </dgm:t>
    </dgm:pt>
    <dgm:pt modelId="{B09D61EB-4EEC-4BAB-A935-0015605F0DD4}" type="pres">
      <dgm:prSet presAssocID="{CF7B941A-001B-4DBC-A477-426DB043C855}" presName="arrow" presStyleLbl="node1" presStyleIdx="1" presStyleCnt="2"/>
      <dgm:spPr/>
      <dgm:t>
        <a:bodyPr/>
        <a:lstStyle/>
        <a:p>
          <a:endParaRPr lang="en-US"/>
        </a:p>
      </dgm:t>
    </dgm:pt>
    <dgm:pt modelId="{3B1C9DA7-7987-4E0B-B9CE-14374499BFC2}" type="pres">
      <dgm:prSet presAssocID="{CF7B941A-001B-4DBC-A477-426DB043C855}" presName="descendantArrow" presStyleCnt="0"/>
      <dgm:spPr/>
    </dgm:pt>
    <dgm:pt modelId="{8C5A4534-D96C-46E7-93A6-D2805E3A5009}" type="pres">
      <dgm:prSet presAssocID="{466E3C40-7EC4-41C2-99A7-6EE625246FFC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00A40A-A6EA-43B3-B282-04A3F9AEF3C0}" type="pres">
      <dgm:prSet presAssocID="{E5D3289F-EBE8-422A-89E9-F83F3E0EE768}" presName="childTextArrow" presStyleLbl="fgAccFollowNode1" presStyleIdx="3" presStyleCnt="4" custScaleX="912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48ED59-2AFA-46AA-99F5-267E1B5A4B6E}" srcId="{CF7B941A-001B-4DBC-A477-426DB043C855}" destId="{466E3C40-7EC4-41C2-99A7-6EE625246FFC}" srcOrd="0" destOrd="0" parTransId="{2FB71CB2-315A-44DB-8300-38B94D15BAA9}" sibTransId="{F4F76952-13FD-472B-957D-D13A310AB847}"/>
    <dgm:cxn modelId="{E32694CB-5662-413A-9649-B197EFA189D5}" type="presOf" srcId="{E5D3289F-EBE8-422A-89E9-F83F3E0EE768}" destId="{8100A40A-A6EA-43B3-B282-04A3F9AEF3C0}" srcOrd="0" destOrd="0" presId="urn:microsoft.com/office/officeart/2005/8/layout/process4"/>
    <dgm:cxn modelId="{5376FBE4-992C-4C8E-9355-C1080D7064D5}" srcId="{CF7B941A-001B-4DBC-A477-426DB043C855}" destId="{E5D3289F-EBE8-422A-89E9-F83F3E0EE768}" srcOrd="1" destOrd="0" parTransId="{3E09545E-018A-4DC4-9754-3B14861DE469}" sibTransId="{DA2A748E-CE79-49C8-8C5A-56B5BB8204AB}"/>
    <dgm:cxn modelId="{C13AF6DD-C8A8-40EB-8C75-75BA8295A5C7}" srcId="{9446D4CC-D9C5-4B54-B162-112DD75C0A3E}" destId="{E48DE207-956D-4F3D-9BD7-A8793BE45BA2}" srcOrd="1" destOrd="0" parTransId="{A8B5AF68-B37D-4729-8438-E0DD7BB69F48}" sibTransId="{D7770177-9F68-4E79-A07F-6B14A23EF91D}"/>
    <dgm:cxn modelId="{04AC9680-8F76-448E-B718-B7672EC42709}" srcId="{E48DE207-956D-4F3D-9BD7-A8793BE45BA2}" destId="{1E177E09-2012-4DDB-AB10-7A9B8B41796F}" srcOrd="1" destOrd="0" parTransId="{EF4330C8-13C0-42A5-AE2C-9D0B215E2C82}" sibTransId="{E777586C-BC08-4590-B207-AF8280DA32C2}"/>
    <dgm:cxn modelId="{783A6402-384F-4689-BD78-A7DE5619EFA2}" type="presOf" srcId="{CF7B941A-001B-4DBC-A477-426DB043C855}" destId="{93619E96-2B17-471B-BC40-FD0B57E1A7A4}" srcOrd="0" destOrd="0" presId="urn:microsoft.com/office/officeart/2005/8/layout/process4"/>
    <dgm:cxn modelId="{DFDB250E-0CEC-40D9-9C63-D7A35D36B0C4}" type="presOf" srcId="{9446D4CC-D9C5-4B54-B162-112DD75C0A3E}" destId="{A198D300-1F84-402A-AD19-635427CEE882}" srcOrd="0" destOrd="0" presId="urn:microsoft.com/office/officeart/2005/8/layout/process4"/>
    <dgm:cxn modelId="{D55370C9-CCF1-490A-8577-FDB4CE16F434}" type="presOf" srcId="{466E3C40-7EC4-41C2-99A7-6EE625246FFC}" destId="{8C5A4534-D96C-46E7-93A6-D2805E3A5009}" srcOrd="0" destOrd="0" presId="urn:microsoft.com/office/officeart/2005/8/layout/process4"/>
    <dgm:cxn modelId="{C0C415D8-D7D7-4B4E-9352-4110837A86DA}" type="presOf" srcId="{E48DE207-956D-4F3D-9BD7-A8793BE45BA2}" destId="{8FFB8724-E155-4901-BB36-21F0535B9ED7}" srcOrd="0" destOrd="0" presId="urn:microsoft.com/office/officeart/2005/8/layout/process4"/>
    <dgm:cxn modelId="{E0393770-3F47-4FDD-BCF0-505ACAA7B397}" type="presOf" srcId="{CF7B941A-001B-4DBC-A477-426DB043C855}" destId="{B09D61EB-4EEC-4BAB-A935-0015605F0DD4}" srcOrd="1" destOrd="0" presId="urn:microsoft.com/office/officeart/2005/8/layout/process4"/>
    <dgm:cxn modelId="{C97BF126-0CA6-490A-B980-9030EEED692C}" srcId="{E48DE207-956D-4F3D-9BD7-A8793BE45BA2}" destId="{82ED6D64-8BD9-43E8-9E42-4E2B4E65A225}" srcOrd="0" destOrd="0" parTransId="{C0A80CB7-1835-49A2-A560-3C8459B7D0CB}" sibTransId="{02257C2D-2A6A-4A7D-A53A-679D89260392}"/>
    <dgm:cxn modelId="{20D0A789-9AF2-409E-9BDF-E1292108D569}" type="presOf" srcId="{82ED6D64-8BD9-43E8-9E42-4E2B4E65A225}" destId="{FAB2BC3F-2D51-49FF-B106-46C4A36CEE1D}" srcOrd="0" destOrd="0" presId="urn:microsoft.com/office/officeart/2005/8/layout/process4"/>
    <dgm:cxn modelId="{EF5777F6-68C9-4D99-8748-BD84D2070A87}" srcId="{9446D4CC-D9C5-4B54-B162-112DD75C0A3E}" destId="{CF7B941A-001B-4DBC-A477-426DB043C855}" srcOrd="0" destOrd="0" parTransId="{581F873F-F20D-4736-8B05-6A1BE55E3292}" sibTransId="{CD0B1A04-6DA7-4A16-95AB-510082AC8456}"/>
    <dgm:cxn modelId="{5538A992-E7AA-424A-9C98-038EB04499C3}" type="presOf" srcId="{E48DE207-956D-4F3D-9BD7-A8793BE45BA2}" destId="{8EE720C8-C8C8-4C6E-BAAC-63D142478A87}" srcOrd="1" destOrd="0" presId="urn:microsoft.com/office/officeart/2005/8/layout/process4"/>
    <dgm:cxn modelId="{66CC7D4C-BF69-4528-9766-9DD8F865B1B3}" type="presOf" srcId="{1E177E09-2012-4DDB-AB10-7A9B8B41796F}" destId="{F92E5504-23FD-4619-A2CA-0E964F79064A}" srcOrd="0" destOrd="0" presId="urn:microsoft.com/office/officeart/2005/8/layout/process4"/>
    <dgm:cxn modelId="{C8DA5159-8119-46D3-81A5-A516AFED6DCA}" type="presParOf" srcId="{A198D300-1F84-402A-AD19-635427CEE882}" destId="{9FC53004-020D-46E9-A457-6A14C2D75741}" srcOrd="0" destOrd="0" presId="urn:microsoft.com/office/officeart/2005/8/layout/process4"/>
    <dgm:cxn modelId="{831F1D31-D736-44E4-8C81-354447625DC5}" type="presParOf" srcId="{9FC53004-020D-46E9-A457-6A14C2D75741}" destId="{8FFB8724-E155-4901-BB36-21F0535B9ED7}" srcOrd="0" destOrd="0" presId="urn:microsoft.com/office/officeart/2005/8/layout/process4"/>
    <dgm:cxn modelId="{E69BEE03-15AD-480B-87D9-A834079D5D3D}" type="presParOf" srcId="{9FC53004-020D-46E9-A457-6A14C2D75741}" destId="{8EE720C8-C8C8-4C6E-BAAC-63D142478A87}" srcOrd="1" destOrd="0" presId="urn:microsoft.com/office/officeart/2005/8/layout/process4"/>
    <dgm:cxn modelId="{2304516C-71F9-4CBB-B452-33A0A0C35161}" type="presParOf" srcId="{9FC53004-020D-46E9-A457-6A14C2D75741}" destId="{5F9F77AE-09FD-4921-B5EC-873BAC6054CF}" srcOrd="2" destOrd="0" presId="urn:microsoft.com/office/officeart/2005/8/layout/process4"/>
    <dgm:cxn modelId="{E6B5E0B5-FEB4-468A-AB3D-82ED8F957ACC}" type="presParOf" srcId="{5F9F77AE-09FD-4921-B5EC-873BAC6054CF}" destId="{FAB2BC3F-2D51-49FF-B106-46C4A36CEE1D}" srcOrd="0" destOrd="0" presId="urn:microsoft.com/office/officeart/2005/8/layout/process4"/>
    <dgm:cxn modelId="{AC05D068-C156-43BE-9DDB-2D513AAEA7BE}" type="presParOf" srcId="{5F9F77AE-09FD-4921-B5EC-873BAC6054CF}" destId="{F92E5504-23FD-4619-A2CA-0E964F79064A}" srcOrd="1" destOrd="0" presId="urn:microsoft.com/office/officeart/2005/8/layout/process4"/>
    <dgm:cxn modelId="{F12C808C-FE7E-479E-A69C-97A46380EB66}" type="presParOf" srcId="{A198D300-1F84-402A-AD19-635427CEE882}" destId="{6E674DDA-6E3E-401A-93DA-43EC1596792E}" srcOrd="1" destOrd="0" presId="urn:microsoft.com/office/officeart/2005/8/layout/process4"/>
    <dgm:cxn modelId="{6D1A4F2C-F62C-469C-BB43-E17B6D5048EF}" type="presParOf" srcId="{A198D300-1F84-402A-AD19-635427CEE882}" destId="{CA4F0500-1CD4-4690-B8A8-7223F367782A}" srcOrd="2" destOrd="0" presId="urn:microsoft.com/office/officeart/2005/8/layout/process4"/>
    <dgm:cxn modelId="{98518A19-3FF1-4A1C-A166-7A584E1D90F9}" type="presParOf" srcId="{CA4F0500-1CD4-4690-B8A8-7223F367782A}" destId="{93619E96-2B17-471B-BC40-FD0B57E1A7A4}" srcOrd="0" destOrd="0" presId="urn:microsoft.com/office/officeart/2005/8/layout/process4"/>
    <dgm:cxn modelId="{E96D4D79-68F9-435C-BAB7-CC0CBCD9B58F}" type="presParOf" srcId="{CA4F0500-1CD4-4690-B8A8-7223F367782A}" destId="{B09D61EB-4EEC-4BAB-A935-0015605F0DD4}" srcOrd="1" destOrd="0" presId="urn:microsoft.com/office/officeart/2005/8/layout/process4"/>
    <dgm:cxn modelId="{EDB50958-F2DF-4B66-A6B2-D23604E1C133}" type="presParOf" srcId="{CA4F0500-1CD4-4690-B8A8-7223F367782A}" destId="{3B1C9DA7-7987-4E0B-B9CE-14374499BFC2}" srcOrd="2" destOrd="0" presId="urn:microsoft.com/office/officeart/2005/8/layout/process4"/>
    <dgm:cxn modelId="{3DB5CD13-ADBC-44A6-BEF0-F59DD81CE8CA}" type="presParOf" srcId="{3B1C9DA7-7987-4E0B-B9CE-14374499BFC2}" destId="{8C5A4534-D96C-46E7-93A6-D2805E3A5009}" srcOrd="0" destOrd="0" presId="urn:microsoft.com/office/officeart/2005/8/layout/process4"/>
    <dgm:cxn modelId="{B2DAD9C2-EBBD-45C6-8D13-B788756C5C16}" type="presParOf" srcId="{3B1C9DA7-7987-4E0B-B9CE-14374499BFC2}" destId="{8100A40A-A6EA-43B3-B282-04A3F9AEF3C0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46D4CC-D9C5-4B54-B162-112DD75C0A3E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7B941A-001B-4DBC-A477-426DB043C855}">
      <dgm:prSet phldrT="[Text]"/>
      <dgm:spPr/>
      <dgm:t>
        <a:bodyPr/>
        <a:lstStyle/>
        <a:p>
          <a:r>
            <a:rPr lang="en-US" b="1" dirty="0" smtClean="0">
              <a:solidFill>
                <a:schemeClr val="bg2"/>
              </a:solidFill>
            </a:rPr>
            <a:t>Quantitative</a:t>
          </a:r>
          <a:endParaRPr lang="en-US" b="1" dirty="0">
            <a:solidFill>
              <a:schemeClr val="bg2"/>
            </a:solidFill>
          </a:endParaRPr>
        </a:p>
      </dgm:t>
    </dgm:pt>
    <dgm:pt modelId="{581F873F-F20D-4736-8B05-6A1BE55E3292}" type="parTrans" cxnId="{EF5777F6-68C9-4D99-8748-BD84D2070A87}">
      <dgm:prSet/>
      <dgm:spPr/>
      <dgm:t>
        <a:bodyPr/>
        <a:lstStyle/>
        <a:p>
          <a:endParaRPr lang="en-US"/>
        </a:p>
      </dgm:t>
    </dgm:pt>
    <dgm:pt modelId="{CD0B1A04-6DA7-4A16-95AB-510082AC8456}" type="sibTrans" cxnId="{EF5777F6-68C9-4D99-8748-BD84D2070A87}">
      <dgm:prSet/>
      <dgm:spPr/>
      <dgm:t>
        <a:bodyPr/>
        <a:lstStyle/>
        <a:p>
          <a:endParaRPr lang="en-US"/>
        </a:p>
      </dgm:t>
    </dgm:pt>
    <dgm:pt modelId="{466E3C40-7EC4-41C2-99A7-6EE625246FFC}">
      <dgm:prSet phldrT="[Text]" custT="1"/>
      <dgm:spPr/>
      <dgm:t>
        <a:bodyPr/>
        <a:lstStyle/>
        <a:p>
          <a:r>
            <a:rPr lang="en-US" sz="2800" b="1" dirty="0" smtClean="0">
              <a:latin typeface="Century Gothic" panose="020B0502020202020204" pitchFamily="34" charset="0"/>
            </a:rPr>
            <a:t>↑ </a:t>
          </a:r>
          <a:r>
            <a:rPr lang="en-US" sz="2800" b="1" dirty="0" smtClean="0"/>
            <a:t>Lipide et lipoproteine</a:t>
          </a:r>
          <a:endParaRPr lang="en-US" sz="2800" b="1" dirty="0"/>
        </a:p>
      </dgm:t>
    </dgm:pt>
    <dgm:pt modelId="{2FB71CB2-315A-44DB-8300-38B94D15BAA9}" type="parTrans" cxnId="{B548ED59-2AFA-46AA-99F5-267E1B5A4B6E}">
      <dgm:prSet/>
      <dgm:spPr/>
      <dgm:t>
        <a:bodyPr/>
        <a:lstStyle/>
        <a:p>
          <a:endParaRPr lang="en-US"/>
        </a:p>
      </dgm:t>
    </dgm:pt>
    <dgm:pt modelId="{F4F76952-13FD-472B-957D-D13A310AB847}" type="sibTrans" cxnId="{B548ED59-2AFA-46AA-99F5-267E1B5A4B6E}">
      <dgm:prSet/>
      <dgm:spPr/>
      <dgm:t>
        <a:bodyPr/>
        <a:lstStyle/>
        <a:p>
          <a:endParaRPr lang="en-US"/>
        </a:p>
      </dgm:t>
    </dgm:pt>
    <dgm:pt modelId="{E48DE207-956D-4F3D-9BD7-A8793BE45BA2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chemeClr val="bg2"/>
              </a:solidFill>
            </a:rPr>
            <a:t>Qualitative</a:t>
          </a:r>
          <a:endParaRPr lang="en-US" b="1" dirty="0">
            <a:solidFill>
              <a:schemeClr val="bg2"/>
            </a:solidFill>
          </a:endParaRPr>
        </a:p>
      </dgm:t>
    </dgm:pt>
    <dgm:pt modelId="{A8B5AF68-B37D-4729-8438-E0DD7BB69F48}" type="parTrans" cxnId="{C13AF6DD-C8A8-40EB-8C75-75BA8295A5C7}">
      <dgm:prSet/>
      <dgm:spPr/>
      <dgm:t>
        <a:bodyPr/>
        <a:lstStyle/>
        <a:p>
          <a:endParaRPr lang="en-US"/>
        </a:p>
      </dgm:t>
    </dgm:pt>
    <dgm:pt modelId="{D7770177-9F68-4E79-A07F-6B14A23EF91D}" type="sibTrans" cxnId="{C13AF6DD-C8A8-40EB-8C75-75BA8295A5C7}">
      <dgm:prSet/>
      <dgm:spPr/>
      <dgm:t>
        <a:bodyPr/>
        <a:lstStyle/>
        <a:p>
          <a:endParaRPr lang="en-US"/>
        </a:p>
      </dgm:t>
    </dgm:pt>
    <dgm:pt modelId="{82ED6D64-8BD9-43E8-9E42-4E2B4E65A225}">
      <dgm:prSet phldrT="[Text]" custT="1"/>
      <dgm:spPr/>
      <dgm:t>
        <a:bodyPr/>
        <a:lstStyle/>
        <a:p>
          <a:r>
            <a:rPr lang="en-US" sz="2800" b="1" dirty="0" smtClean="0">
              <a:latin typeface="Century Gothic" panose="020B0502020202020204" pitchFamily="34" charset="0"/>
            </a:rPr>
            <a:t>↑ </a:t>
          </a:r>
          <a:r>
            <a:rPr lang="en-US" sz="2800" b="1" dirty="0" smtClean="0"/>
            <a:t>LDL petit et dense</a:t>
          </a:r>
          <a:endParaRPr lang="en-US" sz="2800" b="1" dirty="0"/>
        </a:p>
      </dgm:t>
    </dgm:pt>
    <dgm:pt modelId="{C0A80CB7-1835-49A2-A560-3C8459B7D0CB}" type="parTrans" cxnId="{C97BF126-0CA6-490A-B980-9030EEED692C}">
      <dgm:prSet/>
      <dgm:spPr/>
      <dgm:t>
        <a:bodyPr/>
        <a:lstStyle/>
        <a:p>
          <a:endParaRPr lang="en-US"/>
        </a:p>
      </dgm:t>
    </dgm:pt>
    <dgm:pt modelId="{02257C2D-2A6A-4A7D-A53A-679D89260392}" type="sibTrans" cxnId="{C97BF126-0CA6-490A-B980-9030EEED692C}">
      <dgm:prSet/>
      <dgm:spPr/>
      <dgm:t>
        <a:bodyPr/>
        <a:lstStyle/>
        <a:p>
          <a:endParaRPr lang="en-US"/>
        </a:p>
      </dgm:t>
    </dgm:pt>
    <dgm:pt modelId="{1E177E09-2012-4DDB-AB10-7A9B8B41796F}">
      <dgm:prSet phldrT="[Text]" custT="1"/>
      <dgm:spPr/>
      <dgm:t>
        <a:bodyPr/>
        <a:lstStyle/>
        <a:p>
          <a:r>
            <a:rPr lang="en-US" sz="2800" b="1" dirty="0" smtClean="0">
              <a:latin typeface="Century Gothic" panose="020B0502020202020204" pitchFamily="34" charset="0"/>
            </a:rPr>
            <a:t>↑</a:t>
          </a:r>
          <a:r>
            <a:rPr lang="en-US" sz="2800" b="1" dirty="0" smtClean="0"/>
            <a:t>HDL pro inflammatoire</a:t>
          </a:r>
          <a:endParaRPr lang="en-US" sz="2800" b="1" dirty="0"/>
        </a:p>
      </dgm:t>
    </dgm:pt>
    <dgm:pt modelId="{EF4330C8-13C0-42A5-AE2C-9D0B215E2C82}" type="parTrans" cxnId="{04AC9680-8F76-448E-B718-B7672EC42709}">
      <dgm:prSet/>
      <dgm:spPr/>
      <dgm:t>
        <a:bodyPr/>
        <a:lstStyle/>
        <a:p>
          <a:endParaRPr lang="en-US"/>
        </a:p>
      </dgm:t>
    </dgm:pt>
    <dgm:pt modelId="{E777586C-BC08-4590-B207-AF8280DA32C2}" type="sibTrans" cxnId="{04AC9680-8F76-448E-B718-B7672EC42709}">
      <dgm:prSet/>
      <dgm:spPr/>
      <dgm:t>
        <a:bodyPr/>
        <a:lstStyle/>
        <a:p>
          <a:endParaRPr lang="en-US"/>
        </a:p>
      </dgm:t>
    </dgm:pt>
    <dgm:pt modelId="{8E4457AF-C720-4822-AE3A-BE8D243DB530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8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↑</a:t>
          </a:r>
          <a:r>
            <a:rPr lang="en-US" sz="2800" b="1" dirty="0" smtClean="0">
              <a:solidFill>
                <a:schemeClr val="bg1"/>
              </a:solidFill>
            </a:rPr>
            <a:t>Syndrome métabolique, </a:t>
          </a:r>
          <a:r>
            <a:rPr lang="en-US" sz="28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↑</a:t>
          </a:r>
          <a:r>
            <a:rPr lang="en-US" sz="2800" b="1" dirty="0" smtClean="0">
              <a:solidFill>
                <a:schemeClr val="bg1"/>
              </a:solidFill>
            </a:rPr>
            <a:t> risque cardio vasculaire</a:t>
          </a:r>
          <a:endParaRPr lang="en-US" sz="2800" b="1" dirty="0">
            <a:solidFill>
              <a:schemeClr val="bg1"/>
            </a:solidFill>
          </a:endParaRPr>
        </a:p>
      </dgm:t>
    </dgm:pt>
    <dgm:pt modelId="{6046DDD3-5C18-4B5B-8945-CF4748873D37}" type="parTrans" cxnId="{A089D8ED-F5A2-40C9-94EB-C50B8479E1B7}">
      <dgm:prSet/>
      <dgm:spPr/>
      <dgm:t>
        <a:bodyPr/>
        <a:lstStyle/>
        <a:p>
          <a:endParaRPr lang="en-US"/>
        </a:p>
      </dgm:t>
    </dgm:pt>
    <dgm:pt modelId="{35D01EF6-A2EF-4397-9F3E-E2FAAE059CA6}" type="sibTrans" cxnId="{A089D8ED-F5A2-40C9-94EB-C50B8479E1B7}">
      <dgm:prSet/>
      <dgm:spPr/>
      <dgm:t>
        <a:bodyPr/>
        <a:lstStyle/>
        <a:p>
          <a:endParaRPr lang="en-US"/>
        </a:p>
      </dgm:t>
    </dgm:pt>
    <dgm:pt modelId="{E5D3289F-EBE8-422A-89E9-F83F3E0EE768}">
      <dgm:prSet phldrT="[Text]" custT="1"/>
      <dgm:spPr/>
      <dgm:t>
        <a:bodyPr/>
        <a:lstStyle/>
        <a:p>
          <a:r>
            <a:rPr lang="en-US" sz="2800" b="1" dirty="0" smtClean="0">
              <a:latin typeface="Century Gothic" panose="020B0502020202020204" pitchFamily="34" charset="0"/>
            </a:rPr>
            <a:t>↑</a:t>
          </a:r>
          <a:r>
            <a:rPr lang="en-US" sz="2800" b="1" dirty="0" smtClean="0"/>
            <a:t>Apo B et </a:t>
          </a:r>
          <a:r>
            <a:rPr lang="en-US" sz="2800" b="1" dirty="0" smtClean="0">
              <a:latin typeface="Century Gothic" panose="020B0502020202020204" pitchFamily="34" charset="0"/>
            </a:rPr>
            <a:t>↓ </a:t>
          </a:r>
          <a:r>
            <a:rPr lang="en-US" sz="2800" b="1" dirty="0" smtClean="0"/>
            <a:t>Apo A1</a:t>
          </a:r>
          <a:endParaRPr lang="en-US" sz="2800" b="1" dirty="0"/>
        </a:p>
      </dgm:t>
    </dgm:pt>
    <dgm:pt modelId="{3E09545E-018A-4DC4-9754-3B14861DE469}" type="parTrans" cxnId="{5376FBE4-992C-4C8E-9355-C1080D7064D5}">
      <dgm:prSet/>
      <dgm:spPr/>
      <dgm:t>
        <a:bodyPr/>
        <a:lstStyle/>
        <a:p>
          <a:endParaRPr lang="en-US"/>
        </a:p>
      </dgm:t>
    </dgm:pt>
    <dgm:pt modelId="{DA2A748E-CE79-49C8-8C5A-56B5BB8204AB}" type="sibTrans" cxnId="{5376FBE4-992C-4C8E-9355-C1080D7064D5}">
      <dgm:prSet/>
      <dgm:spPr/>
      <dgm:t>
        <a:bodyPr/>
        <a:lstStyle/>
        <a:p>
          <a:endParaRPr lang="en-US"/>
        </a:p>
      </dgm:t>
    </dgm:pt>
    <dgm:pt modelId="{A198D300-1F84-402A-AD19-635427CEE882}" type="pres">
      <dgm:prSet presAssocID="{9446D4CC-D9C5-4B54-B162-112DD75C0A3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CDCF91-92D3-45C8-8244-BDFA8E2F9468}" type="pres">
      <dgm:prSet presAssocID="{8E4457AF-C720-4822-AE3A-BE8D243DB530}" presName="boxAndChildren" presStyleCnt="0"/>
      <dgm:spPr/>
    </dgm:pt>
    <dgm:pt modelId="{135C67D2-C76F-4D3D-B5FC-22933E2E76CC}" type="pres">
      <dgm:prSet presAssocID="{8E4457AF-C720-4822-AE3A-BE8D243DB530}" presName="parentTextBox" presStyleLbl="node1" presStyleIdx="0" presStyleCnt="3"/>
      <dgm:spPr/>
      <dgm:t>
        <a:bodyPr/>
        <a:lstStyle/>
        <a:p>
          <a:endParaRPr lang="en-US"/>
        </a:p>
      </dgm:t>
    </dgm:pt>
    <dgm:pt modelId="{B00E430B-3612-4C19-8746-EC9606292058}" type="pres">
      <dgm:prSet presAssocID="{D7770177-9F68-4E79-A07F-6B14A23EF91D}" presName="sp" presStyleCnt="0"/>
      <dgm:spPr/>
    </dgm:pt>
    <dgm:pt modelId="{82D87AC4-C20B-44F3-B67A-90F2C4F5EAB8}" type="pres">
      <dgm:prSet presAssocID="{E48DE207-956D-4F3D-9BD7-A8793BE45BA2}" presName="arrowAndChildren" presStyleCnt="0"/>
      <dgm:spPr/>
    </dgm:pt>
    <dgm:pt modelId="{82A83721-286B-4AE9-9443-63488CE8F0D0}" type="pres">
      <dgm:prSet presAssocID="{E48DE207-956D-4F3D-9BD7-A8793BE45BA2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9380679E-99BB-448D-8DD2-5ACBDA102D9A}" type="pres">
      <dgm:prSet presAssocID="{E48DE207-956D-4F3D-9BD7-A8793BE45BA2}" presName="arrow" presStyleLbl="node1" presStyleIdx="1" presStyleCnt="3"/>
      <dgm:spPr/>
      <dgm:t>
        <a:bodyPr/>
        <a:lstStyle/>
        <a:p>
          <a:endParaRPr lang="en-US"/>
        </a:p>
      </dgm:t>
    </dgm:pt>
    <dgm:pt modelId="{5C44E28A-A606-4B75-BF8F-C92162A3B837}" type="pres">
      <dgm:prSet presAssocID="{E48DE207-956D-4F3D-9BD7-A8793BE45BA2}" presName="descendantArrow" presStyleCnt="0"/>
      <dgm:spPr/>
    </dgm:pt>
    <dgm:pt modelId="{5E829DD4-BF13-4EDF-9C03-ED84441085AE}" type="pres">
      <dgm:prSet presAssocID="{82ED6D64-8BD9-43E8-9E42-4E2B4E65A225}" presName="childTextArrow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7A7889-E916-4E5B-BA9A-CDE803406EE2}" type="pres">
      <dgm:prSet presAssocID="{1E177E09-2012-4DDB-AB10-7A9B8B41796F}" presName="childTextArrow" presStyleLbl="fgAccFollowNode1" presStyleIdx="1" presStyleCnt="4" custFlipHor="1" custScaleX="1178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674DDA-6E3E-401A-93DA-43EC1596792E}" type="pres">
      <dgm:prSet presAssocID="{CD0B1A04-6DA7-4A16-95AB-510082AC8456}" presName="sp" presStyleCnt="0"/>
      <dgm:spPr/>
    </dgm:pt>
    <dgm:pt modelId="{CA4F0500-1CD4-4690-B8A8-7223F367782A}" type="pres">
      <dgm:prSet presAssocID="{CF7B941A-001B-4DBC-A477-426DB043C855}" presName="arrowAndChildren" presStyleCnt="0"/>
      <dgm:spPr/>
    </dgm:pt>
    <dgm:pt modelId="{93619E96-2B17-471B-BC40-FD0B57E1A7A4}" type="pres">
      <dgm:prSet presAssocID="{CF7B941A-001B-4DBC-A477-426DB043C855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09D61EB-4EEC-4BAB-A935-0015605F0DD4}" type="pres">
      <dgm:prSet presAssocID="{CF7B941A-001B-4DBC-A477-426DB043C855}" presName="arrow" presStyleLbl="node1" presStyleIdx="2" presStyleCnt="3"/>
      <dgm:spPr/>
      <dgm:t>
        <a:bodyPr/>
        <a:lstStyle/>
        <a:p>
          <a:endParaRPr lang="en-US"/>
        </a:p>
      </dgm:t>
    </dgm:pt>
    <dgm:pt modelId="{3B1C9DA7-7987-4E0B-B9CE-14374499BFC2}" type="pres">
      <dgm:prSet presAssocID="{CF7B941A-001B-4DBC-A477-426DB043C855}" presName="descendantArrow" presStyleCnt="0"/>
      <dgm:spPr/>
    </dgm:pt>
    <dgm:pt modelId="{8C5A4534-D96C-46E7-93A6-D2805E3A5009}" type="pres">
      <dgm:prSet presAssocID="{466E3C40-7EC4-41C2-99A7-6EE625246FFC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00A40A-A6EA-43B3-B282-04A3F9AEF3C0}" type="pres">
      <dgm:prSet presAssocID="{E5D3289F-EBE8-422A-89E9-F83F3E0EE768}" presName="childTextArrow" presStyleLbl="fgAccFollowNode1" presStyleIdx="3" presStyleCnt="4" custScaleX="912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48ED59-2AFA-46AA-99F5-267E1B5A4B6E}" srcId="{CF7B941A-001B-4DBC-A477-426DB043C855}" destId="{466E3C40-7EC4-41C2-99A7-6EE625246FFC}" srcOrd="0" destOrd="0" parTransId="{2FB71CB2-315A-44DB-8300-38B94D15BAA9}" sibTransId="{F4F76952-13FD-472B-957D-D13A310AB847}"/>
    <dgm:cxn modelId="{E32694CB-5662-413A-9649-B197EFA189D5}" type="presOf" srcId="{E5D3289F-EBE8-422A-89E9-F83F3E0EE768}" destId="{8100A40A-A6EA-43B3-B282-04A3F9AEF3C0}" srcOrd="0" destOrd="0" presId="urn:microsoft.com/office/officeart/2005/8/layout/process4"/>
    <dgm:cxn modelId="{5376FBE4-992C-4C8E-9355-C1080D7064D5}" srcId="{CF7B941A-001B-4DBC-A477-426DB043C855}" destId="{E5D3289F-EBE8-422A-89E9-F83F3E0EE768}" srcOrd="1" destOrd="0" parTransId="{3E09545E-018A-4DC4-9754-3B14861DE469}" sibTransId="{DA2A748E-CE79-49C8-8C5A-56B5BB8204AB}"/>
    <dgm:cxn modelId="{C13AF6DD-C8A8-40EB-8C75-75BA8295A5C7}" srcId="{9446D4CC-D9C5-4B54-B162-112DD75C0A3E}" destId="{E48DE207-956D-4F3D-9BD7-A8793BE45BA2}" srcOrd="1" destOrd="0" parTransId="{A8B5AF68-B37D-4729-8438-E0DD7BB69F48}" sibTransId="{D7770177-9F68-4E79-A07F-6B14A23EF91D}"/>
    <dgm:cxn modelId="{04AC9680-8F76-448E-B718-B7672EC42709}" srcId="{E48DE207-956D-4F3D-9BD7-A8793BE45BA2}" destId="{1E177E09-2012-4DDB-AB10-7A9B8B41796F}" srcOrd="1" destOrd="0" parTransId="{EF4330C8-13C0-42A5-AE2C-9D0B215E2C82}" sibTransId="{E777586C-BC08-4590-B207-AF8280DA32C2}"/>
    <dgm:cxn modelId="{35D39849-B4D8-4FB2-B067-C658823B6CC4}" type="presOf" srcId="{82ED6D64-8BD9-43E8-9E42-4E2B4E65A225}" destId="{5E829DD4-BF13-4EDF-9C03-ED84441085AE}" srcOrd="0" destOrd="0" presId="urn:microsoft.com/office/officeart/2005/8/layout/process4"/>
    <dgm:cxn modelId="{A089D8ED-F5A2-40C9-94EB-C50B8479E1B7}" srcId="{9446D4CC-D9C5-4B54-B162-112DD75C0A3E}" destId="{8E4457AF-C720-4822-AE3A-BE8D243DB530}" srcOrd="2" destOrd="0" parTransId="{6046DDD3-5C18-4B5B-8945-CF4748873D37}" sibTransId="{35D01EF6-A2EF-4397-9F3E-E2FAAE059CA6}"/>
    <dgm:cxn modelId="{7AC7AB9B-B9C0-48E8-A2A5-E5F4F2E4B242}" type="presOf" srcId="{E48DE207-956D-4F3D-9BD7-A8793BE45BA2}" destId="{9380679E-99BB-448D-8DD2-5ACBDA102D9A}" srcOrd="1" destOrd="0" presId="urn:microsoft.com/office/officeart/2005/8/layout/process4"/>
    <dgm:cxn modelId="{783A6402-384F-4689-BD78-A7DE5619EFA2}" type="presOf" srcId="{CF7B941A-001B-4DBC-A477-426DB043C855}" destId="{93619E96-2B17-471B-BC40-FD0B57E1A7A4}" srcOrd="0" destOrd="0" presId="urn:microsoft.com/office/officeart/2005/8/layout/process4"/>
    <dgm:cxn modelId="{DFDB250E-0CEC-40D9-9C63-D7A35D36B0C4}" type="presOf" srcId="{9446D4CC-D9C5-4B54-B162-112DD75C0A3E}" destId="{A198D300-1F84-402A-AD19-635427CEE882}" srcOrd="0" destOrd="0" presId="urn:microsoft.com/office/officeart/2005/8/layout/process4"/>
    <dgm:cxn modelId="{D55370C9-CCF1-490A-8577-FDB4CE16F434}" type="presOf" srcId="{466E3C40-7EC4-41C2-99A7-6EE625246FFC}" destId="{8C5A4534-D96C-46E7-93A6-D2805E3A5009}" srcOrd="0" destOrd="0" presId="urn:microsoft.com/office/officeart/2005/8/layout/process4"/>
    <dgm:cxn modelId="{E0393770-3F47-4FDD-BCF0-505ACAA7B397}" type="presOf" srcId="{CF7B941A-001B-4DBC-A477-426DB043C855}" destId="{B09D61EB-4EEC-4BAB-A935-0015605F0DD4}" srcOrd="1" destOrd="0" presId="urn:microsoft.com/office/officeart/2005/8/layout/process4"/>
    <dgm:cxn modelId="{C97BF126-0CA6-490A-B980-9030EEED692C}" srcId="{E48DE207-956D-4F3D-9BD7-A8793BE45BA2}" destId="{82ED6D64-8BD9-43E8-9E42-4E2B4E65A225}" srcOrd="0" destOrd="0" parTransId="{C0A80CB7-1835-49A2-A560-3C8459B7D0CB}" sibTransId="{02257C2D-2A6A-4A7D-A53A-679D89260392}"/>
    <dgm:cxn modelId="{4FAD5232-9BCC-4CEC-A170-C3A170E5FFE6}" type="presOf" srcId="{E48DE207-956D-4F3D-9BD7-A8793BE45BA2}" destId="{82A83721-286B-4AE9-9443-63488CE8F0D0}" srcOrd="0" destOrd="0" presId="urn:microsoft.com/office/officeart/2005/8/layout/process4"/>
    <dgm:cxn modelId="{EF5777F6-68C9-4D99-8748-BD84D2070A87}" srcId="{9446D4CC-D9C5-4B54-B162-112DD75C0A3E}" destId="{CF7B941A-001B-4DBC-A477-426DB043C855}" srcOrd="0" destOrd="0" parTransId="{581F873F-F20D-4736-8B05-6A1BE55E3292}" sibTransId="{CD0B1A04-6DA7-4A16-95AB-510082AC8456}"/>
    <dgm:cxn modelId="{61FB579C-5951-4A64-BF96-A1F15C172570}" type="presOf" srcId="{8E4457AF-C720-4822-AE3A-BE8D243DB530}" destId="{135C67D2-C76F-4D3D-B5FC-22933E2E76CC}" srcOrd="0" destOrd="0" presId="urn:microsoft.com/office/officeart/2005/8/layout/process4"/>
    <dgm:cxn modelId="{59CEAE12-0467-4AA6-8E39-7AFFA61DA27F}" type="presOf" srcId="{1E177E09-2012-4DDB-AB10-7A9B8B41796F}" destId="{4C7A7889-E916-4E5B-BA9A-CDE803406EE2}" srcOrd="0" destOrd="0" presId="urn:microsoft.com/office/officeart/2005/8/layout/process4"/>
    <dgm:cxn modelId="{A89A6EDA-C287-4623-B06F-06658FD6CCD6}" type="presParOf" srcId="{A198D300-1F84-402A-AD19-635427CEE882}" destId="{DBCDCF91-92D3-45C8-8244-BDFA8E2F9468}" srcOrd="0" destOrd="0" presId="urn:microsoft.com/office/officeart/2005/8/layout/process4"/>
    <dgm:cxn modelId="{77208124-DBF9-4E84-B3C7-A570D74249CB}" type="presParOf" srcId="{DBCDCF91-92D3-45C8-8244-BDFA8E2F9468}" destId="{135C67D2-C76F-4D3D-B5FC-22933E2E76CC}" srcOrd="0" destOrd="0" presId="urn:microsoft.com/office/officeart/2005/8/layout/process4"/>
    <dgm:cxn modelId="{10C7934A-8976-4A11-97E5-265EF835D83D}" type="presParOf" srcId="{A198D300-1F84-402A-AD19-635427CEE882}" destId="{B00E430B-3612-4C19-8746-EC9606292058}" srcOrd="1" destOrd="0" presId="urn:microsoft.com/office/officeart/2005/8/layout/process4"/>
    <dgm:cxn modelId="{883A9EEB-D891-4B59-BF07-AF03A0652EAA}" type="presParOf" srcId="{A198D300-1F84-402A-AD19-635427CEE882}" destId="{82D87AC4-C20B-44F3-B67A-90F2C4F5EAB8}" srcOrd="2" destOrd="0" presId="urn:microsoft.com/office/officeart/2005/8/layout/process4"/>
    <dgm:cxn modelId="{4E131012-E4FD-4165-89AA-DE9BCA715B36}" type="presParOf" srcId="{82D87AC4-C20B-44F3-B67A-90F2C4F5EAB8}" destId="{82A83721-286B-4AE9-9443-63488CE8F0D0}" srcOrd="0" destOrd="0" presId="urn:microsoft.com/office/officeart/2005/8/layout/process4"/>
    <dgm:cxn modelId="{5938D137-0F2D-452B-BC34-774D15B922DD}" type="presParOf" srcId="{82D87AC4-C20B-44F3-B67A-90F2C4F5EAB8}" destId="{9380679E-99BB-448D-8DD2-5ACBDA102D9A}" srcOrd="1" destOrd="0" presId="urn:microsoft.com/office/officeart/2005/8/layout/process4"/>
    <dgm:cxn modelId="{A0D7164E-B319-41D1-8B2E-A6635428EEDF}" type="presParOf" srcId="{82D87AC4-C20B-44F3-B67A-90F2C4F5EAB8}" destId="{5C44E28A-A606-4B75-BF8F-C92162A3B837}" srcOrd="2" destOrd="0" presId="urn:microsoft.com/office/officeart/2005/8/layout/process4"/>
    <dgm:cxn modelId="{FE4126FB-BD57-479C-9C73-7662F669949B}" type="presParOf" srcId="{5C44E28A-A606-4B75-BF8F-C92162A3B837}" destId="{5E829DD4-BF13-4EDF-9C03-ED84441085AE}" srcOrd="0" destOrd="0" presId="urn:microsoft.com/office/officeart/2005/8/layout/process4"/>
    <dgm:cxn modelId="{0FF59507-3E83-4815-9AA3-F0325C50EC69}" type="presParOf" srcId="{5C44E28A-A606-4B75-BF8F-C92162A3B837}" destId="{4C7A7889-E916-4E5B-BA9A-CDE803406EE2}" srcOrd="1" destOrd="0" presId="urn:microsoft.com/office/officeart/2005/8/layout/process4"/>
    <dgm:cxn modelId="{F12C808C-FE7E-479E-A69C-97A46380EB66}" type="presParOf" srcId="{A198D300-1F84-402A-AD19-635427CEE882}" destId="{6E674DDA-6E3E-401A-93DA-43EC1596792E}" srcOrd="3" destOrd="0" presId="urn:microsoft.com/office/officeart/2005/8/layout/process4"/>
    <dgm:cxn modelId="{6D1A4F2C-F62C-469C-BB43-E17B6D5048EF}" type="presParOf" srcId="{A198D300-1F84-402A-AD19-635427CEE882}" destId="{CA4F0500-1CD4-4690-B8A8-7223F367782A}" srcOrd="4" destOrd="0" presId="urn:microsoft.com/office/officeart/2005/8/layout/process4"/>
    <dgm:cxn modelId="{98518A19-3FF1-4A1C-A166-7A584E1D90F9}" type="presParOf" srcId="{CA4F0500-1CD4-4690-B8A8-7223F367782A}" destId="{93619E96-2B17-471B-BC40-FD0B57E1A7A4}" srcOrd="0" destOrd="0" presId="urn:microsoft.com/office/officeart/2005/8/layout/process4"/>
    <dgm:cxn modelId="{E96D4D79-68F9-435C-BAB7-CC0CBCD9B58F}" type="presParOf" srcId="{CA4F0500-1CD4-4690-B8A8-7223F367782A}" destId="{B09D61EB-4EEC-4BAB-A935-0015605F0DD4}" srcOrd="1" destOrd="0" presId="urn:microsoft.com/office/officeart/2005/8/layout/process4"/>
    <dgm:cxn modelId="{EDB50958-F2DF-4B66-A6B2-D23604E1C133}" type="presParOf" srcId="{CA4F0500-1CD4-4690-B8A8-7223F367782A}" destId="{3B1C9DA7-7987-4E0B-B9CE-14374499BFC2}" srcOrd="2" destOrd="0" presId="urn:microsoft.com/office/officeart/2005/8/layout/process4"/>
    <dgm:cxn modelId="{3DB5CD13-ADBC-44A6-BEF0-F59DD81CE8CA}" type="presParOf" srcId="{3B1C9DA7-7987-4E0B-B9CE-14374499BFC2}" destId="{8C5A4534-D96C-46E7-93A6-D2805E3A5009}" srcOrd="0" destOrd="0" presId="urn:microsoft.com/office/officeart/2005/8/layout/process4"/>
    <dgm:cxn modelId="{B2DAD9C2-EBBD-45C6-8D13-B788756C5C16}" type="presParOf" srcId="{3B1C9DA7-7987-4E0B-B9CE-14374499BFC2}" destId="{8100A40A-A6EA-43B3-B282-04A3F9AEF3C0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2B4A45-3621-4050-BDC7-417193E0F64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97E6DEA-83D4-4B26-8651-9934D243D4F9}">
      <dgm:prSet phldrT="[Texte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FR" sz="1800" b="1" dirty="0" smtClean="0"/>
            <a:t>Dysfonction endothéliale</a:t>
          </a:r>
          <a:endParaRPr lang="fr-FR" sz="1800" b="1" dirty="0"/>
        </a:p>
      </dgm:t>
    </dgm:pt>
    <dgm:pt modelId="{8E0A42B6-641A-4709-9DDF-39F5063E08C6}" type="parTrans" cxnId="{6AEEBC08-B88E-4892-8669-FB67E3F0960C}">
      <dgm:prSet/>
      <dgm:spPr/>
      <dgm:t>
        <a:bodyPr/>
        <a:lstStyle/>
        <a:p>
          <a:endParaRPr lang="fr-FR" sz="4400"/>
        </a:p>
      </dgm:t>
    </dgm:pt>
    <dgm:pt modelId="{095FEBB4-A43B-49B0-8FE3-93EDF6BBE9BE}" type="sibTrans" cxnId="{6AEEBC08-B88E-4892-8669-FB67E3F0960C}">
      <dgm:prSet/>
      <dgm:spPr/>
      <dgm:t>
        <a:bodyPr/>
        <a:lstStyle/>
        <a:p>
          <a:endParaRPr lang="fr-FR" sz="4400"/>
        </a:p>
      </dgm:t>
    </dgm:pt>
    <dgm:pt modelId="{5956D39E-A525-49AA-9D54-E0266A676DB8}">
      <dgm:prSet phldrT="[Texte]" custT="1"/>
      <dgm:spPr/>
      <dgm:t>
        <a:bodyPr/>
        <a:lstStyle/>
        <a:p>
          <a:r>
            <a:rPr lang="fr-FR" sz="1800" b="1" dirty="0" smtClean="0"/>
            <a:t>Cachexie </a:t>
          </a:r>
          <a:r>
            <a:rPr lang="fr-FR" sz="1800" b="1" dirty="0" err="1" smtClean="0"/>
            <a:t>rhumatoide</a:t>
          </a:r>
          <a:endParaRPr lang="fr-FR" sz="1800" b="1" dirty="0"/>
        </a:p>
      </dgm:t>
    </dgm:pt>
    <dgm:pt modelId="{354A8A70-E5B8-4DD1-AC05-690B0DB89D9D}" type="parTrans" cxnId="{AEE745AC-DC25-4570-90C7-E335C2FC9235}">
      <dgm:prSet/>
      <dgm:spPr/>
      <dgm:t>
        <a:bodyPr/>
        <a:lstStyle/>
        <a:p>
          <a:endParaRPr lang="fr-FR" sz="4400"/>
        </a:p>
      </dgm:t>
    </dgm:pt>
    <dgm:pt modelId="{FC545073-7653-49DE-8B7E-8AC792D83250}" type="sibTrans" cxnId="{AEE745AC-DC25-4570-90C7-E335C2FC9235}">
      <dgm:prSet/>
      <dgm:spPr/>
      <dgm:t>
        <a:bodyPr/>
        <a:lstStyle/>
        <a:p>
          <a:endParaRPr lang="fr-FR" sz="4400"/>
        </a:p>
      </dgm:t>
    </dgm:pt>
    <dgm:pt modelId="{5AFD0772-C90B-4FE2-AC22-EF84799A274A}">
      <dgm:prSet phldrT="[Texte]" custT="1"/>
      <dgm:spPr/>
      <dgm:t>
        <a:bodyPr/>
        <a:lstStyle/>
        <a:p>
          <a:r>
            <a:rPr lang="fr-FR" sz="1600" b="1" dirty="0" err="1" smtClean="0"/>
            <a:t>Ostéoprotégérine</a:t>
          </a:r>
          <a:endParaRPr lang="fr-FR" sz="1600" b="1" dirty="0"/>
        </a:p>
      </dgm:t>
    </dgm:pt>
    <dgm:pt modelId="{48B7EBF9-DEA9-4818-B250-5DDC478699E3}" type="parTrans" cxnId="{83701419-7E80-4F7A-9666-1BDEA0B9F254}">
      <dgm:prSet/>
      <dgm:spPr/>
      <dgm:t>
        <a:bodyPr/>
        <a:lstStyle/>
        <a:p>
          <a:endParaRPr lang="fr-FR" sz="4400"/>
        </a:p>
      </dgm:t>
    </dgm:pt>
    <dgm:pt modelId="{680F9D1E-CAA5-4626-9071-6992BAD48F33}" type="sibTrans" cxnId="{83701419-7E80-4F7A-9666-1BDEA0B9F254}">
      <dgm:prSet/>
      <dgm:spPr/>
      <dgm:t>
        <a:bodyPr/>
        <a:lstStyle/>
        <a:p>
          <a:endParaRPr lang="fr-FR" sz="4400"/>
        </a:p>
      </dgm:t>
    </dgm:pt>
    <dgm:pt modelId="{316A25FF-3155-492F-93DD-959CF25605EC}">
      <dgm:prSet phldrT="[Texte]" custT="1"/>
      <dgm:spPr/>
      <dgm:t>
        <a:bodyPr/>
        <a:lstStyle/>
        <a:p>
          <a:r>
            <a:rPr lang="fr-FR" sz="1800" b="1" dirty="0" smtClean="0"/>
            <a:t>ACPA</a:t>
          </a:r>
          <a:endParaRPr lang="fr-FR" sz="1800" b="1" dirty="0"/>
        </a:p>
      </dgm:t>
    </dgm:pt>
    <dgm:pt modelId="{A7123EAC-8980-466C-A21B-BA62C8546605}" type="parTrans" cxnId="{B4C74952-076D-4AC4-A0B1-48BAF560A47F}">
      <dgm:prSet/>
      <dgm:spPr/>
      <dgm:t>
        <a:bodyPr/>
        <a:lstStyle/>
        <a:p>
          <a:endParaRPr lang="fr-FR" sz="4400"/>
        </a:p>
      </dgm:t>
    </dgm:pt>
    <dgm:pt modelId="{F2B949E6-CC78-49AE-9F6A-46881A36CC37}" type="sibTrans" cxnId="{B4C74952-076D-4AC4-A0B1-48BAF560A47F}">
      <dgm:prSet/>
      <dgm:spPr/>
      <dgm:t>
        <a:bodyPr/>
        <a:lstStyle/>
        <a:p>
          <a:endParaRPr lang="fr-FR" sz="4400"/>
        </a:p>
      </dgm:t>
    </dgm:pt>
    <dgm:pt modelId="{6F259E8D-A713-487C-B662-C2BDDCE711F3}">
      <dgm:prSet phldrT="[Texte]" custT="1"/>
      <dgm:spPr/>
      <dgm:t>
        <a:bodyPr/>
        <a:lstStyle/>
        <a:p>
          <a:r>
            <a:rPr lang="fr-FR" sz="1800" b="1" dirty="0" smtClean="0"/>
            <a:t>Facteurs génétiques</a:t>
          </a:r>
          <a:endParaRPr lang="fr-FR" sz="1800" b="1" dirty="0"/>
        </a:p>
      </dgm:t>
    </dgm:pt>
    <dgm:pt modelId="{351EE86E-A48B-4AE5-8AB5-0F36779E9DF7}" type="parTrans" cxnId="{6B225545-6C84-4B17-9FA7-F033712C51C0}">
      <dgm:prSet/>
      <dgm:spPr/>
      <dgm:t>
        <a:bodyPr/>
        <a:lstStyle/>
        <a:p>
          <a:endParaRPr lang="fr-FR" sz="4400"/>
        </a:p>
      </dgm:t>
    </dgm:pt>
    <dgm:pt modelId="{891525EA-C7FB-493F-85A6-6BC4D0990F39}" type="sibTrans" cxnId="{6B225545-6C84-4B17-9FA7-F033712C51C0}">
      <dgm:prSet/>
      <dgm:spPr/>
      <dgm:t>
        <a:bodyPr/>
        <a:lstStyle/>
        <a:p>
          <a:endParaRPr lang="fr-FR" sz="4400"/>
        </a:p>
      </dgm:t>
    </dgm:pt>
    <dgm:pt modelId="{1DC8C87A-2E07-4B9B-8E36-B9133699A062}">
      <dgm:prSet custT="1"/>
      <dgm:spPr/>
      <dgm:t>
        <a:bodyPr/>
        <a:lstStyle/>
        <a:p>
          <a:r>
            <a:rPr lang="fr-FR" sz="1600" b="1" dirty="0" err="1" smtClean="0"/>
            <a:t>Homocysteine</a:t>
          </a:r>
          <a:endParaRPr lang="fr-FR" sz="1600" b="1" dirty="0"/>
        </a:p>
      </dgm:t>
    </dgm:pt>
    <dgm:pt modelId="{39F18C5B-0941-46D9-A848-986D1AAB879E}" type="parTrans" cxnId="{BA09706A-211F-4C26-9715-376AB0AC9B61}">
      <dgm:prSet/>
      <dgm:spPr/>
      <dgm:t>
        <a:bodyPr/>
        <a:lstStyle/>
        <a:p>
          <a:endParaRPr lang="fr-FR" sz="4400"/>
        </a:p>
      </dgm:t>
    </dgm:pt>
    <dgm:pt modelId="{CD7E7E72-2C64-4A7F-8AF0-4E30147D876F}" type="sibTrans" cxnId="{BA09706A-211F-4C26-9715-376AB0AC9B61}">
      <dgm:prSet/>
      <dgm:spPr/>
      <dgm:t>
        <a:bodyPr/>
        <a:lstStyle/>
        <a:p>
          <a:endParaRPr lang="fr-FR" sz="4400"/>
        </a:p>
      </dgm:t>
    </dgm:pt>
    <dgm:pt modelId="{8A639B93-20E6-4967-966B-47F67014D00D}" type="pres">
      <dgm:prSet presAssocID="{CC2B4A45-3621-4050-BDC7-417193E0F64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E788E35-54F4-4ECC-A2E4-52FD8B32F5CF}" type="pres">
      <dgm:prSet presAssocID="{A97E6DEA-83D4-4B26-8651-9934D243D4F9}" presName="centerShape" presStyleLbl="node0" presStyleIdx="0" presStyleCnt="1"/>
      <dgm:spPr/>
      <dgm:t>
        <a:bodyPr/>
        <a:lstStyle/>
        <a:p>
          <a:endParaRPr lang="fr-FR"/>
        </a:p>
      </dgm:t>
    </dgm:pt>
    <dgm:pt modelId="{06CDDA32-BC4C-4F25-A088-A7EB1E9789EF}" type="pres">
      <dgm:prSet presAssocID="{5956D39E-A525-49AA-9D54-E0266A676DB8}" presName="node" presStyleLbl="node1" presStyleIdx="0" presStyleCnt="5" custScaleX="14070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633635-B416-40BF-A6A3-003D0EA6DD70}" type="pres">
      <dgm:prSet presAssocID="{5956D39E-A525-49AA-9D54-E0266A676DB8}" presName="dummy" presStyleCnt="0"/>
      <dgm:spPr/>
    </dgm:pt>
    <dgm:pt modelId="{CFE651D4-53B9-47E9-A6F3-6B0935806D70}" type="pres">
      <dgm:prSet presAssocID="{FC545073-7653-49DE-8B7E-8AC792D83250}" presName="sibTrans" presStyleLbl="sibTrans2D1" presStyleIdx="0" presStyleCnt="5"/>
      <dgm:spPr/>
      <dgm:t>
        <a:bodyPr/>
        <a:lstStyle/>
        <a:p>
          <a:endParaRPr lang="fr-FR"/>
        </a:p>
      </dgm:t>
    </dgm:pt>
    <dgm:pt modelId="{A7AB5B42-A081-4CFA-A30A-E41CCAD4BBED}" type="pres">
      <dgm:prSet presAssocID="{1DC8C87A-2E07-4B9B-8E36-B9133699A062}" presName="node" presStyleLbl="node1" presStyleIdx="1" presStyleCnt="5" custScaleX="1475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D29463-EC45-4AF5-BC02-055391F86F30}" type="pres">
      <dgm:prSet presAssocID="{1DC8C87A-2E07-4B9B-8E36-B9133699A062}" presName="dummy" presStyleCnt="0"/>
      <dgm:spPr/>
    </dgm:pt>
    <dgm:pt modelId="{1C723D44-D616-4643-8EC7-5C83BD7FC342}" type="pres">
      <dgm:prSet presAssocID="{CD7E7E72-2C64-4A7F-8AF0-4E30147D876F}" presName="sibTrans" presStyleLbl="sibTrans2D1" presStyleIdx="1" presStyleCnt="5"/>
      <dgm:spPr/>
      <dgm:t>
        <a:bodyPr/>
        <a:lstStyle/>
        <a:p>
          <a:endParaRPr lang="fr-FR"/>
        </a:p>
      </dgm:t>
    </dgm:pt>
    <dgm:pt modelId="{0C6C3937-68EC-465D-BE4C-6A22BAA4C99C}" type="pres">
      <dgm:prSet presAssocID="{5AFD0772-C90B-4FE2-AC22-EF84799A274A}" presName="node" presStyleLbl="node1" presStyleIdx="2" presStyleCnt="5" custScaleX="19112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558CB3-AD6D-4B6F-B439-F731A2B6ED36}" type="pres">
      <dgm:prSet presAssocID="{5AFD0772-C90B-4FE2-AC22-EF84799A274A}" presName="dummy" presStyleCnt="0"/>
      <dgm:spPr/>
    </dgm:pt>
    <dgm:pt modelId="{C9C45947-2C0F-43EC-A685-992CAC6CBE29}" type="pres">
      <dgm:prSet presAssocID="{680F9D1E-CAA5-4626-9071-6992BAD48F33}" presName="sibTrans" presStyleLbl="sibTrans2D1" presStyleIdx="2" presStyleCnt="5"/>
      <dgm:spPr/>
      <dgm:t>
        <a:bodyPr/>
        <a:lstStyle/>
        <a:p>
          <a:endParaRPr lang="fr-FR"/>
        </a:p>
      </dgm:t>
    </dgm:pt>
    <dgm:pt modelId="{3914E083-1FA7-4015-86DC-EE48EDCAE812}" type="pres">
      <dgm:prSet presAssocID="{316A25FF-3155-492F-93DD-959CF25605E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7E3E4B-1434-4278-B2CB-8991590C35E9}" type="pres">
      <dgm:prSet presAssocID="{316A25FF-3155-492F-93DD-959CF25605EC}" presName="dummy" presStyleCnt="0"/>
      <dgm:spPr/>
    </dgm:pt>
    <dgm:pt modelId="{363EB85E-A205-4558-93CF-DC8029FD0CD6}" type="pres">
      <dgm:prSet presAssocID="{F2B949E6-CC78-49AE-9F6A-46881A36CC37}" presName="sibTrans" presStyleLbl="sibTrans2D1" presStyleIdx="3" presStyleCnt="5"/>
      <dgm:spPr/>
      <dgm:t>
        <a:bodyPr/>
        <a:lstStyle/>
        <a:p>
          <a:endParaRPr lang="fr-FR"/>
        </a:p>
      </dgm:t>
    </dgm:pt>
    <dgm:pt modelId="{130E3B80-C5FD-4F03-ACFA-2FD1E70DBC98}" type="pres">
      <dgm:prSet presAssocID="{6F259E8D-A713-487C-B662-C2BDDCE711F3}" presName="node" presStyleLbl="node1" presStyleIdx="4" presStyleCnt="5" custScaleX="1586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8A93132-6B73-449F-B6DD-724E8E126F25}" type="pres">
      <dgm:prSet presAssocID="{6F259E8D-A713-487C-B662-C2BDDCE711F3}" presName="dummy" presStyleCnt="0"/>
      <dgm:spPr/>
    </dgm:pt>
    <dgm:pt modelId="{74EE8CBA-8858-45B0-803A-E412CC9AE1ED}" type="pres">
      <dgm:prSet presAssocID="{891525EA-C7FB-493F-85A6-6BC4D0990F39}" presName="sibTrans" presStyleLbl="sibTrans2D1" presStyleIdx="4" presStyleCnt="5"/>
      <dgm:spPr/>
      <dgm:t>
        <a:bodyPr/>
        <a:lstStyle/>
        <a:p>
          <a:endParaRPr lang="fr-FR"/>
        </a:p>
      </dgm:t>
    </dgm:pt>
  </dgm:ptLst>
  <dgm:cxnLst>
    <dgm:cxn modelId="{571A6060-9AE9-4B9B-B6FB-208D8AC83952}" type="presOf" srcId="{5AFD0772-C90B-4FE2-AC22-EF84799A274A}" destId="{0C6C3937-68EC-465D-BE4C-6A22BAA4C99C}" srcOrd="0" destOrd="0" presId="urn:microsoft.com/office/officeart/2005/8/layout/radial6"/>
    <dgm:cxn modelId="{D2DE6431-4B3C-480C-BB98-A8DF7CFFFE21}" type="presOf" srcId="{680F9D1E-CAA5-4626-9071-6992BAD48F33}" destId="{C9C45947-2C0F-43EC-A685-992CAC6CBE29}" srcOrd="0" destOrd="0" presId="urn:microsoft.com/office/officeart/2005/8/layout/radial6"/>
    <dgm:cxn modelId="{70033AE7-2D1C-4783-82CD-006FFED57B93}" type="presOf" srcId="{6F259E8D-A713-487C-B662-C2BDDCE711F3}" destId="{130E3B80-C5FD-4F03-ACFA-2FD1E70DBC98}" srcOrd="0" destOrd="0" presId="urn:microsoft.com/office/officeart/2005/8/layout/radial6"/>
    <dgm:cxn modelId="{E3E01093-9393-48BB-845D-76B84E0A62D8}" type="presOf" srcId="{CC2B4A45-3621-4050-BDC7-417193E0F640}" destId="{8A639B93-20E6-4967-966B-47F67014D00D}" srcOrd="0" destOrd="0" presId="urn:microsoft.com/office/officeart/2005/8/layout/radial6"/>
    <dgm:cxn modelId="{DA1824BD-BD71-4EDD-9C38-BC53E23E111F}" type="presOf" srcId="{1DC8C87A-2E07-4B9B-8E36-B9133699A062}" destId="{A7AB5B42-A081-4CFA-A30A-E41CCAD4BBED}" srcOrd="0" destOrd="0" presId="urn:microsoft.com/office/officeart/2005/8/layout/radial6"/>
    <dgm:cxn modelId="{5056E72F-E854-40FC-8028-EB93588E4D32}" type="presOf" srcId="{891525EA-C7FB-493F-85A6-6BC4D0990F39}" destId="{74EE8CBA-8858-45B0-803A-E412CC9AE1ED}" srcOrd="0" destOrd="0" presId="urn:microsoft.com/office/officeart/2005/8/layout/radial6"/>
    <dgm:cxn modelId="{BA09706A-211F-4C26-9715-376AB0AC9B61}" srcId="{A97E6DEA-83D4-4B26-8651-9934D243D4F9}" destId="{1DC8C87A-2E07-4B9B-8E36-B9133699A062}" srcOrd="1" destOrd="0" parTransId="{39F18C5B-0941-46D9-A848-986D1AAB879E}" sibTransId="{CD7E7E72-2C64-4A7F-8AF0-4E30147D876F}"/>
    <dgm:cxn modelId="{B4C74952-076D-4AC4-A0B1-48BAF560A47F}" srcId="{A97E6DEA-83D4-4B26-8651-9934D243D4F9}" destId="{316A25FF-3155-492F-93DD-959CF25605EC}" srcOrd="3" destOrd="0" parTransId="{A7123EAC-8980-466C-A21B-BA62C8546605}" sibTransId="{F2B949E6-CC78-49AE-9F6A-46881A36CC37}"/>
    <dgm:cxn modelId="{A7BBD4DE-198D-42F4-8341-900A12360328}" type="presOf" srcId="{CD7E7E72-2C64-4A7F-8AF0-4E30147D876F}" destId="{1C723D44-D616-4643-8EC7-5C83BD7FC342}" srcOrd="0" destOrd="0" presId="urn:microsoft.com/office/officeart/2005/8/layout/radial6"/>
    <dgm:cxn modelId="{61FC4615-1EAB-4780-B38D-75898DAF338F}" type="presOf" srcId="{5956D39E-A525-49AA-9D54-E0266A676DB8}" destId="{06CDDA32-BC4C-4F25-A088-A7EB1E9789EF}" srcOrd="0" destOrd="0" presId="urn:microsoft.com/office/officeart/2005/8/layout/radial6"/>
    <dgm:cxn modelId="{83701419-7E80-4F7A-9666-1BDEA0B9F254}" srcId="{A97E6DEA-83D4-4B26-8651-9934D243D4F9}" destId="{5AFD0772-C90B-4FE2-AC22-EF84799A274A}" srcOrd="2" destOrd="0" parTransId="{48B7EBF9-DEA9-4818-B250-5DDC478699E3}" sibTransId="{680F9D1E-CAA5-4626-9071-6992BAD48F33}"/>
    <dgm:cxn modelId="{29CCA9E0-331F-46E7-834E-C536704060DF}" type="presOf" srcId="{A97E6DEA-83D4-4B26-8651-9934D243D4F9}" destId="{3E788E35-54F4-4ECC-A2E4-52FD8B32F5CF}" srcOrd="0" destOrd="0" presId="urn:microsoft.com/office/officeart/2005/8/layout/radial6"/>
    <dgm:cxn modelId="{0891E716-6590-4901-96E5-F0B9586C29ED}" type="presOf" srcId="{F2B949E6-CC78-49AE-9F6A-46881A36CC37}" destId="{363EB85E-A205-4558-93CF-DC8029FD0CD6}" srcOrd="0" destOrd="0" presId="urn:microsoft.com/office/officeart/2005/8/layout/radial6"/>
    <dgm:cxn modelId="{B39BE464-CF44-42BF-A59F-1847F2EF8B18}" type="presOf" srcId="{FC545073-7653-49DE-8B7E-8AC792D83250}" destId="{CFE651D4-53B9-47E9-A6F3-6B0935806D70}" srcOrd="0" destOrd="0" presId="urn:microsoft.com/office/officeart/2005/8/layout/radial6"/>
    <dgm:cxn modelId="{6AEEBC08-B88E-4892-8669-FB67E3F0960C}" srcId="{CC2B4A45-3621-4050-BDC7-417193E0F640}" destId="{A97E6DEA-83D4-4B26-8651-9934D243D4F9}" srcOrd="0" destOrd="0" parTransId="{8E0A42B6-641A-4709-9DDF-39F5063E08C6}" sibTransId="{095FEBB4-A43B-49B0-8FE3-93EDF6BBE9BE}"/>
    <dgm:cxn modelId="{AEE745AC-DC25-4570-90C7-E335C2FC9235}" srcId="{A97E6DEA-83D4-4B26-8651-9934D243D4F9}" destId="{5956D39E-A525-49AA-9D54-E0266A676DB8}" srcOrd="0" destOrd="0" parTransId="{354A8A70-E5B8-4DD1-AC05-690B0DB89D9D}" sibTransId="{FC545073-7653-49DE-8B7E-8AC792D83250}"/>
    <dgm:cxn modelId="{6B225545-6C84-4B17-9FA7-F033712C51C0}" srcId="{A97E6DEA-83D4-4B26-8651-9934D243D4F9}" destId="{6F259E8D-A713-487C-B662-C2BDDCE711F3}" srcOrd="4" destOrd="0" parTransId="{351EE86E-A48B-4AE5-8AB5-0F36779E9DF7}" sibTransId="{891525EA-C7FB-493F-85A6-6BC4D0990F39}"/>
    <dgm:cxn modelId="{6AFBCDA5-40C5-4B0A-86EC-B247FF5DBCC0}" type="presOf" srcId="{316A25FF-3155-492F-93DD-959CF25605EC}" destId="{3914E083-1FA7-4015-86DC-EE48EDCAE812}" srcOrd="0" destOrd="0" presId="urn:microsoft.com/office/officeart/2005/8/layout/radial6"/>
    <dgm:cxn modelId="{35C5ED1E-C44E-4FCF-873B-E28D96E1D622}" type="presParOf" srcId="{8A639B93-20E6-4967-966B-47F67014D00D}" destId="{3E788E35-54F4-4ECC-A2E4-52FD8B32F5CF}" srcOrd="0" destOrd="0" presId="urn:microsoft.com/office/officeart/2005/8/layout/radial6"/>
    <dgm:cxn modelId="{4F8B89E7-3512-4F68-A203-216DE69B699D}" type="presParOf" srcId="{8A639B93-20E6-4967-966B-47F67014D00D}" destId="{06CDDA32-BC4C-4F25-A088-A7EB1E9789EF}" srcOrd="1" destOrd="0" presId="urn:microsoft.com/office/officeart/2005/8/layout/radial6"/>
    <dgm:cxn modelId="{3BA2FFBF-B3D3-44AD-B9BE-A8EBCCD71353}" type="presParOf" srcId="{8A639B93-20E6-4967-966B-47F67014D00D}" destId="{48633635-B416-40BF-A6A3-003D0EA6DD70}" srcOrd="2" destOrd="0" presId="urn:microsoft.com/office/officeart/2005/8/layout/radial6"/>
    <dgm:cxn modelId="{A073BAF5-8B31-4A3C-AE57-B65D9177C71F}" type="presParOf" srcId="{8A639B93-20E6-4967-966B-47F67014D00D}" destId="{CFE651D4-53B9-47E9-A6F3-6B0935806D70}" srcOrd="3" destOrd="0" presId="urn:microsoft.com/office/officeart/2005/8/layout/radial6"/>
    <dgm:cxn modelId="{418F2710-DC2B-477E-9E40-95D49459DE7E}" type="presParOf" srcId="{8A639B93-20E6-4967-966B-47F67014D00D}" destId="{A7AB5B42-A081-4CFA-A30A-E41CCAD4BBED}" srcOrd="4" destOrd="0" presId="urn:microsoft.com/office/officeart/2005/8/layout/radial6"/>
    <dgm:cxn modelId="{62554AA3-522A-4AEE-884E-C0029505FA06}" type="presParOf" srcId="{8A639B93-20E6-4967-966B-47F67014D00D}" destId="{31D29463-EC45-4AF5-BC02-055391F86F30}" srcOrd="5" destOrd="0" presId="urn:microsoft.com/office/officeart/2005/8/layout/radial6"/>
    <dgm:cxn modelId="{72064B2E-CC07-4CF2-92A4-3BCC8D996BD1}" type="presParOf" srcId="{8A639B93-20E6-4967-966B-47F67014D00D}" destId="{1C723D44-D616-4643-8EC7-5C83BD7FC342}" srcOrd="6" destOrd="0" presId="urn:microsoft.com/office/officeart/2005/8/layout/radial6"/>
    <dgm:cxn modelId="{5F6BA1F2-04A3-4728-B3F8-4F74276CAF5E}" type="presParOf" srcId="{8A639B93-20E6-4967-966B-47F67014D00D}" destId="{0C6C3937-68EC-465D-BE4C-6A22BAA4C99C}" srcOrd="7" destOrd="0" presId="urn:microsoft.com/office/officeart/2005/8/layout/radial6"/>
    <dgm:cxn modelId="{C287AEA4-8638-4040-8D96-5DFE97D28BD7}" type="presParOf" srcId="{8A639B93-20E6-4967-966B-47F67014D00D}" destId="{0D558CB3-AD6D-4B6F-B439-F731A2B6ED36}" srcOrd="8" destOrd="0" presId="urn:microsoft.com/office/officeart/2005/8/layout/radial6"/>
    <dgm:cxn modelId="{9837DB35-8FF0-4B0B-87F2-829CF11DFDD4}" type="presParOf" srcId="{8A639B93-20E6-4967-966B-47F67014D00D}" destId="{C9C45947-2C0F-43EC-A685-992CAC6CBE29}" srcOrd="9" destOrd="0" presId="urn:microsoft.com/office/officeart/2005/8/layout/radial6"/>
    <dgm:cxn modelId="{A378D9D5-C6B3-4ECF-A28C-4FE8CF14D845}" type="presParOf" srcId="{8A639B93-20E6-4967-966B-47F67014D00D}" destId="{3914E083-1FA7-4015-86DC-EE48EDCAE812}" srcOrd="10" destOrd="0" presId="urn:microsoft.com/office/officeart/2005/8/layout/radial6"/>
    <dgm:cxn modelId="{1C84B0EC-74C0-4898-AB7A-FB1D4C0FDA67}" type="presParOf" srcId="{8A639B93-20E6-4967-966B-47F67014D00D}" destId="{F67E3E4B-1434-4278-B2CB-8991590C35E9}" srcOrd="11" destOrd="0" presId="urn:microsoft.com/office/officeart/2005/8/layout/radial6"/>
    <dgm:cxn modelId="{9FFFDC70-8547-46A9-93E7-99C85D73CA9D}" type="presParOf" srcId="{8A639B93-20E6-4967-966B-47F67014D00D}" destId="{363EB85E-A205-4558-93CF-DC8029FD0CD6}" srcOrd="12" destOrd="0" presId="urn:microsoft.com/office/officeart/2005/8/layout/radial6"/>
    <dgm:cxn modelId="{04E1EA6F-5B2D-48C3-AEF8-D987131F7146}" type="presParOf" srcId="{8A639B93-20E6-4967-966B-47F67014D00D}" destId="{130E3B80-C5FD-4F03-ACFA-2FD1E70DBC98}" srcOrd="13" destOrd="0" presId="urn:microsoft.com/office/officeart/2005/8/layout/radial6"/>
    <dgm:cxn modelId="{F02FD693-FAED-4FC5-8B36-CBE210790377}" type="presParOf" srcId="{8A639B93-20E6-4967-966B-47F67014D00D}" destId="{18A93132-6B73-449F-B6DD-724E8E126F25}" srcOrd="14" destOrd="0" presId="urn:microsoft.com/office/officeart/2005/8/layout/radial6"/>
    <dgm:cxn modelId="{F0093855-5DC4-441A-98D1-0E22EFBF166F}" type="presParOf" srcId="{8A639B93-20E6-4967-966B-47F67014D00D}" destId="{74EE8CBA-8858-45B0-803A-E412CC9AE1ED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6AE53-0873-4547-A36B-464B682A15BF}">
      <dsp:nvSpPr>
        <dsp:cNvPr id="0" name=""/>
        <dsp:cNvSpPr/>
      </dsp:nvSpPr>
      <dsp:spPr>
        <a:xfrm>
          <a:off x="0" y="722"/>
          <a:ext cx="10052367" cy="14782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chemeClr val="bg2"/>
              </a:solidFill>
            </a:rPr>
            <a:t>Quantitative</a:t>
          </a:r>
          <a:endParaRPr lang="en-US" sz="2900" b="1" kern="1200" dirty="0">
            <a:solidFill>
              <a:schemeClr val="bg2"/>
            </a:solidFill>
          </a:endParaRPr>
        </a:p>
      </dsp:txBody>
      <dsp:txXfrm>
        <a:off x="0" y="722"/>
        <a:ext cx="10052367" cy="798238"/>
      </dsp:txXfrm>
    </dsp:sp>
    <dsp:sp modelId="{C954BC59-DCF7-4FAA-A8EF-2671D62CA292}">
      <dsp:nvSpPr>
        <dsp:cNvPr id="0" name=""/>
        <dsp:cNvSpPr/>
      </dsp:nvSpPr>
      <dsp:spPr>
        <a:xfrm>
          <a:off x="0" y="769396"/>
          <a:ext cx="5026183" cy="679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Century Gothic" panose="020B0502020202020204" pitchFamily="34" charset="0"/>
            </a:rPr>
            <a:t>↑ </a:t>
          </a:r>
          <a:r>
            <a:rPr lang="en-US" sz="2800" b="1" kern="1200" dirty="0" smtClean="0"/>
            <a:t>Lipide et lipoproteine</a:t>
          </a:r>
          <a:endParaRPr lang="en-US" sz="2800" b="1" kern="1200" dirty="0"/>
        </a:p>
      </dsp:txBody>
      <dsp:txXfrm>
        <a:off x="0" y="769396"/>
        <a:ext cx="5026183" cy="679981"/>
      </dsp:txXfrm>
    </dsp:sp>
    <dsp:sp modelId="{2F6A694B-8B1A-45DE-ACF6-EC67F084FAF1}">
      <dsp:nvSpPr>
        <dsp:cNvPr id="0" name=""/>
        <dsp:cNvSpPr/>
      </dsp:nvSpPr>
      <dsp:spPr>
        <a:xfrm>
          <a:off x="5026183" y="769396"/>
          <a:ext cx="5026183" cy="679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Century Gothic" panose="020B0502020202020204" pitchFamily="34" charset="0"/>
            </a:rPr>
            <a:t>↑</a:t>
          </a:r>
          <a:r>
            <a:rPr lang="en-US" sz="2800" b="1" kern="1200" dirty="0" smtClean="0"/>
            <a:t>Apo B et </a:t>
          </a:r>
          <a:r>
            <a:rPr lang="en-US" sz="2800" b="1" kern="1200" dirty="0" smtClean="0">
              <a:latin typeface="Century Gothic" panose="020B0502020202020204" pitchFamily="34" charset="0"/>
            </a:rPr>
            <a:t>↓ </a:t>
          </a:r>
          <a:r>
            <a:rPr lang="en-US" sz="2800" b="1" kern="1200" dirty="0" smtClean="0"/>
            <a:t>Apo A1</a:t>
          </a:r>
          <a:endParaRPr lang="en-US" sz="2800" b="1" kern="1200" dirty="0"/>
        </a:p>
      </dsp:txBody>
      <dsp:txXfrm>
        <a:off x="5026183" y="769396"/>
        <a:ext cx="5026183" cy="6799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720C8-C8C8-4C6E-BAAC-63D142478A87}">
      <dsp:nvSpPr>
        <dsp:cNvPr id="0" name=""/>
        <dsp:cNvSpPr/>
      </dsp:nvSpPr>
      <dsp:spPr>
        <a:xfrm>
          <a:off x="0" y="2338001"/>
          <a:ext cx="10052367" cy="1533982"/>
        </a:xfrm>
        <a:prstGeom prst="rect">
          <a:avLst/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chemeClr val="bg2"/>
              </a:solidFill>
            </a:rPr>
            <a:t>Qualitative</a:t>
          </a:r>
          <a:endParaRPr lang="en-US" sz="2900" b="1" kern="1200" dirty="0">
            <a:solidFill>
              <a:schemeClr val="bg2"/>
            </a:solidFill>
          </a:endParaRPr>
        </a:p>
      </dsp:txBody>
      <dsp:txXfrm>
        <a:off x="0" y="2338001"/>
        <a:ext cx="10052367" cy="828350"/>
      </dsp:txXfrm>
    </dsp:sp>
    <dsp:sp modelId="{FAB2BC3F-2D51-49FF-B106-46C4A36CEE1D}">
      <dsp:nvSpPr>
        <dsp:cNvPr id="0" name=""/>
        <dsp:cNvSpPr/>
      </dsp:nvSpPr>
      <dsp:spPr>
        <a:xfrm>
          <a:off x="1903" y="3135672"/>
          <a:ext cx="4629706" cy="7056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Century Gothic" panose="020B0502020202020204" pitchFamily="34" charset="0"/>
            </a:rPr>
            <a:t>↑ </a:t>
          </a:r>
          <a:r>
            <a:rPr lang="en-US" sz="2800" b="1" kern="1200" dirty="0" smtClean="0"/>
            <a:t>LDL petit et dense</a:t>
          </a:r>
          <a:endParaRPr lang="en-US" sz="2800" b="1" kern="1200" dirty="0"/>
        </a:p>
      </dsp:txBody>
      <dsp:txXfrm>
        <a:off x="1903" y="3135672"/>
        <a:ext cx="4629706" cy="705631"/>
      </dsp:txXfrm>
    </dsp:sp>
    <dsp:sp modelId="{F92E5504-23FD-4619-A2CA-0E964F79064A}">
      <dsp:nvSpPr>
        <dsp:cNvPr id="0" name=""/>
        <dsp:cNvSpPr/>
      </dsp:nvSpPr>
      <dsp:spPr>
        <a:xfrm>
          <a:off x="4631609" y="3135672"/>
          <a:ext cx="5418854" cy="7056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Century Gothic" panose="020B0502020202020204" pitchFamily="34" charset="0"/>
            </a:rPr>
            <a:t>↑</a:t>
          </a:r>
          <a:r>
            <a:rPr lang="en-US" sz="2800" b="1" kern="1200" dirty="0" smtClean="0"/>
            <a:t>HDL pro inflammatoire</a:t>
          </a:r>
          <a:endParaRPr lang="en-US" sz="2800" b="1" kern="1200" dirty="0"/>
        </a:p>
      </dsp:txBody>
      <dsp:txXfrm>
        <a:off x="4631609" y="3135672"/>
        <a:ext cx="5418854" cy="705631"/>
      </dsp:txXfrm>
    </dsp:sp>
    <dsp:sp modelId="{B09D61EB-4EEC-4BAB-A935-0015605F0DD4}">
      <dsp:nvSpPr>
        <dsp:cNvPr id="0" name=""/>
        <dsp:cNvSpPr/>
      </dsp:nvSpPr>
      <dsp:spPr>
        <a:xfrm rot="10800000">
          <a:off x="0" y="1746"/>
          <a:ext cx="10052367" cy="235926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chemeClr val="bg2"/>
              </a:solidFill>
            </a:rPr>
            <a:t>Quantitative</a:t>
          </a:r>
          <a:endParaRPr lang="en-US" sz="2900" b="1" kern="1200" dirty="0">
            <a:solidFill>
              <a:schemeClr val="bg2"/>
            </a:solidFill>
          </a:endParaRPr>
        </a:p>
      </dsp:txBody>
      <dsp:txXfrm rot="-10800000">
        <a:off x="0" y="1746"/>
        <a:ext cx="10052367" cy="828101"/>
      </dsp:txXfrm>
    </dsp:sp>
    <dsp:sp modelId="{8C5A4534-D96C-46E7-93A6-D2805E3A5009}">
      <dsp:nvSpPr>
        <dsp:cNvPr id="0" name=""/>
        <dsp:cNvSpPr/>
      </dsp:nvSpPr>
      <dsp:spPr>
        <a:xfrm>
          <a:off x="3935" y="829848"/>
          <a:ext cx="5251969" cy="7054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Century Gothic" panose="020B0502020202020204" pitchFamily="34" charset="0"/>
            </a:rPr>
            <a:t>↑ </a:t>
          </a:r>
          <a:r>
            <a:rPr lang="en-US" sz="2800" b="1" kern="1200" dirty="0" smtClean="0"/>
            <a:t>Lipide et lipoproteine</a:t>
          </a:r>
          <a:endParaRPr lang="en-US" sz="2800" b="1" kern="1200" dirty="0"/>
        </a:p>
      </dsp:txBody>
      <dsp:txXfrm>
        <a:off x="3935" y="829848"/>
        <a:ext cx="5251969" cy="705420"/>
      </dsp:txXfrm>
    </dsp:sp>
    <dsp:sp modelId="{8100A40A-A6EA-43B3-B282-04A3F9AEF3C0}">
      <dsp:nvSpPr>
        <dsp:cNvPr id="0" name=""/>
        <dsp:cNvSpPr/>
      </dsp:nvSpPr>
      <dsp:spPr>
        <a:xfrm>
          <a:off x="5255904" y="829848"/>
          <a:ext cx="4792526" cy="7054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Century Gothic" panose="020B0502020202020204" pitchFamily="34" charset="0"/>
            </a:rPr>
            <a:t>↑</a:t>
          </a:r>
          <a:r>
            <a:rPr lang="en-US" sz="2800" b="1" kern="1200" dirty="0" smtClean="0"/>
            <a:t>Apo B et </a:t>
          </a:r>
          <a:r>
            <a:rPr lang="en-US" sz="2800" b="1" kern="1200" dirty="0" smtClean="0">
              <a:latin typeface="Century Gothic" panose="020B0502020202020204" pitchFamily="34" charset="0"/>
            </a:rPr>
            <a:t>↓ </a:t>
          </a:r>
          <a:r>
            <a:rPr lang="en-US" sz="2800" b="1" kern="1200" dirty="0" smtClean="0"/>
            <a:t>Apo A1</a:t>
          </a:r>
          <a:endParaRPr lang="en-US" sz="2800" b="1" kern="1200" dirty="0"/>
        </a:p>
      </dsp:txBody>
      <dsp:txXfrm>
        <a:off x="5255904" y="829848"/>
        <a:ext cx="4792526" cy="7054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C67D2-C76F-4D3D-B5FC-22933E2E76CC}">
      <dsp:nvSpPr>
        <dsp:cNvPr id="0" name=""/>
        <dsp:cNvSpPr/>
      </dsp:nvSpPr>
      <dsp:spPr>
        <a:xfrm>
          <a:off x="0" y="4703501"/>
          <a:ext cx="10052367" cy="1543794"/>
        </a:xfrm>
        <a:prstGeom prst="rect">
          <a:avLst/>
        </a:prstGeom>
        <a:solidFill>
          <a:schemeClr val="accent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↑</a:t>
          </a:r>
          <a:r>
            <a:rPr lang="en-US" sz="2800" b="1" kern="1200" dirty="0" smtClean="0">
              <a:solidFill>
                <a:schemeClr val="bg1"/>
              </a:solidFill>
            </a:rPr>
            <a:t>Syndrome métabolique, </a:t>
          </a:r>
          <a:r>
            <a:rPr lang="en-US" sz="28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↑</a:t>
          </a:r>
          <a:r>
            <a:rPr lang="en-US" sz="2800" b="1" kern="1200" dirty="0" smtClean="0">
              <a:solidFill>
                <a:schemeClr val="bg1"/>
              </a:solidFill>
            </a:rPr>
            <a:t> risque cardio vasculaire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0" y="4703501"/>
        <a:ext cx="10052367" cy="1543794"/>
      </dsp:txXfrm>
    </dsp:sp>
    <dsp:sp modelId="{9380679E-99BB-448D-8DD2-5ACBDA102D9A}">
      <dsp:nvSpPr>
        <dsp:cNvPr id="0" name=""/>
        <dsp:cNvSpPr/>
      </dsp:nvSpPr>
      <dsp:spPr>
        <a:xfrm rot="10800000">
          <a:off x="0" y="2352302"/>
          <a:ext cx="10052367" cy="2374355"/>
        </a:xfrm>
        <a:prstGeom prst="upArrowCallout">
          <a:avLst/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chemeClr val="bg2"/>
              </a:solidFill>
            </a:rPr>
            <a:t>Qualitative</a:t>
          </a:r>
          <a:endParaRPr lang="en-US" sz="2900" b="1" kern="1200" dirty="0">
            <a:solidFill>
              <a:schemeClr val="bg2"/>
            </a:solidFill>
          </a:endParaRPr>
        </a:p>
      </dsp:txBody>
      <dsp:txXfrm rot="-10800000">
        <a:off x="0" y="2352302"/>
        <a:ext cx="10052367" cy="833398"/>
      </dsp:txXfrm>
    </dsp:sp>
    <dsp:sp modelId="{5E829DD4-BF13-4EDF-9C03-ED84441085AE}">
      <dsp:nvSpPr>
        <dsp:cNvPr id="0" name=""/>
        <dsp:cNvSpPr/>
      </dsp:nvSpPr>
      <dsp:spPr>
        <a:xfrm>
          <a:off x="1507" y="3185701"/>
          <a:ext cx="4613879" cy="7099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Century Gothic" panose="020B0502020202020204" pitchFamily="34" charset="0"/>
            </a:rPr>
            <a:t>↑ </a:t>
          </a:r>
          <a:r>
            <a:rPr lang="en-US" sz="2800" b="1" kern="1200" dirty="0" smtClean="0"/>
            <a:t>LDL petit et dense</a:t>
          </a:r>
          <a:endParaRPr lang="en-US" sz="2800" b="1" kern="1200" dirty="0"/>
        </a:p>
      </dsp:txBody>
      <dsp:txXfrm>
        <a:off x="1507" y="3185701"/>
        <a:ext cx="4613879" cy="709932"/>
      </dsp:txXfrm>
    </dsp:sp>
    <dsp:sp modelId="{4C7A7889-E916-4E5B-BA9A-CDE803406EE2}">
      <dsp:nvSpPr>
        <dsp:cNvPr id="0" name=""/>
        <dsp:cNvSpPr/>
      </dsp:nvSpPr>
      <dsp:spPr>
        <a:xfrm flipH="1">
          <a:off x="4615386" y="3185701"/>
          <a:ext cx="5435472" cy="7099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Century Gothic" panose="020B0502020202020204" pitchFamily="34" charset="0"/>
            </a:rPr>
            <a:t>↑</a:t>
          </a:r>
          <a:r>
            <a:rPr lang="en-US" sz="2800" b="1" kern="1200" dirty="0" smtClean="0"/>
            <a:t>HDL pro inflammatoire</a:t>
          </a:r>
          <a:endParaRPr lang="en-US" sz="2800" b="1" kern="1200" dirty="0"/>
        </a:p>
      </dsp:txBody>
      <dsp:txXfrm>
        <a:off x="4615386" y="3185701"/>
        <a:ext cx="5435472" cy="709932"/>
      </dsp:txXfrm>
    </dsp:sp>
    <dsp:sp modelId="{B09D61EB-4EEC-4BAB-A935-0015605F0DD4}">
      <dsp:nvSpPr>
        <dsp:cNvPr id="0" name=""/>
        <dsp:cNvSpPr/>
      </dsp:nvSpPr>
      <dsp:spPr>
        <a:xfrm rot="10800000">
          <a:off x="0" y="1104"/>
          <a:ext cx="10052367" cy="237435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chemeClr val="bg2"/>
              </a:solidFill>
            </a:rPr>
            <a:t>Quantitative</a:t>
          </a:r>
          <a:endParaRPr lang="en-US" sz="2900" b="1" kern="1200" dirty="0">
            <a:solidFill>
              <a:schemeClr val="bg2"/>
            </a:solidFill>
          </a:endParaRPr>
        </a:p>
      </dsp:txBody>
      <dsp:txXfrm rot="-10800000">
        <a:off x="0" y="1104"/>
        <a:ext cx="10052367" cy="833398"/>
      </dsp:txXfrm>
    </dsp:sp>
    <dsp:sp modelId="{8C5A4534-D96C-46E7-93A6-D2805E3A5009}">
      <dsp:nvSpPr>
        <dsp:cNvPr id="0" name=""/>
        <dsp:cNvSpPr/>
      </dsp:nvSpPr>
      <dsp:spPr>
        <a:xfrm>
          <a:off x="3935" y="834503"/>
          <a:ext cx="5251969" cy="7099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Century Gothic" panose="020B0502020202020204" pitchFamily="34" charset="0"/>
            </a:rPr>
            <a:t>↑ </a:t>
          </a:r>
          <a:r>
            <a:rPr lang="en-US" sz="2800" b="1" kern="1200" dirty="0" smtClean="0"/>
            <a:t>Lipide et lipoproteine</a:t>
          </a:r>
          <a:endParaRPr lang="en-US" sz="2800" b="1" kern="1200" dirty="0"/>
        </a:p>
      </dsp:txBody>
      <dsp:txXfrm>
        <a:off x="3935" y="834503"/>
        <a:ext cx="5251969" cy="709932"/>
      </dsp:txXfrm>
    </dsp:sp>
    <dsp:sp modelId="{8100A40A-A6EA-43B3-B282-04A3F9AEF3C0}">
      <dsp:nvSpPr>
        <dsp:cNvPr id="0" name=""/>
        <dsp:cNvSpPr/>
      </dsp:nvSpPr>
      <dsp:spPr>
        <a:xfrm>
          <a:off x="5255904" y="834503"/>
          <a:ext cx="4792526" cy="7099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Century Gothic" panose="020B0502020202020204" pitchFamily="34" charset="0"/>
            </a:rPr>
            <a:t>↑</a:t>
          </a:r>
          <a:r>
            <a:rPr lang="en-US" sz="2800" b="1" kern="1200" dirty="0" smtClean="0"/>
            <a:t>Apo B et </a:t>
          </a:r>
          <a:r>
            <a:rPr lang="en-US" sz="2800" b="1" kern="1200" dirty="0" smtClean="0">
              <a:latin typeface="Century Gothic" panose="020B0502020202020204" pitchFamily="34" charset="0"/>
            </a:rPr>
            <a:t>↓ </a:t>
          </a:r>
          <a:r>
            <a:rPr lang="en-US" sz="2800" b="1" kern="1200" dirty="0" smtClean="0"/>
            <a:t>Apo A1</a:t>
          </a:r>
          <a:endParaRPr lang="en-US" sz="2800" b="1" kern="1200" dirty="0"/>
        </a:p>
      </dsp:txBody>
      <dsp:txXfrm>
        <a:off x="5255904" y="834503"/>
        <a:ext cx="4792526" cy="7099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EE8CBA-8858-45B0-803A-E412CC9AE1ED}">
      <dsp:nvSpPr>
        <dsp:cNvPr id="0" name=""/>
        <dsp:cNvSpPr/>
      </dsp:nvSpPr>
      <dsp:spPr>
        <a:xfrm>
          <a:off x="2918314" y="668588"/>
          <a:ext cx="4455078" cy="4455078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EB85E-A205-4558-93CF-DC8029FD0CD6}">
      <dsp:nvSpPr>
        <dsp:cNvPr id="0" name=""/>
        <dsp:cNvSpPr/>
      </dsp:nvSpPr>
      <dsp:spPr>
        <a:xfrm>
          <a:off x="2918314" y="668588"/>
          <a:ext cx="4455078" cy="4455078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45947-2C0F-43EC-A685-992CAC6CBE29}">
      <dsp:nvSpPr>
        <dsp:cNvPr id="0" name=""/>
        <dsp:cNvSpPr/>
      </dsp:nvSpPr>
      <dsp:spPr>
        <a:xfrm>
          <a:off x="2918314" y="668588"/>
          <a:ext cx="4455078" cy="4455078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723D44-D616-4643-8EC7-5C83BD7FC342}">
      <dsp:nvSpPr>
        <dsp:cNvPr id="0" name=""/>
        <dsp:cNvSpPr/>
      </dsp:nvSpPr>
      <dsp:spPr>
        <a:xfrm>
          <a:off x="2918314" y="668588"/>
          <a:ext cx="4455078" cy="4455078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651D4-53B9-47E9-A6F3-6B0935806D70}">
      <dsp:nvSpPr>
        <dsp:cNvPr id="0" name=""/>
        <dsp:cNvSpPr/>
      </dsp:nvSpPr>
      <dsp:spPr>
        <a:xfrm>
          <a:off x="2918314" y="668588"/>
          <a:ext cx="4455078" cy="4455078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88E35-54F4-4ECC-A2E4-52FD8B32F5CF}">
      <dsp:nvSpPr>
        <dsp:cNvPr id="0" name=""/>
        <dsp:cNvSpPr/>
      </dsp:nvSpPr>
      <dsp:spPr>
        <a:xfrm>
          <a:off x="4121124" y="1871399"/>
          <a:ext cx="2049458" cy="2049458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Dysfonction endothéliale</a:t>
          </a:r>
          <a:endParaRPr lang="fr-FR" sz="1800" b="1" kern="1200" dirty="0"/>
        </a:p>
      </dsp:txBody>
      <dsp:txXfrm>
        <a:off x="4421260" y="2171535"/>
        <a:ext cx="1449186" cy="1449186"/>
      </dsp:txXfrm>
    </dsp:sp>
    <dsp:sp modelId="{06CDDA32-BC4C-4F25-A088-A7EB1E9789EF}">
      <dsp:nvSpPr>
        <dsp:cNvPr id="0" name=""/>
        <dsp:cNvSpPr/>
      </dsp:nvSpPr>
      <dsp:spPr>
        <a:xfrm>
          <a:off x="4136576" y="2924"/>
          <a:ext cx="2018554" cy="14346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Cachexie </a:t>
          </a:r>
          <a:r>
            <a:rPr lang="fr-FR" sz="1800" b="1" kern="1200" dirty="0" err="1" smtClean="0"/>
            <a:t>rhumatoide</a:t>
          </a:r>
          <a:endParaRPr lang="fr-FR" sz="1800" b="1" kern="1200" dirty="0"/>
        </a:p>
      </dsp:txBody>
      <dsp:txXfrm>
        <a:off x="4432186" y="213019"/>
        <a:ext cx="1427334" cy="1014430"/>
      </dsp:txXfrm>
    </dsp:sp>
    <dsp:sp modelId="{A7AB5B42-A081-4CFA-A30A-E41CCAD4BBED}">
      <dsp:nvSpPr>
        <dsp:cNvPr id="0" name=""/>
        <dsp:cNvSpPr/>
      </dsp:nvSpPr>
      <dsp:spPr>
        <a:xfrm>
          <a:off x="6156823" y="1506429"/>
          <a:ext cx="2116854" cy="14346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err="1" smtClean="0"/>
            <a:t>Homocysteine</a:t>
          </a:r>
          <a:endParaRPr lang="fr-FR" sz="1600" b="1" kern="1200" dirty="0"/>
        </a:p>
      </dsp:txBody>
      <dsp:txXfrm>
        <a:off x="6466829" y="1716524"/>
        <a:ext cx="1496842" cy="1014430"/>
      </dsp:txXfrm>
    </dsp:sp>
    <dsp:sp modelId="{0C6C3937-68EC-465D-BE4C-6A22BAA4C99C}">
      <dsp:nvSpPr>
        <dsp:cNvPr id="0" name=""/>
        <dsp:cNvSpPr/>
      </dsp:nvSpPr>
      <dsp:spPr>
        <a:xfrm>
          <a:off x="5053858" y="3939152"/>
          <a:ext cx="2741904" cy="14346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err="1" smtClean="0"/>
            <a:t>Ostéoprotégérine</a:t>
          </a:r>
          <a:endParaRPr lang="fr-FR" sz="1600" b="1" kern="1200" dirty="0"/>
        </a:p>
      </dsp:txBody>
      <dsp:txXfrm>
        <a:off x="5455401" y="4149247"/>
        <a:ext cx="1938818" cy="1014430"/>
      </dsp:txXfrm>
    </dsp:sp>
    <dsp:sp modelId="{3914E083-1FA7-4015-86DC-EE48EDCAE812}">
      <dsp:nvSpPr>
        <dsp:cNvPr id="0" name=""/>
        <dsp:cNvSpPr/>
      </dsp:nvSpPr>
      <dsp:spPr>
        <a:xfrm>
          <a:off x="3149585" y="3939152"/>
          <a:ext cx="1434620" cy="14346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ACPA</a:t>
          </a:r>
          <a:endParaRPr lang="fr-FR" sz="1800" b="1" kern="1200" dirty="0"/>
        </a:p>
      </dsp:txBody>
      <dsp:txXfrm>
        <a:off x="3359680" y="4149247"/>
        <a:ext cx="1014430" cy="1014430"/>
      </dsp:txXfrm>
    </dsp:sp>
    <dsp:sp modelId="{130E3B80-C5FD-4F03-ACFA-2FD1E70DBC98}">
      <dsp:nvSpPr>
        <dsp:cNvPr id="0" name=""/>
        <dsp:cNvSpPr/>
      </dsp:nvSpPr>
      <dsp:spPr>
        <a:xfrm>
          <a:off x="1938708" y="1506429"/>
          <a:ext cx="2275495" cy="14346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Facteurs génétiques</a:t>
          </a:r>
          <a:endParaRPr lang="fr-FR" sz="1800" b="1" kern="1200" dirty="0"/>
        </a:p>
      </dsp:txBody>
      <dsp:txXfrm>
        <a:off x="2271947" y="1716524"/>
        <a:ext cx="1609017" cy="1014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03FB87-790C-4850-A90C-12C5FF4B94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127921-F9C4-44F3-AC5F-130B6A406C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59275-AFE1-4999-B78A-D0D76B9F2B0B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5E047-F1CB-4066-A459-9EDC95F2E6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A77EF5-5277-4BAF-8BB4-2E02103988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68C69-0C3E-40A2-B4A0-B2C8B71D8E3A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586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ADD7A-FE61-48EE-BE0E-8546E5401374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00EEB-8338-48D7-8EE8-EE0082EF7602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770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rôle des traitements médicamenteux utilisés contre la PR est difficile à isoler de celui de l’évolution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(amélioration ou aggravation) de la maladie rhumatismale. La PR elle-même entraîne des modifications du métabolisme lipidique responsables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d’anomalies quantitatives et qualitatives des </a:t>
            </a:r>
            <a:r>
              <a:rPr lang="fr-FR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low-density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lipoproteins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(LDL) et des 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high-</a:t>
            </a:r>
            <a:r>
              <a:rPr lang="fr-FR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density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lipoproteins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(HDL).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338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Engendre</a:t>
            </a:r>
            <a:r>
              <a:rPr lang="fr-FR" baseline="0" dirty="0" smtClean="0"/>
              <a:t> </a:t>
            </a:r>
            <a:r>
              <a:rPr lang="fr-FR" b="1" baseline="0" dirty="0" smtClean="0"/>
              <a:t>un </a:t>
            </a:r>
            <a:r>
              <a:rPr lang="fr-FR" b="1" baseline="0" dirty="0" err="1" smtClean="0"/>
              <a:t>diabete</a:t>
            </a:r>
            <a:r>
              <a:rPr lang="fr-FR" b="1" baseline="0" dirty="0" smtClean="0"/>
              <a:t>, une </a:t>
            </a:r>
            <a:r>
              <a:rPr lang="fr-FR" b="1" baseline="0" dirty="0" err="1" smtClean="0"/>
              <a:t>dyslipidemie</a:t>
            </a:r>
            <a:r>
              <a:rPr lang="fr-FR" b="1" baseline="0" dirty="0" smtClean="0"/>
              <a:t> (hyper TG, augmentation </a:t>
            </a:r>
            <a:r>
              <a:rPr lang="fr-FR" b="1" baseline="0" dirty="0" err="1" smtClean="0"/>
              <a:t>Chol</a:t>
            </a:r>
            <a:r>
              <a:rPr lang="fr-FR" b="1" baseline="0" dirty="0" smtClean="0"/>
              <a:t>), HTA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65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Pour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resumer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peu tout ça: Cet excès de morbidité et de mortalité cardiovasculaire s’explique partiellement par une augmentation de la prévalence de certains facteurs de risque « classiques », mais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d’autres facteurs sont probablement en cause et notamment l’inflammation elle-même. Et aussi les perturbations lipidiques et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lipoproteine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quantitatif et qualitatif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Lipoprotéine sont des transporteurs des lipides dans tous l’organisme,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Apolipoproteine A1:  transporteur du HDL ( C, D, E)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Apo B : transporteur du LDL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 augmentation du rapport Apo B/A, est un facteur de risque cardiovasculaire classique.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757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Corticoide</a:t>
            </a:r>
            <a:r>
              <a:rPr lang="fr-FR" dirty="0" smtClean="0"/>
              <a:t> : en </a:t>
            </a:r>
            <a:r>
              <a:rPr lang="fr-FR" dirty="0" err="1" smtClean="0"/>
              <a:t>reduisant</a:t>
            </a:r>
            <a:r>
              <a:rPr lang="fr-FR" dirty="0" smtClean="0"/>
              <a:t> l inflammation</a:t>
            </a:r>
            <a:r>
              <a:rPr lang="fr-FR" baseline="0" dirty="0" smtClean="0"/>
              <a:t> → </a:t>
            </a:r>
            <a:r>
              <a:rPr lang="fr-FR" dirty="0" smtClean="0"/>
              <a:t>effet anti atherogene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685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MTX: contrairement au CTC, </a:t>
            </a:r>
            <a:r>
              <a:rPr lang="fr-FR" dirty="0" err="1" smtClean="0"/>
              <a:t>role</a:t>
            </a:r>
            <a:r>
              <a:rPr lang="fr-FR" dirty="0" smtClean="0"/>
              <a:t> </a:t>
            </a:r>
            <a:r>
              <a:rPr lang="fr-FR" dirty="0" err="1" smtClean="0"/>
              <a:t>benefique</a:t>
            </a:r>
            <a:r>
              <a:rPr lang="fr-FR" dirty="0" smtClean="0"/>
              <a:t> sur les </a:t>
            </a:r>
            <a:r>
              <a:rPr lang="fr-FR" err="1" smtClean="0"/>
              <a:t>parametres</a:t>
            </a:r>
            <a:r>
              <a:rPr lang="fr-FR" smtClean="0"/>
              <a:t>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936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anti TNF les </a:t>
            </a:r>
            <a:r>
              <a:rPr lang="fr-FR" dirty="0" err="1" smtClean="0"/>
              <a:t>resultats</a:t>
            </a:r>
            <a:r>
              <a:rPr lang="fr-FR" dirty="0" smtClean="0"/>
              <a:t> sont variable:</a:t>
            </a:r>
            <a:r>
              <a:rPr lang="fr-FR" baseline="0" dirty="0" smtClean="0"/>
              <a:t> en raison de la durée du traitement, degré d’</a:t>
            </a:r>
            <a:r>
              <a:rPr lang="fr-FR" baseline="0" dirty="0" err="1" smtClean="0"/>
              <a:t>evolution</a:t>
            </a:r>
            <a:r>
              <a:rPr lang="fr-FR" baseline="0" dirty="0" smtClean="0"/>
              <a:t> de la maladie, types des </a:t>
            </a:r>
            <a:r>
              <a:rPr lang="fr-FR" baseline="0" dirty="0" err="1" smtClean="0"/>
              <a:t>medicaments</a:t>
            </a:r>
            <a:r>
              <a:rPr lang="fr-FR" baseline="0" dirty="0" smtClean="0"/>
              <a:t> associées et doses employées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3695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Action sur les </a:t>
            </a:r>
            <a:r>
              <a:rPr lang="fr-FR" b="1" dirty="0" err="1" smtClean="0"/>
              <a:t>hepatocytes</a:t>
            </a:r>
            <a:r>
              <a:rPr lang="fr-FR" b="1" dirty="0" smtClean="0"/>
              <a:t>: inhibe la </a:t>
            </a:r>
            <a:r>
              <a:rPr lang="fr-FR" b="1" dirty="0" err="1" smtClean="0"/>
              <a:t>synthese</a:t>
            </a:r>
            <a:r>
              <a:rPr lang="fr-FR" b="1" dirty="0" smtClean="0"/>
              <a:t> des </a:t>
            </a:r>
            <a:r>
              <a:rPr lang="fr-FR" b="1" dirty="0" err="1" smtClean="0"/>
              <a:t>Proteine</a:t>
            </a:r>
            <a:r>
              <a:rPr lang="fr-FR" b="1" dirty="0" smtClean="0"/>
              <a:t> C </a:t>
            </a:r>
            <a:r>
              <a:rPr lang="fr-FR" b="1" dirty="0" err="1" smtClean="0"/>
              <a:t>reactive</a:t>
            </a:r>
            <a:r>
              <a:rPr lang="fr-FR" b="1" dirty="0" smtClean="0"/>
              <a:t>, </a:t>
            </a: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468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Action sur les </a:t>
            </a:r>
            <a:r>
              <a:rPr lang="fr-FR" dirty="0" err="1" smtClean="0"/>
              <a:t>hepatocytes</a:t>
            </a:r>
            <a:r>
              <a:rPr lang="fr-FR" dirty="0" smtClean="0"/>
              <a:t>: inhibe la </a:t>
            </a:r>
            <a:r>
              <a:rPr lang="fr-FR" dirty="0" err="1" smtClean="0"/>
              <a:t>synthese</a:t>
            </a:r>
            <a:r>
              <a:rPr lang="fr-FR" dirty="0" smtClean="0"/>
              <a:t> des </a:t>
            </a:r>
            <a:r>
              <a:rPr lang="fr-FR" dirty="0" err="1" smtClean="0"/>
              <a:t>Proteine</a:t>
            </a:r>
            <a:r>
              <a:rPr lang="fr-FR" dirty="0" smtClean="0"/>
              <a:t> C </a:t>
            </a:r>
            <a:r>
              <a:rPr lang="fr-FR" dirty="0" err="1" smtClean="0"/>
              <a:t>reactive</a:t>
            </a:r>
            <a:r>
              <a:rPr lang="fr-FR" dirty="0" smtClean="0"/>
              <a:t>, les </a:t>
            </a:r>
            <a:r>
              <a:rPr lang="fr-FR" dirty="0" err="1" smtClean="0"/>
              <a:t>apolipoproteines</a:t>
            </a:r>
            <a:r>
              <a:rPr lang="fr-FR" dirty="0" smtClean="0"/>
              <a:t> B (donc moindre risque cardio vasculaire)</a:t>
            </a:r>
          </a:p>
          <a:p>
            <a:r>
              <a:rPr lang="fr-FR" dirty="0" smtClean="0"/>
              <a:t>Les </a:t>
            </a:r>
            <a:r>
              <a:rPr lang="fr-FR" dirty="0" err="1" smtClean="0"/>
              <a:t>apolipoproteines</a:t>
            </a:r>
            <a:r>
              <a:rPr lang="fr-FR" dirty="0" smtClean="0"/>
              <a:t>: </a:t>
            </a:r>
            <a:r>
              <a:rPr lang="fr-FR" dirty="0" err="1" smtClean="0"/>
              <a:t>lipoproteine</a:t>
            </a:r>
            <a:r>
              <a:rPr lang="fr-FR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 smtClean="0"/>
              <a:t>Cependant possible effet indésirable: anomalies du </a:t>
            </a:r>
            <a:r>
              <a:rPr lang="fr-FR" sz="1200" b="1" u="sng" dirty="0" smtClean="0"/>
              <a:t>profil lipidique</a:t>
            </a:r>
            <a:r>
              <a:rPr lang="fr-FR" sz="1200" b="1" dirty="0" smtClean="0"/>
              <a:t>:</a:t>
            </a:r>
          </a:p>
          <a:p>
            <a:endParaRPr lang="fr-FR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4380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 diminution de la clairance du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cholesterol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secondaire à la diminution des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recepteurs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hepatiques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 LDL, diminution du catabolisme des LDL et HDL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reduisant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l’index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atherogenicité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(ratio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chol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total/HDL)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901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Ceci peut s ’expliquer par l’</a:t>
            </a:r>
            <a:r>
              <a:rPr lang="fr-FR" b="1" dirty="0" err="1" smtClean="0"/>
              <a:t>amelioration</a:t>
            </a:r>
            <a:r>
              <a:rPr lang="fr-FR" b="1" baseline="0" dirty="0" smtClean="0"/>
              <a:t> qualitatif des </a:t>
            </a:r>
            <a:r>
              <a:rPr lang="fr-FR" b="1" baseline="0" dirty="0" err="1" smtClean="0"/>
              <a:t>parametres</a:t>
            </a:r>
            <a:r>
              <a:rPr lang="fr-FR" b="1" baseline="0" dirty="0" smtClean="0"/>
              <a:t> lipidique qui sont altéré chez les PR </a:t>
            </a:r>
            <a:r>
              <a:rPr lang="fr-FR" b="1" baseline="0" dirty="0" err="1" smtClean="0"/>
              <a:t>evolutifs</a:t>
            </a:r>
            <a:r>
              <a:rPr lang="fr-FR" b="1" baseline="0" dirty="0" smtClean="0"/>
              <a:t>, mais aussi en agissant sur d’autres perturbations au cours de la maladie (stress oxydatif, </a:t>
            </a:r>
            <a:r>
              <a:rPr lang="fr-FR" b="1" baseline="0" dirty="0" err="1" smtClean="0"/>
              <a:t>insulinoresistance</a:t>
            </a:r>
            <a:r>
              <a:rPr lang="fr-FR" b="1" baseline="0" dirty="0" smtClean="0"/>
              <a:t>, inflammation, dysfonction </a:t>
            </a:r>
            <a:r>
              <a:rPr lang="fr-FR" b="1" baseline="0" dirty="0" err="1" smtClean="0"/>
              <a:t>endotheliale</a:t>
            </a:r>
            <a:r>
              <a:rPr lang="fr-FR" b="1" baseline="0" dirty="0" smtClean="0"/>
              <a:t>, </a:t>
            </a:r>
            <a:r>
              <a:rPr lang="fr-FR" b="1" baseline="0" dirty="0" err="1" smtClean="0"/>
              <a:t>etat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prothrombotique</a:t>
            </a:r>
            <a:r>
              <a:rPr lang="fr-FR" b="1" baseline="0" dirty="0" smtClean="0"/>
              <a:t>, …)</a:t>
            </a:r>
            <a:endParaRPr lang="fr-FR" b="1" dirty="0" smtClean="0"/>
          </a:p>
          <a:p>
            <a:r>
              <a:rPr lang="fr-FR" dirty="0" smtClean="0"/>
              <a:t>Action sur les </a:t>
            </a:r>
            <a:r>
              <a:rPr lang="fr-FR" dirty="0" err="1" smtClean="0"/>
              <a:t>hepatocytes</a:t>
            </a:r>
            <a:r>
              <a:rPr lang="fr-FR" dirty="0" smtClean="0"/>
              <a:t>: inhibe la </a:t>
            </a:r>
            <a:r>
              <a:rPr lang="fr-FR" dirty="0" err="1" smtClean="0"/>
              <a:t>synthese</a:t>
            </a:r>
            <a:r>
              <a:rPr lang="fr-FR" dirty="0" smtClean="0"/>
              <a:t> des </a:t>
            </a:r>
            <a:r>
              <a:rPr lang="fr-FR" dirty="0" err="1" smtClean="0"/>
              <a:t>Proteine</a:t>
            </a:r>
            <a:r>
              <a:rPr lang="fr-FR" dirty="0" smtClean="0"/>
              <a:t> C </a:t>
            </a:r>
            <a:r>
              <a:rPr lang="fr-FR" dirty="0" err="1" smtClean="0"/>
              <a:t>reactive</a:t>
            </a:r>
            <a:r>
              <a:rPr lang="fr-FR" dirty="0" smtClean="0"/>
              <a:t>, les </a:t>
            </a:r>
            <a:r>
              <a:rPr lang="fr-FR" dirty="0" err="1" smtClean="0"/>
              <a:t>apolipoproteines</a:t>
            </a:r>
            <a:r>
              <a:rPr lang="fr-FR" dirty="0" smtClean="0"/>
              <a:t> (donc moindre risque cardio vasculaire)</a:t>
            </a:r>
          </a:p>
          <a:p>
            <a:r>
              <a:rPr lang="fr-FR" dirty="0" smtClean="0"/>
              <a:t>Les </a:t>
            </a:r>
            <a:r>
              <a:rPr lang="fr-FR" dirty="0" err="1" smtClean="0"/>
              <a:t>apolipoproteines</a:t>
            </a:r>
            <a:r>
              <a:rPr lang="fr-FR" dirty="0" smtClean="0"/>
              <a:t>: </a:t>
            </a:r>
            <a:r>
              <a:rPr lang="fr-FR" dirty="0" err="1" smtClean="0"/>
              <a:t>lipoproteine</a:t>
            </a:r>
            <a:r>
              <a:rPr lang="fr-FR" dirty="0" smtClean="0"/>
              <a:t> 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Plusieurs études ont mis en évidence une élévation de la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Lp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apoproteine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chez des malades atteints de PR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dehors des données « quantitatives » sur les lipides et lipoprotéines plasmatiques, des informations « qualitatives » sur les lipoprotéines sont également utiles. Ainsi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pour un même taux de LDL-C, le risque cardiovasculaire semble plus élevé quand les LDL sont petites et denses; De même, pour un même taux de HDL-C, les HDL peuvent être plus ou moins fonctionnelles et exercer un effet </a:t>
            </a:r>
            <a:r>
              <a:rPr lang="fr-F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anti-athérogène</a:t>
            </a:r>
            <a:endParaRPr lang="fr-FR" b="1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5005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Ces médicaments sont utilisés dans des formes évolutives qui représentent elles-mêmes un facteur de risque cardiovasculaire indépendant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Autrement dit, il est difficile de faire la distinction entre l’impact de la maladie et celui du traitement.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2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Touchant 0,3 % à 0,6 % de la population adulte</a:t>
            </a:r>
            <a:endParaRPr lang="fr-FR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Au-delà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ces conséquences compromettant la qualité de vie,</a:t>
            </a:r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effet, </a:t>
            </a: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selon une </a:t>
            </a:r>
            <a:r>
              <a:rPr lang="fr-F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metaanalyse</a:t>
            </a: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pathologie cardiovasculaire est responsable de 50% de l’augmentation de la mortalité au cours de la PR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4639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Nous avons recruté les patients recevant le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tocilizumab</a:t>
            </a:r>
            <a:r>
              <a:rPr lang="fr-FR" baseline="0" dirty="0" smtClean="0"/>
              <a:t> à l’</a:t>
            </a:r>
            <a:r>
              <a:rPr lang="fr-FR" baseline="0" dirty="0" err="1" smtClean="0"/>
              <a:t>hopital</a:t>
            </a:r>
            <a:r>
              <a:rPr lang="fr-FR" baseline="0" dirty="0" smtClean="0"/>
              <a:t> du jour du service de MPR CHU Tlemcen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0358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Lors du suivi tous les trois mois nous avons </a:t>
            </a:r>
            <a:r>
              <a:rPr lang="fr-FR" dirty="0" err="1" smtClean="0"/>
              <a:t>evaluer</a:t>
            </a:r>
            <a:r>
              <a:rPr lang="fr-FR" dirty="0" smtClean="0"/>
              <a:t> la réponse thérapeutique par l’</a:t>
            </a:r>
            <a:r>
              <a:rPr lang="fr-FR" dirty="0" err="1" smtClean="0"/>
              <a:t>evalution</a:t>
            </a:r>
            <a:r>
              <a:rPr lang="fr-FR" dirty="0" smtClean="0"/>
              <a:t> clinique et biologique des </a:t>
            </a:r>
            <a:r>
              <a:rPr lang="fr-FR" dirty="0" err="1" smtClean="0"/>
              <a:t>parametres</a:t>
            </a:r>
            <a:r>
              <a:rPr lang="fr-FR" dirty="0" smtClean="0"/>
              <a:t> inflammatoires</a:t>
            </a:r>
          </a:p>
          <a:p>
            <a:r>
              <a:rPr lang="fr-FR" dirty="0" smtClean="0"/>
              <a:t>Et </a:t>
            </a:r>
            <a:r>
              <a:rPr lang="fr-FR" dirty="0" err="1" smtClean="0"/>
              <a:t>evaluer</a:t>
            </a:r>
            <a:r>
              <a:rPr lang="fr-FR" dirty="0" smtClean="0"/>
              <a:t> le profil lipidique et la </a:t>
            </a:r>
            <a:r>
              <a:rPr lang="fr-FR" dirty="0" err="1" smtClean="0"/>
              <a:t>tolerance</a:t>
            </a:r>
            <a:r>
              <a:rPr lang="fr-FR" dirty="0" smtClean="0"/>
              <a:t> clinique et biologique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840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Monotherapie</a:t>
            </a:r>
            <a:r>
              <a:rPr lang="fr-FR" dirty="0" smtClean="0"/>
              <a:t>: (MT</a:t>
            </a:r>
            <a:r>
              <a:rPr lang="fr-FR" baseline="0" dirty="0" smtClean="0"/>
              <a:t>X ou </a:t>
            </a:r>
            <a:r>
              <a:rPr lang="fr-FR" baseline="0" dirty="0" err="1" smtClean="0"/>
              <a:t>arava</a:t>
            </a:r>
            <a:r>
              <a:rPr lang="fr-FR" baseline="0" dirty="0" smtClean="0"/>
              <a:t>)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5831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Legere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elevation</a:t>
            </a:r>
            <a:r>
              <a:rPr lang="fr-FR" baseline="0" dirty="0" smtClean="0"/>
              <a:t> du HDL au 3 </a:t>
            </a:r>
            <a:r>
              <a:rPr lang="fr-FR" baseline="0" dirty="0" err="1" smtClean="0"/>
              <a:t>éme</a:t>
            </a:r>
            <a:r>
              <a:rPr lang="fr-FR" baseline="0" dirty="0" smtClean="0"/>
              <a:t> et 6 </a:t>
            </a:r>
            <a:r>
              <a:rPr lang="fr-FR" baseline="0" dirty="0" err="1" smtClean="0"/>
              <a:t>éme</a:t>
            </a:r>
            <a:r>
              <a:rPr lang="fr-FR" baseline="0" dirty="0" smtClean="0"/>
              <a:t> mois,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8595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Aucune modification du taux moyen des TG durant l’année de suivi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8015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Augmentation modéré du</a:t>
            </a:r>
            <a:r>
              <a:rPr lang="fr-FR" baseline="0" dirty="0" smtClean="0"/>
              <a:t> LDL et </a:t>
            </a:r>
            <a:r>
              <a:rPr lang="fr-FR" baseline="0" dirty="0" err="1" smtClean="0"/>
              <a:t>chol</a:t>
            </a:r>
            <a:r>
              <a:rPr lang="fr-FR" baseline="0" dirty="0" smtClean="0"/>
              <a:t> total au 3 </a:t>
            </a:r>
            <a:r>
              <a:rPr lang="fr-FR" baseline="0" dirty="0" err="1" smtClean="0"/>
              <a:t>éme</a:t>
            </a:r>
            <a:r>
              <a:rPr lang="fr-FR" baseline="0" dirty="0" smtClean="0"/>
              <a:t> mois puis </a:t>
            </a:r>
            <a:r>
              <a:rPr lang="fr-FR" baseline="0" dirty="0" err="1" smtClean="0"/>
              <a:t>decroissance</a:t>
            </a:r>
            <a:r>
              <a:rPr lang="fr-FR" baseline="0" dirty="0" smtClean="0"/>
              <a:t> au 6 mois qui est revenu au tau normal à 12 mois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966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Une élévation légère mais non significative du taux moyen de LDL, et cholestérol total à 3 </a:t>
            </a:r>
            <a:r>
              <a:rPr lang="fr-FR" baseline="0" dirty="0" smtClean="0"/>
              <a:t>mois puis </a:t>
            </a:r>
            <a:r>
              <a:rPr lang="fr-FR" baseline="0" dirty="0" err="1" smtClean="0"/>
              <a:t>decroissance</a:t>
            </a:r>
            <a:r>
              <a:rPr lang="fr-FR" baseline="0" dirty="0" smtClean="0"/>
              <a:t> au 6 mois qui est revenu au tau normal à 12 mois</a:t>
            </a:r>
            <a:endParaRPr lang="fr-FR" sz="1200" dirty="0" smtClean="0"/>
          </a:p>
          <a:p>
            <a:r>
              <a:rPr lang="fr-FR" sz="1200" dirty="0" err="1" smtClean="0"/>
              <a:t>Parallelement</a:t>
            </a:r>
            <a:r>
              <a:rPr lang="fr-FR" sz="1200" baseline="0" dirty="0" smtClean="0"/>
              <a:t> y’avait une stabilisation </a:t>
            </a:r>
            <a:r>
              <a:rPr lang="fr-FR" sz="1200" baseline="0" dirty="0" smtClean="0"/>
              <a:t>voir </a:t>
            </a:r>
            <a:r>
              <a:rPr lang="fr-FR" sz="1200" baseline="0" dirty="0" err="1" smtClean="0"/>
              <a:t>amelioration</a:t>
            </a:r>
            <a:r>
              <a:rPr lang="fr-FR" sz="1200" baseline="0" dirty="0" smtClean="0"/>
              <a:t> du </a:t>
            </a:r>
            <a:r>
              <a:rPr lang="fr-FR" sz="1200" baseline="0" dirty="0" smtClean="0"/>
              <a:t>rapport </a:t>
            </a:r>
            <a:r>
              <a:rPr lang="fr-FR" sz="1200" baseline="0" dirty="0" err="1" smtClean="0"/>
              <a:t>chol</a:t>
            </a:r>
            <a:r>
              <a:rPr lang="fr-FR" sz="1200" baseline="0" dirty="0" smtClean="0"/>
              <a:t> total/HDL &lt; 5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5926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L’analyse ne montre pas de </a:t>
            </a:r>
            <a:r>
              <a:rPr lang="fr-FR" dirty="0" err="1" smtClean="0"/>
              <a:t>difference</a:t>
            </a:r>
            <a:r>
              <a:rPr lang="fr-FR" baseline="0" dirty="0" smtClean="0"/>
              <a:t> significative dans les variations des </a:t>
            </a:r>
            <a:r>
              <a:rPr lang="fr-FR" baseline="0" dirty="0" err="1" smtClean="0"/>
              <a:t>parametres</a:t>
            </a:r>
            <a:r>
              <a:rPr lang="fr-FR" baseline="0" dirty="0" smtClean="0"/>
              <a:t> lipidiques durant l’année de suivi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0CA6B-EE0F-467E-9593-0227D3781264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9087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</a:t>
            </a:r>
            <a:r>
              <a:rPr lang="fr-FR" baseline="0" dirty="0" smtClean="0"/>
              <a:t> DAS 28 avant l’instauration </a:t>
            </a:r>
            <a:r>
              <a:rPr lang="fr-FR" baseline="0" dirty="0" err="1" smtClean="0"/>
              <a:t>biotherapie</a:t>
            </a:r>
            <a:r>
              <a:rPr lang="fr-FR" baseline="0" dirty="0" smtClean="0"/>
              <a:t> était activité élevé , </a:t>
            </a:r>
          </a:p>
          <a:p>
            <a:r>
              <a:rPr lang="fr-FR" baseline="0" dirty="0" smtClean="0"/>
              <a:t>L’activité de la maladie suivait la même cinétique que les paramètres inflammatoires, une </a:t>
            </a:r>
            <a:r>
              <a:rPr lang="fr-FR" baseline="0" dirty="0" err="1" smtClean="0"/>
              <a:t>amelioration</a:t>
            </a:r>
            <a:r>
              <a:rPr lang="fr-FR" baseline="0" dirty="0" smtClean="0"/>
              <a:t> significative constaté à 3 mois activité faible et </a:t>
            </a:r>
            <a:r>
              <a:rPr lang="fr-FR" baseline="0" dirty="0" err="1" smtClean="0"/>
              <a:t>remission</a:t>
            </a:r>
            <a:r>
              <a:rPr lang="fr-FR" baseline="0" dirty="0" smtClean="0"/>
              <a:t> maintenue jusqu’à 12 mois.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1771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Amelioration</a:t>
            </a:r>
            <a:r>
              <a:rPr lang="fr-FR" dirty="0" smtClean="0"/>
              <a:t> significative de l’indice </a:t>
            </a:r>
            <a:r>
              <a:rPr lang="fr-FR" dirty="0" err="1" smtClean="0"/>
              <a:t>fonctionelle</a:t>
            </a:r>
            <a:r>
              <a:rPr lang="fr-FR" dirty="0" smtClean="0"/>
              <a:t>, qui est passé</a:t>
            </a:r>
            <a:r>
              <a:rPr lang="fr-FR" baseline="0" dirty="0" smtClean="0"/>
              <a:t> de 2,2 à 1,2 </a:t>
            </a:r>
            <a:r>
              <a:rPr lang="fr-FR" baseline="0" dirty="0" err="1" smtClean="0"/>
              <a:t>apres</a:t>
            </a:r>
            <a:r>
              <a:rPr lang="fr-FR" baseline="0" dirty="0" smtClean="0"/>
              <a:t> 1 an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03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 risque cardio vasculaire peut s’expliquer par plusieurs </a:t>
            </a:r>
            <a:r>
              <a:rPr lang="fr-F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hypothéses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dehors des données quantitatifs sur les lipides et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lipoproteines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des 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données qualitatifs sont </a:t>
            </a:r>
            <a:r>
              <a:rPr lang="fr-F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necessaires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Ainsi pour un même taux de LDL-C, le risque cardiovasculaire semble plus élevé quand les 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LDL sont petites et denses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et plus faible pour les LDL large, 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plus oxydables et plus athérogènes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HDL peuvent être aussi plus ou moins fonctionnelles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exercer un 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effet </a:t>
            </a:r>
            <a:r>
              <a:rPr lang="fr-F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anti-athérogène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variable: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Ainsi il a été décrit des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hyperHDLémies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athérogenes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et inversement certaines hypoHDLémies  sont associées à un risque cardiovasculaire réduit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prévalence du syndrome métabolique est plus élevé chez les PR: </a:t>
            </a:r>
            <a:endParaRPr lang="fr-FR" b="1" dirty="0" smtClean="0"/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(La triade athérogène typique du syndrome métabolique (hypertriglycéridémie, </a:t>
            </a:r>
            <a:r>
              <a:rPr lang="fr-F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hypoHDLémie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LDL petites et denses)</a:t>
            </a: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Chez les PR: augmentation des LDL petit et dense, et y’a augmentation du HDL pro inflammatoire, mais aussi la dysfonction des cellules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endotheliales</a:t>
            </a: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 autre étude a montré une relation positive entre le niveau d’inflammation et l’importance de la dysfonction des HDL.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0133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1694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 smtClean="0"/>
              <a:t>Selon les donnés de la littérature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583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Etude multicentrique japonaise,</a:t>
            </a:r>
            <a:r>
              <a:rPr lang="fr-FR" baseline="0" dirty="0" smtClean="0"/>
              <a:t> </a:t>
            </a:r>
            <a:r>
              <a:rPr lang="fr-FR" dirty="0" smtClean="0"/>
              <a:t>ont montré dans une </a:t>
            </a:r>
            <a:r>
              <a:rPr lang="fr-FR" b="1" dirty="0" smtClean="0"/>
              <a:t>étude évaluant contre placebo l’effet </a:t>
            </a:r>
            <a:r>
              <a:rPr lang="fr-FR" dirty="0" smtClean="0"/>
              <a:t>de 4 mg/kg ou 8 mg/kg de </a:t>
            </a:r>
            <a:r>
              <a:rPr lang="fr-FR" dirty="0" err="1" smtClean="0"/>
              <a:t>tocilizumab</a:t>
            </a:r>
            <a:r>
              <a:rPr lang="fr-FR" dirty="0" smtClean="0"/>
              <a:t> sur la PR, une augmentation du </a:t>
            </a:r>
            <a:r>
              <a:rPr lang="fr-FR" b="1" dirty="0" smtClean="0"/>
              <a:t>cholestérol total </a:t>
            </a:r>
            <a:r>
              <a:rPr lang="fr-FR" dirty="0" smtClean="0"/>
              <a:t>(+14 % et +29 % avec 4 mg/kg et 8 mg/kg, respectivement), des </a:t>
            </a:r>
            <a:r>
              <a:rPr lang="fr-FR" b="1" dirty="0" smtClean="0"/>
              <a:t>triglycérides</a:t>
            </a:r>
            <a:r>
              <a:rPr lang="fr-FR" dirty="0" smtClean="0"/>
              <a:t> (+22 % et +35 %), mais également </a:t>
            </a:r>
            <a:r>
              <a:rPr lang="fr-FR" b="1" dirty="0" smtClean="0"/>
              <a:t>du HDL-C </a:t>
            </a:r>
            <a:r>
              <a:rPr lang="fr-FR" dirty="0" smtClean="0"/>
              <a:t>(+18 % et +24 %) dans le groupe traité par la molécule active versus le groupe placebo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8491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 smtClean="0"/>
              <a:t>Japonaise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STream</a:t>
            </a:r>
            <a:r>
              <a:rPr lang="fr-FR" b="1" dirty="0" smtClean="0"/>
              <a:t>, </a:t>
            </a:r>
            <a:r>
              <a:rPr lang="fr-FR" dirty="0" smtClean="0"/>
              <a:t>des données à plus long terme dans l’extension de l’étude STREAM suggérant la stabilité à cinq ans de traitement de l’augmentation du cholestérol total et du HDL-C </a:t>
            </a:r>
            <a:r>
              <a:rPr lang="fr-FR" b="1" baseline="0" dirty="0" smtClean="0"/>
              <a:t>chez les PR sous </a:t>
            </a:r>
            <a:r>
              <a:rPr lang="fr-FR" b="1" baseline="0" dirty="0" err="1" smtClean="0"/>
              <a:t>Tocilizumab</a:t>
            </a:r>
            <a:r>
              <a:rPr lang="fr-FR" b="1" baseline="0" dirty="0" smtClean="0"/>
              <a:t> depuis plus de 5ans, y avait une stabilisation du ratio </a:t>
            </a:r>
            <a:r>
              <a:rPr lang="fr-FR" b="1" baseline="0" dirty="0" err="1" smtClean="0"/>
              <a:t>cholesterol</a:t>
            </a:r>
            <a:r>
              <a:rPr lang="fr-FR" b="1" baseline="0" dirty="0" smtClean="0"/>
              <a:t>/HDL</a:t>
            </a:r>
            <a:endParaRPr lang="fr-FR" b="1" dirty="0" smtClean="0"/>
          </a:p>
          <a:p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1888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L’</a:t>
            </a:r>
            <a:r>
              <a:rPr lang="fr-FR" dirty="0" err="1" smtClean="0"/>
              <a:t>etude</a:t>
            </a:r>
            <a:r>
              <a:rPr lang="fr-FR" baseline="0" dirty="0" smtClean="0"/>
              <a:t> CHARISMA Française, avait retrouvé des </a:t>
            </a:r>
            <a:r>
              <a:rPr lang="fr-FR" baseline="0" dirty="0" err="1" smtClean="0"/>
              <a:t>resultats</a:t>
            </a:r>
            <a:r>
              <a:rPr lang="fr-FR" baseline="0" dirty="0" smtClean="0"/>
              <a:t> semblable chez des malades sous </a:t>
            </a:r>
            <a:r>
              <a:rPr lang="fr-FR" baseline="0" dirty="0" err="1" smtClean="0"/>
              <a:t>tocilizumab</a:t>
            </a:r>
            <a:r>
              <a:rPr lang="fr-FR" baseline="0" dirty="0" smtClean="0"/>
              <a:t>, qui a retrouvé une très bonne efficacité et </a:t>
            </a:r>
            <a:r>
              <a:rPr lang="fr-FR" baseline="0" dirty="0" err="1" smtClean="0"/>
              <a:t>tolerance</a:t>
            </a:r>
            <a:r>
              <a:rPr lang="fr-FR" baseline="0" dirty="0" smtClean="0"/>
              <a:t>, </a:t>
            </a:r>
          </a:p>
          <a:p>
            <a:r>
              <a:rPr lang="fr-FR" dirty="0" smtClean="0"/>
              <a:t>Y’avait une </a:t>
            </a:r>
            <a:r>
              <a:rPr lang="fr-FR" b="1" dirty="0" err="1" smtClean="0"/>
              <a:t>legere</a:t>
            </a:r>
            <a:r>
              <a:rPr lang="fr-FR" b="1" dirty="0" smtClean="0"/>
              <a:t> augmentations réversibles du cholestérol total ,</a:t>
            </a:r>
            <a:r>
              <a:rPr lang="fr-FR" b="1" baseline="0" dirty="0" smtClean="0"/>
              <a:t> et </a:t>
            </a:r>
            <a:r>
              <a:rPr lang="fr-FR" b="1" dirty="0" smtClean="0"/>
              <a:t>de triglycérides et des</a:t>
            </a:r>
            <a:r>
              <a:rPr lang="fr-FR" b="1" baseline="0" dirty="0" smtClean="0"/>
              <a:t>  HDL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7107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Etude japonaise 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Shin-</a:t>
            </a:r>
            <a:r>
              <a:rPr lang="fr-F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Kawashiri</a:t>
            </a:r>
            <a:endParaRPr lang="fr-FR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dirty="0" smtClean="0"/>
              <a:t> 9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tocilizumab</a:t>
            </a:r>
            <a:r>
              <a:rPr lang="fr-FR" baseline="0" dirty="0" smtClean="0"/>
              <a:t>, 10 DMARD, les fractions lipidique et </a:t>
            </a:r>
            <a:r>
              <a:rPr lang="fr-FR" baseline="0" dirty="0" err="1" smtClean="0"/>
              <a:t>apolipoproteine</a:t>
            </a:r>
            <a:r>
              <a:rPr lang="fr-FR" baseline="0" dirty="0" smtClean="0"/>
              <a:t> A1, A2 et B, </a:t>
            </a:r>
          </a:p>
          <a:p>
            <a:r>
              <a:rPr lang="fr-FR" b="1" baseline="0" dirty="0" smtClean="0"/>
              <a:t>pas de changement dans </a:t>
            </a:r>
            <a:r>
              <a:rPr lang="fr-FR" b="1" baseline="0" dirty="0" err="1" smtClean="0"/>
              <a:t>l’apo</a:t>
            </a:r>
            <a:r>
              <a:rPr lang="fr-FR" b="1" baseline="0" dirty="0" smtClean="0"/>
              <a:t> B, et le rapport Cho/HDL</a:t>
            </a:r>
            <a:r>
              <a:rPr lang="fr-FR" baseline="0" dirty="0" smtClean="0"/>
              <a:t>, mais augmentation significativement du </a:t>
            </a:r>
            <a:r>
              <a:rPr lang="fr-FR" b="1" baseline="0" dirty="0" smtClean="0"/>
              <a:t>LDL, HDL, </a:t>
            </a:r>
            <a:r>
              <a:rPr lang="fr-FR" b="1" baseline="0" dirty="0" err="1" smtClean="0"/>
              <a:t>Chol</a:t>
            </a:r>
            <a:r>
              <a:rPr lang="fr-FR" b="1" baseline="0" dirty="0" smtClean="0"/>
              <a:t>, Apo A 1, 2 </a:t>
            </a:r>
            <a:r>
              <a:rPr lang="fr-FR" b="1" baseline="0" dirty="0" err="1" smtClean="0"/>
              <a:t>apres</a:t>
            </a:r>
            <a:r>
              <a:rPr lang="fr-FR" b="1" baseline="0" dirty="0" smtClean="0"/>
              <a:t> 3 mois de </a:t>
            </a:r>
            <a:r>
              <a:rPr lang="fr-FR" b="1" baseline="0" dirty="0" err="1" smtClean="0"/>
              <a:t>Toci</a:t>
            </a:r>
            <a:r>
              <a:rPr lang="fr-FR" baseline="0" dirty="0" smtClean="0"/>
              <a:t>, mais sans modifications des indices de risques cardio vasculaire. 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réduction de l’incidence des maladies cardiovasculaires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pas de modification des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parametres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lipidiques dans le groupe control</a:t>
            </a:r>
            <a:endParaRPr lang="fr-FR" baseline="0" dirty="0" smtClean="0"/>
          </a:p>
          <a:p>
            <a:r>
              <a:rPr lang="fr-FR" dirty="0" smtClean="0"/>
              <a:t>Et y avait </a:t>
            </a:r>
            <a:r>
              <a:rPr lang="fr-FR" b="1" dirty="0" smtClean="0"/>
              <a:t>une corrélation </a:t>
            </a:r>
            <a:r>
              <a:rPr lang="fr-FR" b="1" dirty="0" err="1" smtClean="0"/>
              <a:t>negative</a:t>
            </a:r>
            <a:r>
              <a:rPr lang="fr-FR" b="1" dirty="0" smtClean="0"/>
              <a:t> significative entre les </a:t>
            </a:r>
            <a:r>
              <a:rPr lang="fr-FR" b="1" dirty="0" err="1" smtClean="0"/>
              <a:t>parametres</a:t>
            </a:r>
            <a:r>
              <a:rPr lang="fr-FR" b="1" baseline="0" dirty="0" smtClean="0"/>
              <a:t> lipidique et les </a:t>
            </a:r>
            <a:r>
              <a:rPr lang="fr-FR" b="1" baseline="0" dirty="0" err="1" smtClean="0"/>
              <a:t>parametres</a:t>
            </a:r>
            <a:r>
              <a:rPr lang="fr-FR" b="1" baseline="0" dirty="0" smtClean="0"/>
              <a:t> inflammatoires contrairement au groupe </a:t>
            </a:r>
            <a:r>
              <a:rPr lang="fr-FR" b="1" baseline="0" dirty="0" err="1" smtClean="0"/>
              <a:t>controle</a:t>
            </a:r>
            <a:endParaRPr lang="fr-FR" b="1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9937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réduction de l’incidence des maladies cardiovasculaires, </a:t>
            </a:r>
            <a:endParaRPr lang="fr-FR" baseline="0" dirty="0" smtClean="0"/>
          </a:p>
          <a:p>
            <a:r>
              <a:rPr lang="fr-FR" dirty="0" smtClean="0"/>
              <a:t>Et y avait </a:t>
            </a:r>
            <a:r>
              <a:rPr lang="fr-FR" b="1" dirty="0" smtClean="0"/>
              <a:t>une corrélation </a:t>
            </a:r>
            <a:r>
              <a:rPr lang="fr-FR" b="1" dirty="0" err="1" smtClean="0"/>
              <a:t>negative</a:t>
            </a:r>
            <a:r>
              <a:rPr lang="fr-FR" b="1" dirty="0" smtClean="0"/>
              <a:t> significative entre les </a:t>
            </a:r>
            <a:r>
              <a:rPr lang="fr-FR" b="1" dirty="0" err="1" smtClean="0"/>
              <a:t>parametres</a:t>
            </a:r>
            <a:r>
              <a:rPr lang="fr-FR" b="1" baseline="0" dirty="0" smtClean="0"/>
              <a:t> lipidique et les </a:t>
            </a:r>
            <a:r>
              <a:rPr lang="fr-FR" b="1" baseline="0" dirty="0" err="1" smtClean="0"/>
              <a:t>parametres</a:t>
            </a:r>
            <a:r>
              <a:rPr lang="fr-FR" b="1" baseline="0" dirty="0" smtClean="0"/>
              <a:t> inflammatoires contrairement au groupe </a:t>
            </a:r>
            <a:r>
              <a:rPr lang="fr-FR" b="1" baseline="0" dirty="0" err="1" smtClean="0"/>
              <a:t>controle</a:t>
            </a:r>
            <a:endParaRPr lang="fr-FR" b="1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9114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Italienne</a:t>
            </a:r>
            <a:r>
              <a:rPr lang="fr-FR" dirty="0" smtClean="0"/>
              <a:t> , </a:t>
            </a:r>
            <a:r>
              <a:rPr lang="fr-FR" dirty="0" err="1" smtClean="0"/>
              <a:t>fabio</a:t>
            </a:r>
            <a:r>
              <a:rPr lang="fr-FR" dirty="0" smtClean="0"/>
              <a:t> </a:t>
            </a:r>
            <a:r>
              <a:rPr lang="fr-FR" dirty="0" err="1" smtClean="0"/>
              <a:t>cacciapaglia</a:t>
            </a:r>
            <a:r>
              <a:rPr lang="fr-FR" dirty="0" smtClean="0"/>
              <a:t>, Evaluation de la modification des fractions lipidique</a:t>
            </a:r>
            <a:r>
              <a:rPr lang="fr-FR" baseline="0" dirty="0" smtClean="0"/>
              <a:t>s chez une cohorte de </a:t>
            </a:r>
            <a:r>
              <a:rPr lang="fr-FR" b="1" baseline="0" dirty="0" smtClean="0"/>
              <a:t>40 patient sous </a:t>
            </a:r>
            <a:r>
              <a:rPr lang="fr-FR" b="1" baseline="0" dirty="0" err="1" smtClean="0"/>
              <a:t>tocilizumab</a:t>
            </a:r>
            <a:r>
              <a:rPr lang="fr-FR" b="1" baseline="0" dirty="0" smtClean="0"/>
              <a:t>, contre 20 patients sous </a:t>
            </a:r>
            <a:r>
              <a:rPr lang="fr-FR" b="1" baseline="0" dirty="0" err="1" smtClean="0"/>
              <a:t>methotrexate</a:t>
            </a:r>
            <a:r>
              <a:rPr lang="fr-FR" baseline="0" dirty="0" smtClean="0"/>
              <a:t>, pendant les 6 premiers mois, </a:t>
            </a:r>
          </a:p>
          <a:p>
            <a:r>
              <a:rPr lang="fr-FR" dirty="0" smtClean="0"/>
              <a:t>augmentation progressive et statistiquement </a:t>
            </a:r>
            <a:r>
              <a:rPr lang="fr-FR" b="1" dirty="0" smtClean="0"/>
              <a:t>significative (p &lt;001) de </a:t>
            </a:r>
            <a:r>
              <a:rPr lang="fr-FR" b="1" dirty="0" err="1" smtClean="0"/>
              <a:t>Tot-Chol</a:t>
            </a:r>
            <a:r>
              <a:rPr lang="fr-FR" b="1" dirty="0" smtClean="0"/>
              <a:t>, LDL, HDL et TG</a:t>
            </a:r>
            <a:r>
              <a:rPr lang="fr-FR" dirty="0" smtClean="0"/>
              <a:t>, </a:t>
            </a:r>
            <a:r>
              <a:rPr lang="fr-FR" b="1" dirty="0" smtClean="0"/>
              <a:t>qui sont revenus près de la ligne de base à</a:t>
            </a:r>
            <a:r>
              <a:rPr lang="fr-FR" b="1" baseline="0" dirty="0" smtClean="0"/>
              <a:t> 1 ans</a:t>
            </a:r>
            <a:r>
              <a:rPr lang="fr-FR" b="1" dirty="0" smtClean="0"/>
              <a:t>. Mais aucun changement dans les indices de risque CV liés aux lipides </a:t>
            </a:r>
            <a:r>
              <a:rPr lang="fr-FR" b="0" dirty="0" smtClean="0"/>
              <a:t>(ratio </a:t>
            </a:r>
            <a:r>
              <a:rPr lang="fr-FR" b="0" dirty="0" err="1" smtClean="0"/>
              <a:t>chol</a:t>
            </a:r>
            <a:r>
              <a:rPr lang="fr-FR" b="0" dirty="0" smtClean="0"/>
              <a:t>/HDL et LDL/HDL</a:t>
            </a:r>
            <a:r>
              <a:rPr lang="fr-FR" b="0" baseline="0" dirty="0" smtClean="0"/>
              <a:t> et l’indice </a:t>
            </a:r>
            <a:r>
              <a:rPr lang="fr-FR" b="0" baseline="0" dirty="0" err="1" smtClean="0"/>
              <a:t>athérogene</a:t>
            </a:r>
            <a:r>
              <a:rPr lang="fr-FR" b="0" baseline="0" dirty="0" smtClean="0"/>
              <a:t>)</a:t>
            </a:r>
          </a:p>
          <a:p>
            <a:r>
              <a:rPr lang="fr-FR" b="1" baseline="0" dirty="0" smtClean="0"/>
              <a:t>Corrélation </a:t>
            </a:r>
            <a:r>
              <a:rPr lang="fr-FR" b="1" baseline="0" dirty="0" err="1" smtClean="0"/>
              <a:t>negative</a:t>
            </a:r>
            <a:r>
              <a:rPr lang="fr-FR" b="1" baseline="0" dirty="0" smtClean="0"/>
              <a:t> statistiquement significative entre les modifications des fractions lipidiques et les scores d’activité de la maladie)</a:t>
            </a:r>
            <a:endParaRPr lang="fr-FR" b="1" dirty="0" smtClean="0"/>
          </a:p>
          <a:p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3183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Italienne</a:t>
            </a:r>
            <a:r>
              <a:rPr lang="fr-FR" dirty="0" smtClean="0"/>
              <a:t> , </a:t>
            </a:r>
            <a:r>
              <a:rPr lang="fr-FR" dirty="0" err="1" smtClean="0"/>
              <a:t>fabio</a:t>
            </a:r>
            <a:r>
              <a:rPr lang="fr-FR" dirty="0" smtClean="0"/>
              <a:t> </a:t>
            </a:r>
            <a:r>
              <a:rPr lang="fr-FR" dirty="0" err="1" smtClean="0"/>
              <a:t>cacciapaglia</a:t>
            </a:r>
            <a:r>
              <a:rPr lang="fr-FR" dirty="0" smtClean="0"/>
              <a:t>, Evaluation de la modification des fractions lipidique</a:t>
            </a:r>
            <a:r>
              <a:rPr lang="fr-FR" baseline="0" dirty="0" smtClean="0"/>
              <a:t>s chez une cohorte de </a:t>
            </a:r>
            <a:r>
              <a:rPr lang="fr-FR" b="1" baseline="0" dirty="0" smtClean="0"/>
              <a:t>40 patient sous </a:t>
            </a:r>
            <a:r>
              <a:rPr lang="fr-FR" b="1" baseline="0" dirty="0" err="1" smtClean="0"/>
              <a:t>tocilizumab</a:t>
            </a:r>
            <a:r>
              <a:rPr lang="fr-FR" b="1" baseline="0" dirty="0" smtClean="0"/>
              <a:t>, contre 20 patients sous </a:t>
            </a:r>
            <a:r>
              <a:rPr lang="fr-FR" b="1" baseline="0" dirty="0" err="1" smtClean="0"/>
              <a:t>methotrexate</a:t>
            </a:r>
            <a:r>
              <a:rPr lang="fr-FR" baseline="0" dirty="0" smtClean="0"/>
              <a:t>, pendant les 6 premiers mois, </a:t>
            </a:r>
          </a:p>
          <a:p>
            <a:r>
              <a:rPr lang="fr-FR" dirty="0" smtClean="0"/>
              <a:t>augmentation progressive et statistiquement </a:t>
            </a:r>
            <a:r>
              <a:rPr lang="fr-FR" b="1" dirty="0" smtClean="0"/>
              <a:t>significative (p &lt;001) de </a:t>
            </a:r>
            <a:r>
              <a:rPr lang="fr-FR" b="1" dirty="0" err="1" smtClean="0"/>
              <a:t>Tot-Chol</a:t>
            </a:r>
            <a:r>
              <a:rPr lang="fr-FR" b="1" dirty="0" smtClean="0"/>
              <a:t>, LDL, HDL et TG</a:t>
            </a:r>
            <a:r>
              <a:rPr lang="fr-FR" dirty="0" smtClean="0"/>
              <a:t>, </a:t>
            </a:r>
            <a:r>
              <a:rPr lang="fr-FR" b="1" dirty="0" smtClean="0"/>
              <a:t>qui sont revenus près de la ligne de base à</a:t>
            </a:r>
            <a:r>
              <a:rPr lang="fr-FR" b="1" baseline="0" dirty="0" smtClean="0"/>
              <a:t> 1 ans</a:t>
            </a:r>
            <a:r>
              <a:rPr lang="fr-FR" b="1" dirty="0" smtClean="0"/>
              <a:t>. Mais aucun changement dans les indices de risque CV liés aux lipides </a:t>
            </a:r>
            <a:r>
              <a:rPr lang="fr-FR" b="0" dirty="0" smtClean="0"/>
              <a:t>(ratio </a:t>
            </a:r>
            <a:r>
              <a:rPr lang="fr-FR" b="0" dirty="0" err="1" smtClean="0"/>
              <a:t>chol</a:t>
            </a:r>
            <a:r>
              <a:rPr lang="fr-FR" b="0" dirty="0" smtClean="0"/>
              <a:t>/HDL et LDL/HDL</a:t>
            </a:r>
            <a:r>
              <a:rPr lang="fr-FR" b="0" baseline="0" dirty="0" smtClean="0"/>
              <a:t> et l’indice </a:t>
            </a:r>
            <a:r>
              <a:rPr lang="fr-FR" b="0" baseline="0" dirty="0" err="1" smtClean="0"/>
              <a:t>athérogene</a:t>
            </a:r>
            <a:r>
              <a:rPr lang="fr-FR" b="0" baseline="0" dirty="0" smtClean="0"/>
              <a:t>)</a:t>
            </a:r>
          </a:p>
          <a:p>
            <a:r>
              <a:rPr lang="fr-FR" b="1" baseline="0" dirty="0" smtClean="0"/>
              <a:t>Corrélation </a:t>
            </a:r>
            <a:r>
              <a:rPr lang="fr-FR" b="1" baseline="0" dirty="0" err="1" smtClean="0"/>
              <a:t>negative</a:t>
            </a:r>
            <a:r>
              <a:rPr lang="fr-FR" b="1" baseline="0" dirty="0" smtClean="0"/>
              <a:t> statistiquement significative entre les modifications des fractions lipidiques et les scores d’activité de la maladie)</a:t>
            </a:r>
            <a:endParaRPr lang="fr-FR" b="1" dirty="0" smtClean="0"/>
          </a:p>
          <a:p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7050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MAIS PAS d’augmentation du risque cardiovasculaire sous traitement malgré des effets parfois délétères sur le profil lipidique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211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 smtClean="0"/>
              <a:t>L’inflammation</a:t>
            </a:r>
            <a:r>
              <a:rPr lang="fr-FR" b="1" baseline="0" dirty="0" smtClean="0"/>
              <a:t> chronique, modification quantitatif, 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Apolipoproteine A1:  transporteur du HDL ( C, D, E), Apo B : transporteur du LDL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 augmentation du rapport Apo B/A, est un facteur de risque cardiovasculaire classique.</a:t>
            </a:r>
            <a:endParaRPr lang="fr-FR" b="1" dirty="0" smtClean="0"/>
          </a:p>
          <a:p>
            <a:endParaRPr lang="fr-FR" baseline="0" dirty="0" smtClean="0"/>
          </a:p>
          <a:p>
            <a:r>
              <a:rPr lang="fr-FR" baseline="0" dirty="0" err="1" smtClean="0"/>
              <a:t>parailleur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modication</a:t>
            </a:r>
            <a:r>
              <a:rPr lang="fr-FR" baseline="0" dirty="0" smtClean="0"/>
              <a:t> qualitatif </a:t>
            </a:r>
            <a:r>
              <a:rPr lang="fr-FR" b="1" baseline="0" dirty="0" smtClean="0"/>
              <a:t>(j’insiste sur le mot qualitatif!!!)en effet  pour un </a:t>
            </a:r>
            <a:r>
              <a:rPr lang="fr-FR" b="1" baseline="0" dirty="0" err="1" smtClean="0"/>
              <a:t>meme</a:t>
            </a:r>
            <a:r>
              <a:rPr lang="fr-FR" b="1" baseline="0" dirty="0" smtClean="0"/>
              <a:t> taux de LDL, 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risque cardiovasculaire semble plus élevé quand les LDL sont petites et denses,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plus faible pour les LDL large,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chose pour les HDL ( l’inflammation chronique entraine l’augmentation du HDL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dysfonctionelle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 inflammatoire et diminution du HDL anti atherogene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(La triade athérogène typique du syndrome métabolique (hypertriglycéridémie, </a:t>
            </a:r>
            <a:r>
              <a:rPr lang="fr-F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hypoHDLémie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LDL petites et denses)</a:t>
            </a: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8914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MAIS PAS d’augmentation du risque cardiovasculaire sous traitement malgré des effets parfois délétères sur le profil lipidique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6508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MAIS PAS d’augmentation du risque cardiovasculaire sous traitement malgré des effets parfois délétères sur le profil lipidique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5158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Mais</a:t>
            </a:r>
            <a:r>
              <a:rPr lang="fr-FR" baseline="0" dirty="0" smtClean="0"/>
              <a:t> ceci a été évalué d’une manière quantitative et non qualitative</a:t>
            </a:r>
            <a:r>
              <a:rPr lang="fr-FR" dirty="0" smtClean="0"/>
              <a:t>. Il est possible que cela s’accompagne d’une </a:t>
            </a:r>
            <a:r>
              <a:rPr lang="fr-FR" b="1" dirty="0" smtClean="0"/>
              <a:t>amélioration qualitative des lipoprotéines qui était altéré chez</a:t>
            </a:r>
            <a:r>
              <a:rPr lang="fr-FR" b="1" baseline="0" dirty="0" smtClean="0"/>
              <a:t> les PR </a:t>
            </a:r>
            <a:r>
              <a:rPr lang="fr-FR" b="1" baseline="0" dirty="0" err="1" smtClean="0"/>
              <a:t>inflammatoie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evolutive</a:t>
            </a:r>
            <a:r>
              <a:rPr lang="fr-FR" b="1" dirty="0" smtClean="0"/>
              <a:t> </a:t>
            </a:r>
            <a:r>
              <a:rPr lang="fr-FR" dirty="0" smtClean="0"/>
              <a:t>et que l’ensemble des modifications aboutissent finalement à une réduction du risque cardiovasculaire global. </a:t>
            </a:r>
          </a:p>
          <a:p>
            <a:r>
              <a:rPr lang="fr-FR" dirty="0" smtClean="0"/>
              <a:t>Sur le plan pratique, l’EULAR a récemment édité des recommandations pour l’évaluation et la prise en charge du risque cardiovasculaire [47]. Elles permettront au clinicien d’assurer une prise en charge efficace de la maladie rhumatologique tout en réduisant les effets secondaires cardiovasculaires hypothétiques des traitements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8852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966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L’inflammation</a:t>
            </a:r>
            <a:r>
              <a:rPr lang="fr-FR" baseline="0" dirty="0" smtClean="0"/>
              <a:t> chronique, modification quantitatif, </a:t>
            </a:r>
            <a:r>
              <a:rPr lang="fr-FR" baseline="0" dirty="0" err="1" smtClean="0"/>
              <a:t>parailleur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modication</a:t>
            </a:r>
            <a:r>
              <a:rPr lang="fr-FR" baseline="0" dirty="0" smtClean="0"/>
              <a:t> qualitatif </a:t>
            </a:r>
            <a:r>
              <a:rPr lang="fr-FR" b="1" baseline="0" dirty="0" smtClean="0"/>
              <a:t>(j’insiste sur le mot qualitatif!!!)en effet  pour un </a:t>
            </a:r>
            <a:r>
              <a:rPr lang="fr-FR" b="1" baseline="0" dirty="0" err="1" smtClean="0"/>
              <a:t>meme</a:t>
            </a:r>
            <a:r>
              <a:rPr lang="fr-FR" b="1" baseline="0" dirty="0" smtClean="0"/>
              <a:t> taux de LDL, 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risque cardiovasculaire semble plus élevé quand les LDL sont petites et denses,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plus faible pour les LDL large,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chose pour les HDL ( l’inflammation chronique entraine l’augmentation du HDL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dysfonctionelle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 inflammatoire et diminution du HDL anti atherogene 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(anti oxydant, anti inflammatoire, vasodilatation, anti thrombose)</a:t>
            </a:r>
          </a:p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90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(La triade athérogène typique du syndrome métabolique (hypertriglycéridémie, </a:t>
            </a:r>
            <a:r>
              <a:rPr lang="fr-F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hypoHDLémie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LDL petites et denses)</a:t>
            </a: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31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Cet excès de morbidité et de mortalité cardiovasculaire 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s’explique partiellement par une augmentation de la prévalence de certains facteurs de risque « classiques », mais d’autres facteurs sont probablement en cause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notamment l’inflammation elle-même.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310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Mais aussi d’autres facteurs </a:t>
            </a:r>
            <a:r>
              <a:rPr lang="fr-FR" dirty="0" err="1" smtClean="0"/>
              <a:t>specifique</a:t>
            </a:r>
            <a:r>
              <a:rPr lang="fr-FR" dirty="0" smtClean="0"/>
              <a:t> à la maladie: </a:t>
            </a:r>
          </a:p>
          <a:p>
            <a:r>
              <a:rPr lang="fr-FR" dirty="0" smtClean="0"/>
              <a:t>Dysfonction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endothelial</a:t>
            </a:r>
            <a:r>
              <a:rPr lang="fr-FR" baseline="0" dirty="0" smtClean="0"/>
              <a:t>: anomalie de la compliance </a:t>
            </a:r>
            <a:r>
              <a:rPr lang="fr-FR" baseline="0" dirty="0" err="1" smtClean="0"/>
              <a:t>arteriel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alteration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vasodialation</a:t>
            </a:r>
            <a:r>
              <a:rPr lang="fr-FR" baseline="0" dirty="0" smtClean="0"/>
              <a:t>, risque de thrombose)</a:t>
            </a:r>
          </a:p>
          <a:p>
            <a:r>
              <a:rPr lang="fr-FR" baseline="0" dirty="0" smtClean="0"/>
              <a:t>Cachexie </a:t>
            </a:r>
            <a:r>
              <a:rPr lang="fr-FR" baseline="0" dirty="0" err="1" smtClean="0"/>
              <a:t>rhumatoide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obesité</a:t>
            </a:r>
            <a:r>
              <a:rPr lang="fr-FR" baseline="0" dirty="0" smtClean="0"/>
              <a:t> cachectique: diminution masse maigre et augmentation de la masse grasse, engendrant adiposité abdominal </a:t>
            </a:r>
            <a:r>
              <a:rPr lang="fr-FR" baseline="0" dirty="0" err="1" smtClean="0"/>
              <a:t>caracteristique</a:t>
            </a:r>
            <a:endParaRPr lang="fr-FR" baseline="0" dirty="0" smtClean="0"/>
          </a:p>
          <a:p>
            <a:r>
              <a:rPr lang="fr-FR" baseline="0" dirty="0" smtClean="0"/>
              <a:t>Facteurs </a:t>
            </a:r>
            <a:r>
              <a:rPr lang="fr-FR" baseline="0" dirty="0" err="1" smtClean="0"/>
              <a:t>genetiques</a:t>
            </a:r>
            <a:r>
              <a:rPr lang="fr-FR" baseline="0" dirty="0" smtClean="0"/>
              <a:t> </a:t>
            </a:r>
            <a:r>
              <a:rPr lang="fr-FR" b="1" baseline="0" dirty="0" smtClean="0"/>
              <a:t>(</a:t>
            </a:r>
            <a:r>
              <a:rPr lang="fr-FR" b="1" baseline="0" dirty="0" err="1" smtClean="0"/>
              <a:t>Alléle</a:t>
            </a:r>
            <a:r>
              <a:rPr lang="fr-FR" b="1" baseline="0" dirty="0" smtClean="0"/>
              <a:t> 174C de l’IL6</a:t>
            </a:r>
            <a:r>
              <a:rPr lang="fr-FR" baseline="0" dirty="0" smtClean="0"/>
              <a:t>), 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peut être responsable de maladie CV dans la PR par le biais de l’inflammation</a:t>
            </a:r>
            <a:endParaRPr lang="fr-FR" baseline="0" dirty="0" smtClean="0"/>
          </a:p>
          <a:p>
            <a:r>
              <a:rPr lang="fr-FR" baseline="0" dirty="0" err="1" smtClean="0"/>
              <a:t>Homocysteine</a:t>
            </a:r>
            <a:r>
              <a:rPr lang="fr-FR" baseline="0" dirty="0" smtClean="0"/>
              <a:t> (</a:t>
            </a:r>
            <a:r>
              <a:rPr lang="fr-FR" baseline="0" dirty="0" err="1" smtClean="0"/>
              <a:t>fact</a:t>
            </a:r>
            <a:r>
              <a:rPr lang="fr-FR" baseline="0" dirty="0" smtClean="0"/>
              <a:t> de rigidité </a:t>
            </a:r>
            <a:r>
              <a:rPr lang="fr-FR" baseline="0" dirty="0" err="1" smtClean="0"/>
              <a:t>arteriel</a:t>
            </a:r>
            <a:r>
              <a:rPr lang="fr-FR" baseline="0" dirty="0" smtClean="0"/>
              <a:t>), </a:t>
            </a:r>
            <a:r>
              <a:rPr lang="fr-FR" baseline="0" dirty="0" err="1" smtClean="0"/>
              <a:t>Osteoprotegerine</a:t>
            </a:r>
            <a:r>
              <a:rPr lang="fr-FR" baseline="0" dirty="0" smtClean="0"/>
              <a:t> (responsable de calcification </a:t>
            </a:r>
            <a:r>
              <a:rPr lang="fr-FR" baseline="0" dirty="0" err="1" smtClean="0"/>
              <a:t>arteriel</a:t>
            </a:r>
            <a:r>
              <a:rPr lang="fr-FR" baseline="0" dirty="0" smtClean="0"/>
              <a:t>)</a:t>
            </a:r>
          </a:p>
          <a:p>
            <a:r>
              <a:rPr lang="fr-FR" baseline="0" dirty="0" smtClean="0"/>
              <a:t>ACPA: </a:t>
            </a:r>
            <a:r>
              <a:rPr lang="fr-FR" baseline="0" dirty="0" err="1" smtClean="0"/>
              <a:t>seropositive</a:t>
            </a:r>
            <a:r>
              <a:rPr lang="fr-FR" baseline="0" dirty="0" smtClean="0"/>
              <a:t>, durée prolongée, activité </a:t>
            </a:r>
            <a:r>
              <a:rPr lang="fr-FR" baseline="0" dirty="0" err="1" smtClean="0"/>
              <a:t>elevée</a:t>
            </a:r>
            <a:r>
              <a:rPr lang="fr-FR" baseline="0" dirty="0" smtClean="0"/>
              <a:t> de la maladie sont associé à un sur risque cardio vasculaire)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95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prise en charge des comorbidités et notamment des facteurs de risque cardiovasculaire est fréquemment négligée au cours de la PR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Apolipoproteine A1:  transporteur du HDL ( C, D, E)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Apo B : transporteur du LDL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 augmentation du rapport Apo B/A, est un facteur de risque cardiovasculaire classique.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27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in links">
            <a:extLst>
              <a:ext uri="{FF2B5EF4-FFF2-40B4-BE49-F238E27FC236}">
                <a16:creationId xmlns:a16="http://schemas.microsoft.com/office/drawing/2014/main" id="{A4511EBC-2F3C-446D-867B-7DC328517A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  <a:extLst/>
          </a:blip>
          <a:srcRect t="233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30D32A-359B-41BB-9746-2CF3A21EE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325" y="824408"/>
            <a:ext cx="8825658" cy="3329581"/>
          </a:xfrm>
        </p:spPr>
        <p:txBody>
          <a:bodyPr>
            <a:normAutofit fontScale="90000"/>
          </a:bodyPr>
          <a:lstStyle/>
          <a:p>
            <a:r>
              <a:rPr lang="fr-FR" sz="5300" b="1" dirty="0" smtClean="0"/>
              <a:t>Profil </a:t>
            </a:r>
            <a:r>
              <a:rPr lang="fr-FR" sz="5300" b="1" dirty="0"/>
              <a:t>lipidique des patients traités par Tocilizumab pour une polyarthrite rhumatoïde</a:t>
            </a:r>
            <a:r>
              <a:rPr lang="fr-FR" dirty="0"/>
              <a:t/>
            </a:r>
            <a:br>
              <a:rPr lang="fr-FR" dirty="0"/>
            </a:b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A222A-88BC-48F4-9AE8-2115B7D1E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2325" y="4153989"/>
            <a:ext cx="10941832" cy="2071182"/>
          </a:xfrm>
        </p:spPr>
        <p:txBody>
          <a:bodyPr>
            <a:normAutofit fontScale="92500"/>
          </a:bodyPr>
          <a:lstStyle/>
          <a:p>
            <a:r>
              <a:rPr lang="fr-FR" sz="2800" b="1" dirty="0">
                <a:solidFill>
                  <a:schemeClr val="tx1"/>
                </a:solidFill>
              </a:rPr>
              <a:t>Dr </a:t>
            </a:r>
            <a:r>
              <a:rPr lang="fr-FR" sz="2800" b="1" dirty="0" err="1">
                <a:solidFill>
                  <a:schemeClr val="tx1"/>
                </a:solidFill>
              </a:rPr>
              <a:t>Belkacemi</a:t>
            </a:r>
            <a:r>
              <a:rPr lang="fr-FR" sz="2800" b="1" dirty="0">
                <a:solidFill>
                  <a:schemeClr val="tx1"/>
                </a:solidFill>
              </a:rPr>
              <a:t>. R</a:t>
            </a:r>
          </a:p>
          <a:p>
            <a:r>
              <a:rPr lang="fr-FR" dirty="0">
                <a:solidFill>
                  <a:schemeClr val="tx1"/>
                </a:solidFill>
              </a:rPr>
              <a:t>Maitre </a:t>
            </a:r>
            <a:r>
              <a:rPr lang="fr-FR" dirty="0" smtClean="0">
                <a:solidFill>
                  <a:schemeClr val="tx1"/>
                </a:solidFill>
              </a:rPr>
              <a:t>de  conférence B en </a:t>
            </a:r>
            <a:r>
              <a:rPr lang="fr-FR" dirty="0">
                <a:solidFill>
                  <a:schemeClr val="tx1"/>
                </a:solidFill>
              </a:rPr>
              <a:t>Rhumatologie</a:t>
            </a:r>
          </a:p>
          <a:p>
            <a:r>
              <a:rPr lang="fr-FR" dirty="0">
                <a:solidFill>
                  <a:schemeClr val="tx1"/>
                </a:solidFill>
              </a:rPr>
              <a:t>(Service de Médecine </a:t>
            </a:r>
            <a:r>
              <a:rPr lang="fr-FR" dirty="0" smtClean="0">
                <a:solidFill>
                  <a:schemeClr val="tx1"/>
                </a:solidFill>
              </a:rPr>
              <a:t>INTERNE CHU </a:t>
            </a:r>
            <a:r>
              <a:rPr lang="fr-FR" dirty="0">
                <a:solidFill>
                  <a:schemeClr val="tx1"/>
                </a:solidFill>
              </a:rPr>
              <a:t>Tlemcen</a:t>
            </a:r>
            <a:r>
              <a:rPr lang="fr-FR" dirty="0" smtClean="0">
                <a:solidFill>
                  <a:schemeClr val="tx1"/>
                </a:solidFill>
              </a:rPr>
              <a:t>)</a:t>
            </a:r>
          </a:p>
          <a:p>
            <a:r>
              <a:rPr lang="fr-FR" sz="3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7éme Congrès de LAREDIAB et 13éme journée de l’AMIWIT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18E9D62-7BA3-4D5E-8915-0D0E8661E3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00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88699"/>
          </a:xfrm>
        </p:spPr>
        <p:txBody>
          <a:bodyPr/>
          <a:lstStyle/>
          <a:p>
            <a:r>
              <a:rPr lang="fr-FR" u="sng" dirty="0"/>
              <a:t>Plusieurs explications!!</a:t>
            </a:r>
            <a:br>
              <a:rPr lang="fr-FR" u="sng" dirty="0"/>
            </a:b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254034"/>
            <a:ext cx="10930846" cy="499436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800" dirty="0">
                <a:solidFill>
                  <a:schemeClr val="tx2">
                    <a:lumMod val="50000"/>
                  </a:schemeClr>
                </a:solidFill>
              </a:rPr>
              <a:t>inflammation chronique liée à l’évolutivité de la maladie peut générer des changements quantitatifs et qualitatifs dans les paramètres lipidiques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</a:rPr>
              <a:t>dyslipoprotéinémies athérogènes</a:t>
            </a:r>
            <a:endParaRPr lang="fr-FR" sz="3600" dirty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800" dirty="0">
                <a:solidFill>
                  <a:schemeClr val="tx2">
                    <a:lumMod val="50000"/>
                  </a:schemeClr>
                </a:solidFill>
              </a:rPr>
              <a:t>prévalence élevée de certains facteurs de risque cardiovasculaire (tabac, diabète, HTA, obésité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fr-FR" sz="2800" dirty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800" b="1" dirty="0"/>
              <a:t>moindre utilisation </a:t>
            </a:r>
            <a:r>
              <a:rPr lang="fr-FR" sz="2800" dirty="0"/>
              <a:t>des médicaments ayant fait la preuve de leur efficacité en prévention cardio-vasculaire, notamment les statines,</a:t>
            </a:r>
          </a:p>
          <a:p>
            <a:pPr marL="0" indent="0"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07513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88699"/>
          </a:xfrm>
        </p:spPr>
        <p:txBody>
          <a:bodyPr/>
          <a:lstStyle/>
          <a:p>
            <a:r>
              <a:rPr lang="fr-FR" u="sng" dirty="0"/>
              <a:t>Plusieurs explications!!</a:t>
            </a:r>
            <a:br>
              <a:rPr lang="fr-FR" u="sng" dirty="0"/>
            </a:b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254034"/>
            <a:ext cx="10620603" cy="499436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800" dirty="0">
                <a:solidFill>
                  <a:schemeClr val="tx2">
                    <a:lumMod val="50000"/>
                  </a:schemeClr>
                </a:solidFill>
              </a:rPr>
              <a:t>inflammation chronique liée à l’évolutivité de la maladie peut générer des changements quantitatifs et qualitatifs dans les paramètres lipidiques, dyslipoprotéinémies athérogènes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>
                <a:solidFill>
                  <a:schemeClr val="tx2">
                    <a:lumMod val="50000"/>
                  </a:schemeClr>
                </a:solidFill>
              </a:rPr>
              <a:t>prévalence élevée de certains facteurs de risque cardiovasculaire (tabac, diabète, HTA, obésité),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>
                <a:solidFill>
                  <a:schemeClr val="tx2">
                    <a:lumMod val="50000"/>
                  </a:schemeClr>
                </a:solidFill>
              </a:rPr>
              <a:t>moindre utilisation des médicaments ayant fait la preuve de leur efficacité en prévention cardio-vasculaire, notamment les statines,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/>
              <a:t>utilisation de certains </a:t>
            </a:r>
            <a:r>
              <a:rPr lang="fr-FR" sz="2800" b="1" dirty="0"/>
              <a:t>médicaments</a:t>
            </a:r>
            <a:r>
              <a:rPr lang="fr-FR" sz="2800" dirty="0"/>
              <a:t> comme les glucocorticoïdes,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5994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31" y="156754"/>
            <a:ext cx="9815703" cy="1175657"/>
          </a:xfrm>
        </p:spPr>
        <p:txBody>
          <a:bodyPr/>
          <a:lstStyle/>
          <a:p>
            <a:r>
              <a:rPr lang="fr-FR" sz="2800" b="1" u="sng" dirty="0"/>
              <a:t>Évaluation des paramètres lipidiques et inflammatoires au cours de la polyarthrite rhumatoïde (PR)</a:t>
            </a:r>
            <a:endParaRPr lang="fr-FR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5761" y="1214845"/>
            <a:ext cx="11443062" cy="547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8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39198"/>
          </a:xfrm>
        </p:spPr>
        <p:txBody>
          <a:bodyPr/>
          <a:lstStyle/>
          <a:p>
            <a:r>
              <a:rPr lang="fr-FR" b="1" dirty="0"/>
              <a:t>Effets des traitements concomitants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491916"/>
            <a:ext cx="10455025" cy="4756483"/>
          </a:xfrm>
        </p:spPr>
        <p:txBody>
          <a:bodyPr>
            <a:noAutofit/>
          </a:bodyPr>
          <a:lstStyle/>
          <a:p>
            <a:r>
              <a:rPr lang="fr-FR" sz="2800" b="1" u="sng" dirty="0" smtClean="0"/>
              <a:t>Les </a:t>
            </a:r>
            <a:r>
              <a:rPr lang="fr-FR" sz="2800" b="1" u="sng" dirty="0"/>
              <a:t>glucocorticoïdes </a:t>
            </a:r>
            <a:endParaRPr lang="fr-FR" sz="2800" b="1" u="sng" dirty="0" smtClean="0"/>
          </a:p>
          <a:p>
            <a:pPr marL="0" indent="0">
              <a:buNone/>
            </a:pPr>
            <a:r>
              <a:rPr lang="fr-FR" sz="2400" dirty="0" smtClean="0"/>
              <a:t>perturbent </a:t>
            </a:r>
            <a:r>
              <a:rPr lang="fr-FR" sz="2400" dirty="0"/>
              <a:t>le métabolisme glucido-lipidique, mais en réduisant l’inflammation, ils </a:t>
            </a:r>
            <a:r>
              <a:rPr lang="fr-FR" sz="2400" dirty="0" smtClean="0"/>
              <a:t>exercent des effets anti </a:t>
            </a:r>
            <a:r>
              <a:rPr lang="fr-FR" sz="2400" dirty="0"/>
              <a:t>athérogène. </a:t>
            </a:r>
          </a:p>
        </p:txBody>
      </p:sp>
    </p:spTree>
    <p:extLst>
      <p:ext uri="{BB962C8B-B14F-4D97-AF65-F5344CB8AC3E}">
        <p14:creationId xmlns:p14="http://schemas.microsoft.com/office/powerpoint/2010/main" val="181233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39198"/>
          </a:xfrm>
        </p:spPr>
        <p:txBody>
          <a:bodyPr/>
          <a:lstStyle/>
          <a:p>
            <a:r>
              <a:rPr lang="fr-FR" b="1" dirty="0"/>
              <a:t>Effets des traitements concomitants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491916"/>
            <a:ext cx="10881860" cy="4756483"/>
          </a:xfrm>
        </p:spPr>
        <p:txBody>
          <a:bodyPr>
            <a:noAutofit/>
          </a:bodyPr>
          <a:lstStyle/>
          <a:p>
            <a:r>
              <a:rPr lang="fr-FR" sz="2800" b="1" u="sng" dirty="0" smtClean="0"/>
              <a:t>Les </a:t>
            </a:r>
            <a:r>
              <a:rPr lang="fr-FR" sz="2800" b="1" u="sng" dirty="0"/>
              <a:t>glucocorticoïdes </a:t>
            </a:r>
            <a:endParaRPr lang="fr-FR" sz="2800" b="1" u="sng" dirty="0" smtClean="0"/>
          </a:p>
          <a:p>
            <a:pPr marL="0" indent="0">
              <a:buNone/>
            </a:pPr>
            <a:r>
              <a:rPr lang="fr-FR" sz="2400" dirty="0" smtClean="0"/>
              <a:t>perturbent </a:t>
            </a:r>
            <a:r>
              <a:rPr lang="fr-FR" sz="2400" dirty="0"/>
              <a:t>le métabolisme </a:t>
            </a:r>
            <a:r>
              <a:rPr lang="fr-FR" sz="2400" dirty="0" err="1"/>
              <a:t>glucido</a:t>
            </a:r>
            <a:r>
              <a:rPr lang="fr-FR" sz="2400" dirty="0"/>
              <a:t>-lipidique, mais en réduisant l’inflammation, ils </a:t>
            </a:r>
            <a:r>
              <a:rPr lang="fr-FR" sz="2400" dirty="0" smtClean="0"/>
              <a:t>exercent des </a:t>
            </a:r>
            <a:r>
              <a:rPr lang="fr-FR" sz="2400" dirty="0"/>
              <a:t>effets </a:t>
            </a:r>
            <a:r>
              <a:rPr lang="fr-FR" sz="2400" dirty="0" smtClean="0"/>
              <a:t>anti athérogène</a:t>
            </a:r>
            <a:r>
              <a:rPr lang="fr-FR" sz="2400" dirty="0"/>
              <a:t>. </a:t>
            </a:r>
          </a:p>
          <a:p>
            <a:r>
              <a:rPr lang="fr-FR" sz="2800" b="1" u="sng" dirty="0"/>
              <a:t>Le </a:t>
            </a:r>
            <a:r>
              <a:rPr lang="fr-FR" sz="2800" b="1" u="sng" dirty="0" err="1"/>
              <a:t>methotrexate</a:t>
            </a:r>
            <a:r>
              <a:rPr lang="fr-FR" sz="2800" b="1" u="sng" dirty="0"/>
              <a:t>: </a:t>
            </a:r>
            <a:endParaRPr lang="fr-FR" sz="2800" b="1" u="sng" dirty="0" smtClean="0"/>
          </a:p>
          <a:p>
            <a:pPr marL="0" indent="0">
              <a:buNone/>
            </a:pPr>
            <a:r>
              <a:rPr lang="fr-FR" sz="2400" dirty="0" smtClean="0"/>
              <a:t>Des </a:t>
            </a:r>
            <a:r>
              <a:rPr lang="fr-FR" sz="2400" dirty="0"/>
              <a:t>études en ouvert sont en faveur d’un rôle bénéfique sur les paramètres lipidiques qui semble réduire le risque </a:t>
            </a:r>
            <a:r>
              <a:rPr lang="fr-FR" sz="2400" dirty="0" smtClean="0"/>
              <a:t>cardio vasculaire (CV)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07746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39198"/>
          </a:xfrm>
        </p:spPr>
        <p:txBody>
          <a:bodyPr/>
          <a:lstStyle/>
          <a:p>
            <a:r>
              <a:rPr lang="fr-FR" b="1" dirty="0"/>
              <a:t>Effets des traitements concomitants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491916"/>
            <a:ext cx="11192103" cy="4756483"/>
          </a:xfrm>
        </p:spPr>
        <p:txBody>
          <a:bodyPr>
            <a:noAutofit/>
          </a:bodyPr>
          <a:lstStyle/>
          <a:p>
            <a:r>
              <a:rPr lang="fr-FR" sz="2800" b="1" u="sng" dirty="0" smtClean="0"/>
              <a:t>Les </a:t>
            </a:r>
            <a:r>
              <a:rPr lang="fr-FR" sz="2800" b="1" u="sng" dirty="0"/>
              <a:t>glucocorticoïdes </a:t>
            </a:r>
            <a:endParaRPr lang="fr-FR" sz="2800" b="1" u="sng" dirty="0" smtClean="0"/>
          </a:p>
          <a:p>
            <a:pPr marL="0" indent="0">
              <a:buNone/>
            </a:pPr>
            <a:r>
              <a:rPr lang="fr-FR" sz="2400" dirty="0" smtClean="0"/>
              <a:t>perturbent </a:t>
            </a:r>
            <a:r>
              <a:rPr lang="fr-FR" sz="2400" dirty="0"/>
              <a:t>le métabolisme </a:t>
            </a:r>
            <a:r>
              <a:rPr lang="fr-FR" sz="2400" dirty="0" err="1"/>
              <a:t>glucido</a:t>
            </a:r>
            <a:r>
              <a:rPr lang="fr-FR" sz="2400" dirty="0"/>
              <a:t>-lipidique, mais en réduisant l’inflammation, ils </a:t>
            </a:r>
            <a:r>
              <a:rPr lang="fr-FR" sz="2400" dirty="0" smtClean="0"/>
              <a:t>exercent des effets anti </a:t>
            </a:r>
            <a:r>
              <a:rPr lang="fr-FR" sz="2400" dirty="0"/>
              <a:t>athérogène. </a:t>
            </a:r>
            <a:endParaRPr lang="fr-FR" sz="2800" dirty="0"/>
          </a:p>
          <a:p>
            <a:r>
              <a:rPr lang="fr-FR" sz="2800" b="1" u="sng" dirty="0"/>
              <a:t>Le </a:t>
            </a:r>
            <a:r>
              <a:rPr lang="fr-FR" sz="2800" b="1" u="sng" dirty="0" err="1"/>
              <a:t>methotrexate</a:t>
            </a:r>
            <a:r>
              <a:rPr lang="fr-FR" sz="2800" b="1" u="sng" dirty="0"/>
              <a:t>: </a:t>
            </a:r>
            <a:endParaRPr lang="fr-FR" sz="2800" b="1" u="sng" dirty="0" smtClean="0"/>
          </a:p>
          <a:p>
            <a:pPr marL="0" indent="0">
              <a:buNone/>
            </a:pPr>
            <a:r>
              <a:rPr lang="fr-FR" sz="2400" dirty="0" smtClean="0"/>
              <a:t>Des </a:t>
            </a:r>
            <a:r>
              <a:rPr lang="fr-FR" sz="2400" dirty="0"/>
              <a:t>études en ouvert sont en faveur d’un rôle bénéfique sur les paramètres lipidiques qui semble réduire le risque cardio vasculaire (CV) </a:t>
            </a:r>
            <a:endParaRPr lang="fr-FR" sz="2400" dirty="0" smtClean="0"/>
          </a:p>
          <a:p>
            <a:r>
              <a:rPr lang="fr-FR" sz="2800" b="1" u="sng" dirty="0" smtClean="0"/>
              <a:t>Les </a:t>
            </a:r>
            <a:r>
              <a:rPr lang="fr-FR" sz="2800" b="1" u="sng" dirty="0"/>
              <a:t>anti-TNF: </a:t>
            </a:r>
            <a:endParaRPr lang="fr-FR" sz="2800" b="1" u="sng" dirty="0" smtClean="0"/>
          </a:p>
          <a:p>
            <a:pPr marL="0" indent="0">
              <a:buNone/>
            </a:pPr>
            <a:r>
              <a:rPr lang="fr-FR" sz="2400" dirty="0" smtClean="0"/>
              <a:t>l’effet </a:t>
            </a:r>
            <a:r>
              <a:rPr lang="fr-FR" sz="2400" dirty="0"/>
              <a:t>est variable selon les études : certaines montrent qu’ils augmentent le LDL-C, TG, </a:t>
            </a:r>
            <a:r>
              <a:rPr lang="fr-FR" sz="2400" dirty="0" err="1"/>
              <a:t>Chol</a:t>
            </a:r>
            <a:r>
              <a:rPr lang="fr-FR" sz="2400" dirty="0"/>
              <a:t> total. Toutefois, il semble associé à une réduction de l’incidence des maladies </a:t>
            </a:r>
            <a:r>
              <a:rPr lang="fr-FR" sz="2400" dirty="0" smtClean="0"/>
              <a:t>cardio vasculaires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28490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895" y="721896"/>
            <a:ext cx="10920376" cy="5526504"/>
          </a:xfrm>
        </p:spPr>
        <p:txBody>
          <a:bodyPr/>
          <a:lstStyle/>
          <a:p>
            <a:endParaRPr lang="fr-FR" u="sng" dirty="0" smtClean="0"/>
          </a:p>
          <a:p>
            <a:r>
              <a:rPr lang="fr-FR" sz="2800" u="sng" dirty="0" smtClean="0"/>
              <a:t>Le </a:t>
            </a:r>
            <a:r>
              <a:rPr lang="fr-FR" sz="2800" b="1" u="sng" dirty="0"/>
              <a:t>Tocilizumab</a:t>
            </a:r>
            <a:r>
              <a:rPr lang="fr-FR" sz="2800" u="sng" dirty="0"/>
              <a:t> </a:t>
            </a:r>
            <a:r>
              <a:rPr lang="fr-FR" sz="2800" dirty="0"/>
              <a:t>permet de contrôler </a:t>
            </a:r>
            <a:r>
              <a:rPr lang="fr-FR" sz="2800" dirty="0" smtClean="0"/>
              <a:t>l‘activité </a:t>
            </a:r>
            <a:r>
              <a:rPr lang="fr-FR" sz="2800" dirty="0"/>
              <a:t>de la maladie et diminuer les paramètres inflammatoires, d’autant plus (monothérapie)</a:t>
            </a:r>
          </a:p>
          <a:p>
            <a:pPr marL="0" indent="0">
              <a:buNone/>
            </a:pPr>
            <a:endParaRPr lang="fr-FR" sz="28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69339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106" y="1187116"/>
            <a:ext cx="11085094" cy="5061283"/>
          </a:xfrm>
        </p:spPr>
        <p:txBody>
          <a:bodyPr>
            <a:normAutofit/>
          </a:bodyPr>
          <a:lstStyle/>
          <a:p>
            <a:r>
              <a:rPr lang="fr-FR" sz="2800" u="sng" dirty="0"/>
              <a:t>Le </a:t>
            </a:r>
            <a:r>
              <a:rPr lang="fr-FR" sz="2800" b="1" u="sng" dirty="0"/>
              <a:t>Tocilizumab</a:t>
            </a:r>
            <a:r>
              <a:rPr lang="fr-FR" sz="2800" u="sng" dirty="0"/>
              <a:t> </a:t>
            </a:r>
            <a:r>
              <a:rPr lang="fr-FR" sz="2800" dirty="0"/>
              <a:t>permet de contrôler l'</a:t>
            </a:r>
            <a:r>
              <a:rPr lang="fr-FR" sz="2800" dirty="0" err="1"/>
              <a:t>activite</a:t>
            </a:r>
            <a:r>
              <a:rPr lang="fr-FR" sz="2800" dirty="0"/>
              <a:t>́ de la maladie et diminuer les paramètres inflammatoires, d’autant plus (monothérapie)</a:t>
            </a:r>
          </a:p>
          <a:p>
            <a:r>
              <a:rPr lang="fr-FR" sz="2800" b="1" dirty="0"/>
              <a:t>A</a:t>
            </a:r>
            <a:r>
              <a:rPr lang="fr-FR" sz="2800" b="1" dirty="0" smtClean="0"/>
              <a:t>nomalies </a:t>
            </a:r>
            <a:r>
              <a:rPr lang="fr-FR" sz="2800" b="1" dirty="0"/>
              <a:t>du </a:t>
            </a:r>
            <a:r>
              <a:rPr lang="fr-FR" sz="2800" b="1" u="sng" dirty="0"/>
              <a:t>profil lipidique</a:t>
            </a:r>
            <a:r>
              <a:rPr lang="fr-FR" sz="2800" b="1" dirty="0" smtClean="0"/>
              <a:t>: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98265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105" y="1187116"/>
            <a:ext cx="10774851" cy="5061283"/>
          </a:xfrm>
        </p:spPr>
        <p:txBody>
          <a:bodyPr>
            <a:normAutofit/>
          </a:bodyPr>
          <a:lstStyle/>
          <a:p>
            <a:r>
              <a:rPr lang="fr-FR" sz="2800" u="sng" dirty="0"/>
              <a:t>Le </a:t>
            </a:r>
            <a:r>
              <a:rPr lang="fr-FR" sz="2800" b="1" u="sng" dirty="0"/>
              <a:t>Tocilizumab</a:t>
            </a:r>
            <a:r>
              <a:rPr lang="fr-FR" sz="2800" u="sng" dirty="0"/>
              <a:t> </a:t>
            </a:r>
            <a:r>
              <a:rPr lang="fr-FR" sz="2800" dirty="0"/>
              <a:t>permet de contrôler l'</a:t>
            </a:r>
            <a:r>
              <a:rPr lang="fr-FR" sz="2800" dirty="0" err="1"/>
              <a:t>activite</a:t>
            </a:r>
            <a:r>
              <a:rPr lang="fr-FR" sz="2800" dirty="0"/>
              <a:t>́ de la maladie et diminuer les paramètres inflammatoires, d’autant plus (monothérapie)</a:t>
            </a:r>
          </a:p>
          <a:p>
            <a:r>
              <a:rPr lang="fr-FR" sz="2800" b="1" dirty="0"/>
              <a:t>A</a:t>
            </a:r>
            <a:r>
              <a:rPr lang="fr-FR" sz="2800" b="1" dirty="0" smtClean="0"/>
              <a:t>nomalies </a:t>
            </a:r>
            <a:r>
              <a:rPr lang="fr-FR" sz="2800" b="1" dirty="0"/>
              <a:t>du profil lipidique:</a:t>
            </a:r>
            <a:endParaRPr lang="fr-F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rgbClr val="92D050"/>
                </a:solidFill>
              </a:rPr>
              <a:t>Augmenter le cholestérol total et le LDL-C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rgbClr val="92D050"/>
                </a:solidFill>
              </a:rPr>
              <a:t>En améliorant parallèlement le rapport cholestérol total/HDL-C</a:t>
            </a:r>
            <a:r>
              <a:rPr lang="fr-FR" sz="2800" b="1" dirty="0" smtClean="0">
                <a:solidFill>
                  <a:srgbClr val="92D05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6321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824" y="1187116"/>
            <a:ext cx="10969075" cy="5061283"/>
          </a:xfrm>
        </p:spPr>
        <p:txBody>
          <a:bodyPr>
            <a:normAutofit/>
          </a:bodyPr>
          <a:lstStyle/>
          <a:p>
            <a:r>
              <a:rPr lang="fr-FR" sz="2800" u="sng" dirty="0"/>
              <a:t>Le </a:t>
            </a:r>
            <a:r>
              <a:rPr lang="fr-FR" sz="2800" b="1" u="sng" dirty="0"/>
              <a:t>Tocilizumab</a:t>
            </a:r>
            <a:r>
              <a:rPr lang="fr-FR" sz="2800" u="sng" dirty="0"/>
              <a:t> </a:t>
            </a:r>
            <a:r>
              <a:rPr lang="fr-FR" sz="2800" dirty="0"/>
              <a:t>permet de contrôler l'</a:t>
            </a:r>
            <a:r>
              <a:rPr lang="fr-FR" sz="2800" dirty="0" err="1"/>
              <a:t>activite</a:t>
            </a:r>
            <a:r>
              <a:rPr lang="fr-FR" sz="2800" dirty="0"/>
              <a:t>́ de la maladie et diminuer les paramètres inflammatoires, d’autant plus (monothérapie)</a:t>
            </a:r>
          </a:p>
          <a:p>
            <a:r>
              <a:rPr lang="fr-FR" sz="2800" b="1" dirty="0"/>
              <a:t>A</a:t>
            </a:r>
            <a:r>
              <a:rPr lang="fr-FR" sz="2800" b="1" dirty="0" smtClean="0"/>
              <a:t>nomalies </a:t>
            </a:r>
            <a:r>
              <a:rPr lang="fr-FR" sz="2800" b="1" dirty="0"/>
              <a:t>du profil lipidique:</a:t>
            </a:r>
            <a:endParaRPr lang="fr-F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/>
              <a:t>Augmenter le cholestérol total et le LDL-C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/>
              <a:t>En améliorant parallèlement le rapport cholestérol total/HDL-C).</a:t>
            </a:r>
          </a:p>
          <a:p>
            <a:r>
              <a:rPr lang="fr-FR" sz="2800" b="1" dirty="0"/>
              <a:t>Mais </a:t>
            </a:r>
            <a:r>
              <a:rPr lang="fr-FR" sz="2800" b="1" dirty="0">
                <a:solidFill>
                  <a:srgbClr val="92D050"/>
                </a:solidFill>
              </a:rPr>
              <a:t>aucun changement dans les indices de risque cardio vasculaire</a:t>
            </a:r>
            <a:r>
              <a:rPr lang="fr-FR" sz="2800" b="1" dirty="0"/>
              <a:t> liés aux lipides n’a été constaté</a:t>
            </a:r>
            <a:r>
              <a:rPr lang="fr-FR" sz="2800" b="1" dirty="0" smtClean="0"/>
              <a:t>.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2703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6211" y="387403"/>
            <a:ext cx="9404723" cy="1400530"/>
          </a:xfrm>
        </p:spPr>
        <p:txBody>
          <a:bodyPr/>
          <a:lstStyle/>
          <a:p>
            <a:r>
              <a:rPr lang="fr-FR" sz="5400" b="1" dirty="0" smtClean="0"/>
              <a:t>Plan</a:t>
            </a:r>
            <a:endParaRPr lang="fr-FR" sz="5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/>
              <a:t>Introduction</a:t>
            </a:r>
          </a:p>
          <a:p>
            <a:r>
              <a:rPr lang="fr-FR" sz="2800" dirty="0"/>
              <a:t>Problématique</a:t>
            </a:r>
          </a:p>
          <a:p>
            <a:r>
              <a:rPr lang="fr-FR" sz="2800" dirty="0"/>
              <a:t>Matériel et méthodes</a:t>
            </a:r>
          </a:p>
          <a:p>
            <a:r>
              <a:rPr lang="fr-FR" sz="2800" dirty="0"/>
              <a:t>Résultats</a:t>
            </a:r>
          </a:p>
          <a:p>
            <a:r>
              <a:rPr lang="fr-FR" sz="2800" dirty="0"/>
              <a:t>Discussion</a:t>
            </a:r>
          </a:p>
          <a:p>
            <a:r>
              <a:rPr lang="fr-FR" sz="2800" dirty="0"/>
              <a:t>Conclusion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663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199" y="893025"/>
            <a:ext cx="10540537" cy="5616632"/>
          </a:xfrm>
        </p:spPr>
        <p:txBody>
          <a:bodyPr>
            <a:normAutofit/>
          </a:bodyPr>
          <a:lstStyle/>
          <a:p>
            <a:r>
              <a:rPr lang="fr-FR" sz="3200" dirty="0" smtClean="0"/>
              <a:t>La relation </a:t>
            </a:r>
            <a:r>
              <a:rPr lang="fr-FR" sz="3200" dirty="0"/>
              <a:t>entre l’utilisation </a:t>
            </a:r>
            <a:r>
              <a:rPr lang="fr-FR" sz="3200" dirty="0" smtClean="0"/>
              <a:t>du </a:t>
            </a:r>
            <a:r>
              <a:rPr lang="fr-FR" sz="3200" dirty="0" err="1" smtClean="0"/>
              <a:t>Tocilizumab</a:t>
            </a:r>
            <a:r>
              <a:rPr lang="fr-FR" sz="3200" dirty="0" smtClean="0"/>
              <a:t> </a:t>
            </a:r>
            <a:r>
              <a:rPr lang="fr-FR" sz="3200" dirty="0"/>
              <a:t>et le risque </a:t>
            </a:r>
            <a:r>
              <a:rPr lang="fr-FR" sz="3200" dirty="0" smtClean="0"/>
              <a:t>de dyslipidémie </a:t>
            </a:r>
            <a:r>
              <a:rPr lang="fr-FR" sz="3200" dirty="0"/>
              <a:t>chez </a:t>
            </a:r>
            <a:r>
              <a:rPr lang="fr-FR" sz="3200" dirty="0" smtClean="0"/>
              <a:t>les </a:t>
            </a:r>
            <a:r>
              <a:rPr lang="fr-FR" sz="3200" dirty="0"/>
              <a:t>PR est </a:t>
            </a:r>
            <a:r>
              <a:rPr lang="fr-FR" sz="3200" dirty="0" smtClean="0"/>
              <a:t>compliquée à </a:t>
            </a:r>
            <a:r>
              <a:rPr lang="fr-FR" sz="3200" dirty="0"/>
              <a:t>établir </a:t>
            </a:r>
            <a:endParaRPr lang="fr-FR" sz="3200" dirty="0" smtClean="0"/>
          </a:p>
          <a:p>
            <a:r>
              <a:rPr lang="fr-FR" sz="3200" dirty="0"/>
              <a:t>C</a:t>
            </a:r>
            <a:r>
              <a:rPr lang="fr-FR" sz="3200" dirty="0" smtClean="0"/>
              <a:t>es </a:t>
            </a:r>
            <a:r>
              <a:rPr lang="fr-FR" sz="3200" dirty="0"/>
              <a:t>médicaments sont utilisés dans des </a:t>
            </a:r>
            <a:r>
              <a:rPr lang="fr-FR" sz="3200" dirty="0" smtClean="0"/>
              <a:t>formes évolutives → </a:t>
            </a:r>
            <a:r>
              <a:rPr lang="fr-FR" sz="3200" dirty="0"/>
              <a:t>facteur de </a:t>
            </a:r>
            <a:r>
              <a:rPr lang="fr-FR" sz="3200" dirty="0" smtClean="0"/>
              <a:t>risque cardiovasculaire </a:t>
            </a:r>
            <a:r>
              <a:rPr lang="fr-FR" sz="3200" dirty="0"/>
              <a:t>indépendant</a:t>
            </a:r>
            <a:endParaRPr lang="fr-FR" sz="3200" dirty="0" smtClean="0"/>
          </a:p>
          <a:p>
            <a:r>
              <a:rPr lang="fr-FR" sz="3200" dirty="0"/>
              <a:t>I</a:t>
            </a:r>
            <a:r>
              <a:rPr lang="fr-FR" sz="3200" dirty="0" smtClean="0"/>
              <a:t>l </a:t>
            </a:r>
            <a:r>
              <a:rPr lang="fr-FR" sz="3200" dirty="0"/>
              <a:t>est difficile </a:t>
            </a:r>
            <a:r>
              <a:rPr lang="fr-FR" sz="3200" dirty="0" smtClean="0"/>
              <a:t>de faire </a:t>
            </a:r>
            <a:r>
              <a:rPr lang="fr-FR" sz="3200" dirty="0"/>
              <a:t>la distinction entre </a:t>
            </a:r>
            <a:r>
              <a:rPr lang="fr-FR" sz="3200" b="1" dirty="0"/>
              <a:t>l’impact de la maladie et celui </a:t>
            </a:r>
            <a:r>
              <a:rPr lang="fr-FR" sz="3200" b="1" dirty="0" smtClean="0"/>
              <a:t>du traitement</a:t>
            </a:r>
            <a:r>
              <a:rPr lang="fr-FR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917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058780"/>
            <a:ext cx="8946541" cy="5189620"/>
          </a:xfrm>
        </p:spPr>
        <p:txBody>
          <a:bodyPr/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sz="4800" b="1" dirty="0" smtClean="0"/>
              <a:t>Notre étude !!!</a:t>
            </a:r>
            <a:endParaRPr lang="fr-FR" sz="4800" b="1" dirty="0"/>
          </a:p>
        </p:txBody>
      </p:sp>
    </p:spTree>
    <p:extLst>
      <p:ext uri="{BB962C8B-B14F-4D97-AF65-F5344CB8AC3E}">
        <p14:creationId xmlns:p14="http://schemas.microsoft.com/office/powerpoint/2010/main" val="276089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/>
              <a:t>Objectifs:</a:t>
            </a:r>
            <a:endParaRPr lang="fr-FR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463040"/>
            <a:ext cx="10198351" cy="4785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b="1" u="sng" dirty="0" smtClean="0"/>
              <a:t>Principal:</a:t>
            </a:r>
          </a:p>
          <a:p>
            <a:pPr marL="0" indent="0">
              <a:buNone/>
            </a:pPr>
            <a:r>
              <a:rPr lang="fr-FR" sz="3600" dirty="0" smtClean="0"/>
              <a:t>Suivre </a:t>
            </a:r>
            <a:r>
              <a:rPr lang="fr-FR" sz="3600" dirty="0"/>
              <a:t>le profil lipidique pendant 1an chez les patients atteints de PR sous </a:t>
            </a:r>
            <a:r>
              <a:rPr lang="fr-FR" sz="3600" dirty="0" err="1"/>
              <a:t>Tocilizumab</a:t>
            </a:r>
            <a:r>
              <a:rPr lang="fr-FR" sz="3600" dirty="0"/>
              <a:t> </a:t>
            </a:r>
            <a:endParaRPr lang="fr-FR" sz="3600" dirty="0" smtClean="0"/>
          </a:p>
          <a:p>
            <a:pPr marL="0" indent="0">
              <a:buNone/>
            </a:pPr>
            <a:endParaRPr lang="fr-FR" sz="3600" b="1" u="sng" dirty="0" smtClean="0"/>
          </a:p>
          <a:p>
            <a:pPr marL="0" indent="0">
              <a:buNone/>
            </a:pPr>
            <a:r>
              <a:rPr lang="fr-FR" sz="3600" b="1" u="sng" dirty="0" smtClean="0"/>
              <a:t>Secondaires:</a:t>
            </a:r>
          </a:p>
          <a:p>
            <a:pPr marL="0" indent="0">
              <a:buNone/>
            </a:pPr>
            <a:r>
              <a:rPr lang="fr-FR" sz="3600" dirty="0" smtClean="0"/>
              <a:t>Evaluer l’efficacité et la tolérance du </a:t>
            </a:r>
            <a:r>
              <a:rPr lang="fr-FR" sz="3600" dirty="0" err="1"/>
              <a:t>T</a:t>
            </a:r>
            <a:r>
              <a:rPr lang="fr-FR" sz="3600" dirty="0" err="1" smtClean="0"/>
              <a:t>ocilizumab</a:t>
            </a:r>
            <a:r>
              <a:rPr lang="fr-FR" sz="3600" dirty="0" smtClean="0"/>
              <a:t> chez les PR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18308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/>
              <a:t>Type d’</a:t>
            </a:r>
            <a:r>
              <a:rPr lang="fr-FR" b="1" u="sng" dirty="0"/>
              <a:t>é</a:t>
            </a:r>
            <a:r>
              <a:rPr lang="fr-FR" b="1" u="sng" dirty="0" smtClean="0"/>
              <a:t>tude:</a:t>
            </a:r>
            <a:endParaRPr lang="fr-FR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2052918"/>
            <a:ext cx="10390856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/>
              <a:t>Etude cohorte descriptive prospective longitudinale menée dans la wilaya de Tlemcen pendant une période de 1 </a:t>
            </a:r>
            <a:r>
              <a:rPr lang="fr-FR" sz="3200" dirty="0" smtClean="0"/>
              <a:t>an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11255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/>
              <a:t>Critères </a:t>
            </a:r>
            <a:r>
              <a:rPr lang="fr-FR" b="1" u="sng" dirty="0"/>
              <a:t>d’inclusion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064" y="2052918"/>
            <a:ext cx="9930062" cy="4195481"/>
          </a:xfrm>
        </p:spPr>
        <p:txBody>
          <a:bodyPr>
            <a:normAutofit/>
          </a:bodyPr>
          <a:lstStyle/>
          <a:p>
            <a:r>
              <a:rPr lang="fr-FR" sz="2800" dirty="0"/>
              <a:t>Adulte (age˃17ans</a:t>
            </a:r>
            <a:r>
              <a:rPr lang="fr-FR" sz="2800" dirty="0" smtClean="0"/>
              <a:t>)</a:t>
            </a:r>
          </a:p>
          <a:p>
            <a:r>
              <a:rPr lang="fr-FR" sz="2800" dirty="0"/>
              <a:t>Polyarthrite rhumatoïde répondant aux critères ACR/EULAR 2010</a:t>
            </a:r>
          </a:p>
          <a:p>
            <a:pPr lvl="0"/>
            <a:r>
              <a:rPr lang="fr-FR" sz="2800" dirty="0"/>
              <a:t>Sévère justifiant un traitement par Tocilizumab après échec des traitements de fond </a:t>
            </a:r>
            <a:r>
              <a:rPr lang="fr-FR" sz="2800" dirty="0" err="1" smtClean="0"/>
              <a:t>csDMARDs</a:t>
            </a:r>
            <a:r>
              <a:rPr lang="fr-FR" sz="2800" dirty="0" smtClean="0"/>
              <a:t> </a:t>
            </a:r>
            <a:endParaRPr lang="fr-FR" sz="2800" dirty="0"/>
          </a:p>
          <a:p>
            <a:r>
              <a:rPr lang="fr-FR" sz="2800" dirty="0"/>
              <a:t>Consentement </a:t>
            </a:r>
            <a:r>
              <a:rPr lang="fr-FR" sz="2800" dirty="0" smtClean="0"/>
              <a:t>éclairé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388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/>
              <a:t>Critères </a:t>
            </a:r>
            <a:r>
              <a:rPr lang="fr-FR" b="1" u="sng" dirty="0"/>
              <a:t>de non inclusion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052918"/>
            <a:ext cx="10455026" cy="4195481"/>
          </a:xfrm>
        </p:spPr>
        <p:txBody>
          <a:bodyPr/>
          <a:lstStyle/>
          <a:p>
            <a:endParaRPr lang="fr-FR" dirty="0" smtClean="0"/>
          </a:p>
          <a:p>
            <a:r>
              <a:rPr lang="fr-FR" sz="3200" dirty="0" smtClean="0"/>
              <a:t>Patients </a:t>
            </a:r>
            <a:r>
              <a:rPr lang="fr-FR" sz="3200" dirty="0"/>
              <a:t>présentant une dyslipidémie </a:t>
            </a:r>
            <a:r>
              <a:rPr lang="fr-FR" sz="3200" dirty="0" smtClean="0"/>
              <a:t>antérieure connue.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58748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/>
              <a:t>Recrutement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2052918"/>
            <a:ext cx="10053972" cy="4195481"/>
          </a:xfrm>
        </p:spPr>
        <p:txBody>
          <a:bodyPr>
            <a:normAutofit/>
          </a:bodyPr>
          <a:lstStyle/>
          <a:p>
            <a:r>
              <a:rPr lang="fr-FR" sz="3200" dirty="0"/>
              <a:t>Les patients recevant la biothérapie (Tocilizumab) au service de médecine physique et réadaptation fonctionnelle CHU Tlemcen</a:t>
            </a:r>
          </a:p>
          <a:p>
            <a:pPr marL="0" indent="0">
              <a:buNone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4792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/>
              <a:t>Evaluation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59832"/>
            <a:ext cx="8946541" cy="4788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800" u="sng" dirty="0" smtClean="0"/>
          </a:p>
          <a:p>
            <a:pPr marL="0" indent="0">
              <a:buNone/>
            </a:pPr>
            <a:r>
              <a:rPr lang="fr-FR" sz="3200" u="sng" dirty="0" smtClean="0"/>
              <a:t>A </a:t>
            </a:r>
            <a:r>
              <a:rPr lang="fr-FR" sz="3200" u="sng" dirty="0"/>
              <a:t>l’inclusion</a:t>
            </a:r>
            <a:r>
              <a:rPr lang="fr-FR" sz="3200" u="sng" dirty="0" smtClean="0"/>
              <a:t>:</a:t>
            </a:r>
          </a:p>
          <a:p>
            <a:pPr marL="0" indent="0">
              <a:buNone/>
            </a:pPr>
            <a:endParaRPr lang="fr-FR" sz="2800" u="sng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/>
              <a:t>Les caractéristiques cliniques, biologiques et radiologiques des polyarthrites rhumatoïdes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/>
              <a:t>Les traitements adjuvants </a:t>
            </a:r>
          </a:p>
        </p:txBody>
      </p:sp>
    </p:spTree>
    <p:extLst>
      <p:ext uri="{BB962C8B-B14F-4D97-AF65-F5344CB8AC3E}">
        <p14:creationId xmlns:p14="http://schemas.microsoft.com/office/powerpoint/2010/main" val="31205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03366"/>
          </a:xfrm>
        </p:spPr>
        <p:txBody>
          <a:bodyPr/>
          <a:lstStyle/>
          <a:p>
            <a:r>
              <a:rPr lang="fr-FR" b="1" u="sng" dirty="0" smtClean="0"/>
              <a:t>Evaluation</a:t>
            </a:r>
            <a:endParaRPr lang="fr-FR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700464"/>
            <a:ext cx="9765214" cy="4547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/>
              <a:t>Suivi </a:t>
            </a:r>
            <a:r>
              <a:rPr lang="fr-FR" sz="2800" dirty="0" smtClean="0"/>
              <a:t>des </a:t>
            </a:r>
            <a:r>
              <a:rPr lang="fr-FR" sz="2800" dirty="0"/>
              <a:t>PR sous Tocilizumab /3mois pendant 1 an:</a:t>
            </a:r>
            <a:endParaRPr lang="fr-FR" sz="2800" b="1" u="sng" dirty="0"/>
          </a:p>
          <a:p>
            <a:r>
              <a:rPr lang="fr-FR" sz="2800" b="1" u="sng" dirty="0"/>
              <a:t>Clinique:</a:t>
            </a:r>
          </a:p>
          <a:p>
            <a:pPr marL="0" indent="0">
              <a:buNone/>
            </a:pPr>
            <a:r>
              <a:rPr lang="fr-FR" sz="2800" dirty="0"/>
              <a:t>L’activité DAS28 VS et CRP</a:t>
            </a:r>
          </a:p>
          <a:p>
            <a:pPr marL="0" indent="0">
              <a:buNone/>
            </a:pPr>
            <a:r>
              <a:rPr lang="fr-FR" sz="2800" dirty="0"/>
              <a:t>Fonctionnelle HAQ</a:t>
            </a:r>
          </a:p>
          <a:p>
            <a:r>
              <a:rPr lang="fr-FR" sz="2800" b="1" u="sng" dirty="0"/>
              <a:t>Biologique:</a:t>
            </a:r>
          </a:p>
          <a:p>
            <a:pPr marL="0" indent="0">
              <a:buNone/>
            </a:pPr>
            <a:r>
              <a:rPr lang="fr-FR" sz="2800" dirty="0"/>
              <a:t>Bilan inflammatoire (VS, CRP)</a:t>
            </a:r>
          </a:p>
          <a:p>
            <a:pPr marL="0" indent="0">
              <a:buNone/>
            </a:pPr>
            <a:r>
              <a:rPr lang="fr-FR" sz="2800" dirty="0"/>
              <a:t>Paramètres lipidiques(TG, </a:t>
            </a:r>
            <a:r>
              <a:rPr lang="fr-FR" sz="2800" dirty="0" err="1"/>
              <a:t>Chol</a:t>
            </a:r>
            <a:r>
              <a:rPr lang="fr-FR" sz="2800" dirty="0"/>
              <a:t> total, LDL et HDL</a:t>
            </a:r>
            <a:r>
              <a:rPr lang="fr-FR" sz="2800" dirty="0" smtClean="0"/>
              <a:t>)</a:t>
            </a:r>
          </a:p>
          <a:p>
            <a:pPr marL="0" indent="0">
              <a:buNone/>
            </a:pPr>
            <a:r>
              <a:rPr lang="fr-FR" sz="2800" dirty="0" smtClean="0"/>
              <a:t>FNS, Transaminases.</a:t>
            </a:r>
            <a:endParaRPr lang="fr-FR" sz="2800" dirty="0"/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01102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106906"/>
            <a:ext cx="8946541" cy="51414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4400" b="1" dirty="0" smtClean="0"/>
          </a:p>
          <a:p>
            <a:pPr marL="0" indent="0" algn="ctr">
              <a:buNone/>
            </a:pPr>
            <a:endParaRPr lang="fr-FR" sz="4400" b="1" dirty="0" smtClean="0"/>
          </a:p>
          <a:p>
            <a:pPr marL="0" indent="0" algn="ctr">
              <a:buNone/>
            </a:pPr>
            <a:r>
              <a:rPr lang="fr-FR" sz="6600" b="1" dirty="0" smtClean="0"/>
              <a:t>Résultats</a:t>
            </a:r>
            <a:endParaRPr lang="fr-FR" sz="6600" b="1" dirty="0"/>
          </a:p>
          <a:p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275413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/>
              <a:t>Introduction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429" y="1379913"/>
            <a:ext cx="11070771" cy="5138453"/>
          </a:xfrm>
        </p:spPr>
        <p:txBody>
          <a:bodyPr>
            <a:noAutofit/>
          </a:bodyPr>
          <a:lstStyle/>
          <a:p>
            <a:r>
              <a:rPr lang="fr-FR" sz="2800" dirty="0"/>
              <a:t>La </a:t>
            </a:r>
            <a:r>
              <a:rPr lang="fr-FR" sz="2800" b="1" dirty="0"/>
              <a:t>polyarthrite rhumatoïde(PR)</a:t>
            </a:r>
            <a:r>
              <a:rPr lang="fr-FR" sz="2800" dirty="0"/>
              <a:t>, maladie auto-immune multifactorielle</a:t>
            </a:r>
            <a:r>
              <a:rPr lang="fr-FR" sz="2800" dirty="0" smtClean="0"/>
              <a:t>,</a:t>
            </a:r>
          </a:p>
          <a:p>
            <a:r>
              <a:rPr lang="fr-FR" sz="2800" dirty="0" smtClean="0"/>
              <a:t>Le plus fréquent des rhumatismes inflammatoires chroniques</a:t>
            </a:r>
            <a:endParaRPr lang="fr-FR" sz="2800" dirty="0"/>
          </a:p>
          <a:p>
            <a:r>
              <a:rPr lang="fr-FR" sz="2800" dirty="0" smtClean="0"/>
              <a:t>Prise </a:t>
            </a:r>
            <a:r>
              <a:rPr lang="fr-FR" sz="2800" dirty="0"/>
              <a:t>en charge précoce</a:t>
            </a:r>
          </a:p>
          <a:p>
            <a:r>
              <a:rPr lang="fr-FR" sz="2800" dirty="0"/>
              <a:t>Risque de complications graves et handicap fonctionnel sévère. </a:t>
            </a:r>
          </a:p>
          <a:p>
            <a:r>
              <a:rPr lang="fr-FR" sz="2800" dirty="0"/>
              <a:t>Facteur de risque cardio-vasculaire et métabolique</a:t>
            </a:r>
          </a:p>
          <a:p>
            <a:r>
              <a:rPr lang="fr-FR" sz="2800" dirty="0"/>
              <a:t>Responsable de l’augmentation de la morbidité et mortalité cardio vasculaire</a:t>
            </a:r>
            <a:r>
              <a:rPr lang="fr-FR" sz="2800" dirty="0" smtClean="0"/>
              <a:t>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46498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187116"/>
            <a:ext cx="9404267" cy="5061283"/>
          </a:xfrm>
        </p:spPr>
        <p:txBody>
          <a:bodyPr/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b="1" u="sng" dirty="0"/>
          </a:p>
          <a:p>
            <a:pPr marL="0" indent="0" algn="ctr">
              <a:buNone/>
            </a:pPr>
            <a:r>
              <a:rPr lang="fr-FR" sz="4800" b="1" u="sng" dirty="0" smtClean="0"/>
              <a:t>A </a:t>
            </a:r>
            <a:r>
              <a:rPr lang="fr-FR" sz="4800" b="1" u="sng" dirty="0"/>
              <a:t>l’inclusion</a:t>
            </a:r>
          </a:p>
          <a:p>
            <a:pPr marL="0" indent="0" algn="ctr">
              <a:buNone/>
            </a:pP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163729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936" y="1432904"/>
            <a:ext cx="11083949" cy="5109410"/>
          </a:xfrm>
        </p:spPr>
        <p:txBody>
          <a:bodyPr/>
          <a:lstStyle/>
          <a:p>
            <a:r>
              <a:rPr lang="fr-FR" sz="2800" dirty="0"/>
              <a:t>Nous avons inclus 19 patients </a:t>
            </a:r>
            <a:r>
              <a:rPr lang="fr-FR" sz="2800" dirty="0" smtClean="0"/>
              <a:t>atteints </a:t>
            </a:r>
            <a:r>
              <a:rPr lang="fr-FR" sz="2800" dirty="0"/>
              <a:t>de PR </a:t>
            </a:r>
          </a:p>
          <a:p>
            <a:r>
              <a:rPr lang="fr-FR" sz="2800" dirty="0"/>
              <a:t>Chez qui on a admis le Tocilizumab (8mg/kg) / 4 semaines </a:t>
            </a:r>
          </a:p>
          <a:p>
            <a:r>
              <a:rPr lang="fr-FR" sz="2800" dirty="0"/>
              <a:t>Age moyen: 55,6+/-9,8 ans</a:t>
            </a:r>
          </a:p>
          <a:p>
            <a:r>
              <a:rPr lang="fr-FR" sz="2800" dirty="0"/>
              <a:t>sexe: 74% femmes, 26% hommes</a:t>
            </a:r>
          </a:p>
          <a:p>
            <a:pPr marL="0" indent="0">
              <a:buNone/>
            </a:pPr>
            <a:r>
              <a:rPr lang="fr-FR" sz="2800" dirty="0"/>
              <a:t>              sexe ratio: </a:t>
            </a:r>
            <a:r>
              <a:rPr lang="fr-FR" sz="2800" dirty="0" smtClean="0"/>
              <a:t>0,35</a:t>
            </a:r>
            <a:endParaRPr lang="fr-FR" sz="2800" dirty="0"/>
          </a:p>
          <a:p>
            <a:r>
              <a:rPr lang="fr-FR" sz="2800" dirty="0"/>
              <a:t>IMC moyen: 27 +/- 4,5 kg/m²</a:t>
            </a:r>
          </a:p>
          <a:p>
            <a:r>
              <a:rPr lang="fr-FR" sz="2800" dirty="0"/>
              <a:t>Comorbidités: </a:t>
            </a:r>
            <a:r>
              <a:rPr lang="fr-FR" sz="2800" b="1" dirty="0"/>
              <a:t>45% </a:t>
            </a:r>
            <a:r>
              <a:rPr lang="fr-FR" sz="2800" dirty="0"/>
              <a:t>(HTA 20%, Diabète 15%, tabagisme: 10%)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398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769" y="1042738"/>
            <a:ext cx="9721516" cy="52056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sz="4000" b="1" u="sng" dirty="0"/>
              <a:t>Caractéristiques </a:t>
            </a:r>
          </a:p>
          <a:p>
            <a:pPr marL="0" indent="0" algn="ctr">
              <a:buNone/>
            </a:pPr>
            <a:r>
              <a:rPr lang="fr-FR" sz="4000" b="1" u="sng" dirty="0"/>
              <a:t>Polyarthrite rhumatoïde</a:t>
            </a:r>
            <a:endParaRPr lang="fr-FR" sz="4000" b="1" dirty="0"/>
          </a:p>
          <a:p>
            <a:pPr marL="0" indent="0" algn="ctr">
              <a:buNone/>
            </a:pPr>
            <a:endParaRPr lang="fr-FR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415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58" y="401053"/>
            <a:ext cx="10379242" cy="6208294"/>
          </a:xfrm>
        </p:spPr>
        <p:txBody>
          <a:bodyPr/>
          <a:lstStyle/>
          <a:p>
            <a:endParaRPr lang="fr-FR" sz="2800" dirty="0" smtClean="0"/>
          </a:p>
          <a:p>
            <a:r>
              <a:rPr lang="fr-FR" sz="2800" dirty="0" smtClean="0"/>
              <a:t>Durée </a:t>
            </a:r>
            <a:r>
              <a:rPr lang="fr-FR" sz="2800" dirty="0"/>
              <a:t>moyenne d’évolution : </a:t>
            </a:r>
            <a:r>
              <a:rPr lang="fr-FR" sz="2800" dirty="0" smtClean="0"/>
              <a:t>12 </a:t>
            </a:r>
            <a:r>
              <a:rPr lang="fr-FR" sz="2800" dirty="0"/>
              <a:t>+/- 4,2 ans</a:t>
            </a:r>
          </a:p>
          <a:p>
            <a:pPr marL="0" indent="0">
              <a:buNone/>
            </a:pPr>
            <a:r>
              <a:rPr lang="fr-FR" sz="2800" dirty="0"/>
              <a:t>      68% (PR évoluant plus 10ans)</a:t>
            </a:r>
          </a:p>
          <a:p>
            <a:pPr marL="0" indent="0">
              <a:buNone/>
            </a:pPr>
            <a:r>
              <a:rPr lang="fr-FR" sz="2800" dirty="0"/>
              <a:t>      Délai diagnostic moyen: 6</a:t>
            </a:r>
            <a:r>
              <a:rPr lang="fr-FR" sz="2800" dirty="0" smtClean="0"/>
              <a:t>,45 </a:t>
            </a:r>
            <a:r>
              <a:rPr lang="fr-FR" sz="2800" dirty="0"/>
              <a:t>+/- 2 ans</a:t>
            </a:r>
          </a:p>
          <a:p>
            <a:pPr marL="0" indent="0">
              <a:buNone/>
            </a:pPr>
            <a:endParaRPr lang="fr-FR" sz="2800" dirty="0"/>
          </a:p>
          <a:p>
            <a:r>
              <a:rPr lang="fr-FR" sz="2800" dirty="0"/>
              <a:t>PR déformante dans 51% cas</a:t>
            </a:r>
          </a:p>
          <a:p>
            <a:pPr marL="0" indent="0">
              <a:buNone/>
            </a:pPr>
            <a:endParaRPr lang="fr-FR" sz="2800" dirty="0"/>
          </a:p>
          <a:p>
            <a:r>
              <a:rPr lang="fr-FR" sz="2800" dirty="0"/>
              <a:t>Erosive: 75 % </a:t>
            </a:r>
            <a:r>
              <a:rPr lang="fr-FR" sz="2800" dirty="0" smtClean="0"/>
              <a:t>cas</a:t>
            </a:r>
          </a:p>
          <a:p>
            <a:endParaRPr lang="fr-FR" sz="2800" dirty="0"/>
          </a:p>
          <a:p>
            <a:r>
              <a:rPr lang="fr-FR" sz="2800" dirty="0"/>
              <a:t>Séro positive: 85% cas</a:t>
            </a:r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82268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882316"/>
          </a:xfrm>
        </p:spPr>
        <p:txBody>
          <a:bodyPr/>
          <a:lstStyle/>
          <a:p>
            <a:r>
              <a:rPr lang="fr-FR" b="1" u="sng" dirty="0"/>
              <a:t>Traitements associés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221" y="882316"/>
            <a:ext cx="10700083" cy="5975683"/>
          </a:xfrm>
        </p:spPr>
        <p:txBody>
          <a:bodyPr>
            <a:noAutofit/>
          </a:bodyPr>
          <a:lstStyle/>
          <a:p>
            <a:r>
              <a:rPr lang="fr-FR" sz="2400" b="1" u="sng" dirty="0" smtClean="0"/>
              <a:t>Corticoïde(prednisone</a:t>
            </a:r>
            <a:r>
              <a:rPr lang="fr-FR" sz="2400" b="1" u="sng" dirty="0"/>
              <a:t>): </a:t>
            </a:r>
            <a:r>
              <a:rPr lang="fr-FR" sz="2400" dirty="0"/>
              <a:t>79,4%</a:t>
            </a:r>
          </a:p>
          <a:p>
            <a:pPr marL="0" indent="0">
              <a:buNone/>
            </a:pPr>
            <a:r>
              <a:rPr lang="fr-FR" sz="2400" dirty="0"/>
              <a:t>    Dose moyenne: 8,9 +/- 2,3 mg/j</a:t>
            </a:r>
          </a:p>
          <a:p>
            <a:pPr marL="0" indent="0">
              <a:buNone/>
            </a:pPr>
            <a:r>
              <a:rPr lang="fr-FR" sz="2400" dirty="0"/>
              <a:t>    Durée moyenne: </a:t>
            </a:r>
            <a:r>
              <a:rPr lang="fr-FR" sz="2400" dirty="0" smtClean="0"/>
              <a:t>6,2 </a:t>
            </a:r>
            <a:r>
              <a:rPr lang="fr-FR" sz="2400" dirty="0"/>
              <a:t>+/- 3,1 </a:t>
            </a:r>
            <a:r>
              <a:rPr lang="fr-FR" sz="2400" dirty="0" smtClean="0"/>
              <a:t>ans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42326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882316"/>
          </a:xfrm>
        </p:spPr>
        <p:txBody>
          <a:bodyPr/>
          <a:lstStyle/>
          <a:p>
            <a:r>
              <a:rPr lang="fr-FR" b="1" u="sng" dirty="0"/>
              <a:t>Traitements associés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221" y="882316"/>
            <a:ext cx="10700083" cy="5975683"/>
          </a:xfrm>
        </p:spPr>
        <p:txBody>
          <a:bodyPr>
            <a:noAutofit/>
          </a:bodyPr>
          <a:lstStyle/>
          <a:p>
            <a:r>
              <a:rPr lang="fr-FR" sz="2400" b="1" u="sng" dirty="0" smtClean="0"/>
              <a:t>Corticoïde(prednisone</a:t>
            </a:r>
            <a:r>
              <a:rPr lang="fr-FR" sz="2400" b="1" u="sng" dirty="0"/>
              <a:t>): </a:t>
            </a:r>
            <a:r>
              <a:rPr lang="fr-FR" sz="2400" dirty="0"/>
              <a:t>79,4%</a:t>
            </a:r>
          </a:p>
          <a:p>
            <a:pPr marL="0" indent="0">
              <a:buNone/>
            </a:pPr>
            <a:r>
              <a:rPr lang="fr-FR" sz="2400" dirty="0"/>
              <a:t>    Dose moyenne: 8,9 +/- 2,3 mg/j</a:t>
            </a:r>
          </a:p>
          <a:p>
            <a:pPr marL="0" indent="0">
              <a:buNone/>
            </a:pPr>
            <a:r>
              <a:rPr lang="fr-FR" sz="2400" dirty="0"/>
              <a:t>    Durée moyenne: </a:t>
            </a:r>
            <a:r>
              <a:rPr lang="fr-FR" sz="2400" dirty="0" smtClean="0"/>
              <a:t>6,2 </a:t>
            </a:r>
            <a:r>
              <a:rPr lang="fr-FR" sz="2400" dirty="0"/>
              <a:t>+/- 3,1 ans</a:t>
            </a:r>
          </a:p>
          <a:p>
            <a:r>
              <a:rPr lang="fr-FR" sz="2400" b="1" u="sng" dirty="0"/>
              <a:t>Anti inflammatoire non </a:t>
            </a:r>
            <a:r>
              <a:rPr lang="fr-FR" sz="2400" b="1" u="sng" dirty="0" smtClean="0"/>
              <a:t>stéroïdien:</a:t>
            </a:r>
            <a:r>
              <a:rPr lang="fr-FR" sz="2400" dirty="0" smtClean="0"/>
              <a:t> </a:t>
            </a:r>
            <a:r>
              <a:rPr lang="fr-FR" sz="2400" dirty="0"/>
              <a:t>35%</a:t>
            </a:r>
          </a:p>
          <a:p>
            <a:pPr marL="0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6462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882316"/>
          </a:xfrm>
        </p:spPr>
        <p:txBody>
          <a:bodyPr/>
          <a:lstStyle/>
          <a:p>
            <a:r>
              <a:rPr lang="fr-FR" b="1" u="sng" dirty="0"/>
              <a:t>Traitements associés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221" y="882316"/>
            <a:ext cx="10700083" cy="5975683"/>
          </a:xfrm>
        </p:spPr>
        <p:txBody>
          <a:bodyPr>
            <a:noAutofit/>
          </a:bodyPr>
          <a:lstStyle/>
          <a:p>
            <a:r>
              <a:rPr lang="fr-FR" sz="2400" b="1" u="sng" dirty="0" smtClean="0"/>
              <a:t>Corticoïde(prednisone</a:t>
            </a:r>
            <a:r>
              <a:rPr lang="fr-FR" sz="2400" b="1" u="sng" dirty="0"/>
              <a:t>): </a:t>
            </a:r>
            <a:r>
              <a:rPr lang="fr-FR" sz="2400" dirty="0"/>
              <a:t>79,4%</a:t>
            </a:r>
          </a:p>
          <a:p>
            <a:pPr marL="0" indent="0">
              <a:buNone/>
            </a:pPr>
            <a:r>
              <a:rPr lang="fr-FR" sz="2400" dirty="0"/>
              <a:t>    Dose moyenne: 8,9 +/- 2,3 mg/j</a:t>
            </a:r>
          </a:p>
          <a:p>
            <a:pPr marL="0" indent="0">
              <a:buNone/>
            </a:pPr>
            <a:r>
              <a:rPr lang="fr-FR" sz="2400" dirty="0"/>
              <a:t>    Durée moyenne: </a:t>
            </a:r>
            <a:r>
              <a:rPr lang="fr-FR" sz="2400" dirty="0" smtClean="0"/>
              <a:t>6,2 </a:t>
            </a:r>
            <a:r>
              <a:rPr lang="fr-FR" sz="2400" dirty="0"/>
              <a:t>+/- 3,1 ans</a:t>
            </a:r>
          </a:p>
          <a:p>
            <a:r>
              <a:rPr lang="fr-FR" sz="2400" b="1" u="sng" dirty="0"/>
              <a:t>Anti inflammatoire non </a:t>
            </a:r>
            <a:r>
              <a:rPr lang="fr-FR" sz="2400" b="1" u="sng" dirty="0" smtClean="0"/>
              <a:t>stéroïdien:</a:t>
            </a:r>
            <a:r>
              <a:rPr lang="fr-FR" sz="2400" dirty="0" smtClean="0"/>
              <a:t> </a:t>
            </a:r>
            <a:r>
              <a:rPr lang="fr-FR" sz="2400" dirty="0"/>
              <a:t>35%</a:t>
            </a:r>
          </a:p>
          <a:p>
            <a:r>
              <a:rPr lang="fr-FR" sz="2400" b="1" u="sng" dirty="0" smtClean="0"/>
              <a:t>Traitements </a:t>
            </a:r>
            <a:r>
              <a:rPr lang="fr-FR" sz="2400" b="1" u="sng" dirty="0"/>
              <a:t>Fond </a:t>
            </a:r>
            <a:r>
              <a:rPr lang="fr-FR" sz="2400" b="1" u="sng" dirty="0" err="1" smtClean="0"/>
              <a:t>csDMARD’s</a:t>
            </a:r>
            <a:r>
              <a:rPr lang="fr-FR" sz="2400" dirty="0"/>
              <a:t>:</a:t>
            </a:r>
          </a:p>
          <a:p>
            <a:pPr marL="0" indent="0">
              <a:buNone/>
            </a:pPr>
            <a:r>
              <a:rPr lang="fr-FR" sz="2400" dirty="0"/>
              <a:t>     </a:t>
            </a:r>
            <a:r>
              <a:rPr lang="fr-FR" sz="2400" dirty="0" smtClean="0"/>
              <a:t>Type: Méthotrexate </a:t>
            </a:r>
            <a:r>
              <a:rPr lang="fr-FR" sz="2400" dirty="0"/>
              <a:t>89%</a:t>
            </a:r>
          </a:p>
          <a:p>
            <a:pPr marL="0" indent="0">
              <a:buNone/>
            </a:pPr>
            <a:r>
              <a:rPr lang="fr-FR" sz="2400" dirty="0"/>
              <a:t>     </a:t>
            </a:r>
            <a:r>
              <a:rPr lang="fr-FR" sz="2400" dirty="0" smtClean="0"/>
              <a:t>          Sulfasalazine</a:t>
            </a:r>
            <a:r>
              <a:rPr lang="fr-FR" sz="2400" dirty="0"/>
              <a:t>: 15,8%</a:t>
            </a:r>
          </a:p>
          <a:p>
            <a:pPr marL="0" indent="0">
              <a:buNone/>
            </a:pPr>
            <a:r>
              <a:rPr lang="fr-FR" sz="2400" dirty="0"/>
              <a:t>     </a:t>
            </a:r>
            <a:r>
              <a:rPr lang="fr-FR" sz="2400" dirty="0" smtClean="0"/>
              <a:t>          Leflunomide</a:t>
            </a:r>
            <a:r>
              <a:rPr lang="fr-FR" sz="2400" dirty="0"/>
              <a:t>: 10,5%</a:t>
            </a:r>
          </a:p>
          <a:p>
            <a:pPr marL="0" indent="0">
              <a:buNone/>
            </a:pPr>
            <a:r>
              <a:rPr lang="fr-FR" sz="2400" dirty="0"/>
              <a:t>    </a:t>
            </a:r>
            <a:r>
              <a:rPr lang="fr-FR" sz="2400" dirty="0" smtClean="0"/>
              <a:t>           Plaquenil</a:t>
            </a:r>
            <a:r>
              <a:rPr lang="fr-FR" sz="2400" dirty="0"/>
              <a:t>: 5%</a:t>
            </a:r>
          </a:p>
          <a:p>
            <a:pPr marL="0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45246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882316"/>
          </a:xfrm>
        </p:spPr>
        <p:txBody>
          <a:bodyPr/>
          <a:lstStyle/>
          <a:p>
            <a:r>
              <a:rPr lang="fr-FR" b="1" u="sng" dirty="0"/>
              <a:t>Traitements associés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221" y="882316"/>
            <a:ext cx="10700083" cy="5975683"/>
          </a:xfrm>
        </p:spPr>
        <p:txBody>
          <a:bodyPr>
            <a:noAutofit/>
          </a:bodyPr>
          <a:lstStyle/>
          <a:p>
            <a:r>
              <a:rPr lang="fr-FR" sz="2400" b="1" u="sng" dirty="0" smtClean="0"/>
              <a:t>Corticoïde(prednisone</a:t>
            </a:r>
            <a:r>
              <a:rPr lang="fr-FR" sz="2400" b="1" u="sng" dirty="0"/>
              <a:t>): </a:t>
            </a:r>
            <a:r>
              <a:rPr lang="fr-FR" sz="2400" dirty="0"/>
              <a:t>79,4%</a:t>
            </a:r>
          </a:p>
          <a:p>
            <a:pPr marL="0" indent="0">
              <a:buNone/>
            </a:pPr>
            <a:r>
              <a:rPr lang="fr-FR" sz="2400" dirty="0"/>
              <a:t>    Dose moyenne: 8,9 +/- 2,3 mg/j</a:t>
            </a:r>
          </a:p>
          <a:p>
            <a:pPr marL="0" indent="0">
              <a:buNone/>
            </a:pPr>
            <a:r>
              <a:rPr lang="fr-FR" sz="2400" dirty="0"/>
              <a:t>    Durée moyenne: </a:t>
            </a:r>
            <a:r>
              <a:rPr lang="fr-FR" sz="2400" dirty="0" smtClean="0"/>
              <a:t>6,2 </a:t>
            </a:r>
            <a:r>
              <a:rPr lang="fr-FR" sz="2400" dirty="0"/>
              <a:t>+/- 3,1 ans</a:t>
            </a:r>
          </a:p>
          <a:p>
            <a:r>
              <a:rPr lang="fr-FR" sz="2400" b="1" u="sng" dirty="0"/>
              <a:t>Anti inflammatoire non </a:t>
            </a:r>
            <a:r>
              <a:rPr lang="fr-FR" sz="2400" b="1" u="sng" dirty="0" smtClean="0"/>
              <a:t>stéroïdien:</a:t>
            </a:r>
            <a:r>
              <a:rPr lang="fr-FR" sz="2400" dirty="0" smtClean="0"/>
              <a:t> </a:t>
            </a:r>
            <a:r>
              <a:rPr lang="fr-FR" sz="2400" dirty="0"/>
              <a:t>35%</a:t>
            </a:r>
          </a:p>
          <a:p>
            <a:r>
              <a:rPr lang="fr-FR" sz="2400" b="1" u="sng" dirty="0" smtClean="0"/>
              <a:t>Traitements </a:t>
            </a:r>
            <a:r>
              <a:rPr lang="fr-FR" sz="2400" b="1" u="sng" dirty="0"/>
              <a:t>Fond </a:t>
            </a:r>
            <a:r>
              <a:rPr lang="fr-FR" sz="2400" b="1" u="sng" dirty="0" err="1" smtClean="0"/>
              <a:t>csDMARD’s</a:t>
            </a:r>
            <a:r>
              <a:rPr lang="fr-FR" sz="2400" dirty="0"/>
              <a:t>:</a:t>
            </a:r>
          </a:p>
          <a:p>
            <a:pPr marL="0" indent="0">
              <a:buNone/>
            </a:pPr>
            <a:r>
              <a:rPr lang="fr-FR" sz="2400" dirty="0"/>
              <a:t>     </a:t>
            </a:r>
            <a:r>
              <a:rPr lang="fr-FR" sz="2400" dirty="0" smtClean="0"/>
              <a:t>Type: Méthotrexate 89%</a:t>
            </a:r>
            <a:endParaRPr lang="fr-FR" sz="2400" dirty="0"/>
          </a:p>
          <a:p>
            <a:pPr marL="0" indent="0">
              <a:buNone/>
            </a:pPr>
            <a:r>
              <a:rPr lang="fr-FR" sz="2400" dirty="0"/>
              <a:t>    </a:t>
            </a:r>
            <a:r>
              <a:rPr lang="fr-FR" sz="2400" dirty="0" smtClean="0"/>
              <a:t>           </a:t>
            </a:r>
            <a:r>
              <a:rPr lang="fr-FR" sz="2400" dirty="0"/>
              <a:t>Sulfasalazine: </a:t>
            </a:r>
            <a:r>
              <a:rPr lang="fr-FR" sz="2400" dirty="0" smtClean="0"/>
              <a:t>15,8%</a:t>
            </a:r>
            <a:endParaRPr lang="fr-FR" sz="2400" dirty="0"/>
          </a:p>
          <a:p>
            <a:pPr marL="0" indent="0">
              <a:buNone/>
            </a:pPr>
            <a:r>
              <a:rPr lang="fr-FR" sz="2400" dirty="0"/>
              <a:t>     </a:t>
            </a:r>
            <a:r>
              <a:rPr lang="fr-FR" sz="2400" dirty="0" smtClean="0"/>
              <a:t>          Leflunomide</a:t>
            </a:r>
            <a:r>
              <a:rPr lang="fr-FR" sz="2400" dirty="0"/>
              <a:t>: </a:t>
            </a:r>
            <a:r>
              <a:rPr lang="fr-FR" sz="2400" dirty="0" smtClean="0"/>
              <a:t>10,5%</a:t>
            </a:r>
            <a:endParaRPr lang="fr-FR" sz="2400" dirty="0"/>
          </a:p>
          <a:p>
            <a:pPr marL="0" indent="0">
              <a:buNone/>
            </a:pPr>
            <a:r>
              <a:rPr lang="fr-FR" sz="2400" dirty="0"/>
              <a:t>     </a:t>
            </a:r>
            <a:r>
              <a:rPr lang="fr-FR" sz="2400" dirty="0" smtClean="0"/>
              <a:t>          Plaquenil</a:t>
            </a:r>
            <a:r>
              <a:rPr lang="fr-FR" sz="2400" dirty="0"/>
              <a:t>: </a:t>
            </a:r>
            <a:r>
              <a:rPr lang="fr-FR" sz="2400" dirty="0" smtClean="0"/>
              <a:t>5%</a:t>
            </a:r>
            <a:endParaRPr lang="fr-FR" sz="2400" dirty="0"/>
          </a:p>
          <a:p>
            <a:r>
              <a:rPr lang="fr-FR" sz="2400" dirty="0" smtClean="0"/>
              <a:t>Prescription: _ monothérapie</a:t>
            </a:r>
            <a:r>
              <a:rPr lang="fr-FR" sz="2400" dirty="0"/>
              <a:t>: </a:t>
            </a:r>
            <a:r>
              <a:rPr lang="fr-FR" sz="2400" dirty="0" smtClean="0"/>
              <a:t>84,5%</a:t>
            </a:r>
            <a:endParaRPr lang="fr-FR" sz="2400" dirty="0"/>
          </a:p>
          <a:p>
            <a:pPr marL="0" indent="0">
              <a:buNone/>
            </a:pPr>
            <a:r>
              <a:rPr lang="fr-FR" sz="2400" dirty="0"/>
              <a:t>   </a:t>
            </a:r>
            <a:r>
              <a:rPr lang="fr-FR" sz="2400" dirty="0" smtClean="0"/>
              <a:t>                       _ bithérapie(MTX/SLZ): 10,5%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                     _trithérapie (MTX/SLZ/PLQ): 5% </a:t>
            </a:r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91424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811" y="834190"/>
            <a:ext cx="10058399" cy="5414210"/>
          </a:xfrm>
        </p:spPr>
        <p:txBody>
          <a:bodyPr/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b="1" u="sng" dirty="0" smtClean="0"/>
          </a:p>
          <a:p>
            <a:pPr marL="0" indent="0" algn="ctr">
              <a:buNone/>
            </a:pPr>
            <a:endParaRPr lang="fr-FR" b="1" u="sng" dirty="0"/>
          </a:p>
          <a:p>
            <a:pPr marL="0" indent="0" algn="ctr">
              <a:buNone/>
            </a:pPr>
            <a:r>
              <a:rPr lang="fr-FR" sz="3600" b="1" u="sng" dirty="0" smtClean="0"/>
              <a:t>Suivi </a:t>
            </a:r>
            <a:r>
              <a:rPr lang="fr-FR" sz="3600" b="1" u="sng" dirty="0"/>
              <a:t>pendant 1 an sous Tocilizumab</a:t>
            </a:r>
          </a:p>
          <a:p>
            <a:pPr marL="0" indent="0" algn="ctr">
              <a:buNone/>
            </a:pP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88749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Suivi du profil lipidique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042496"/>
              </p:ext>
            </p:extLst>
          </p:nvPr>
        </p:nvGraphicFramePr>
        <p:xfrm>
          <a:off x="144380" y="1267326"/>
          <a:ext cx="11806988" cy="5470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379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88699"/>
          </a:xfrm>
        </p:spPr>
        <p:txBody>
          <a:bodyPr/>
          <a:lstStyle/>
          <a:p>
            <a:r>
              <a:rPr lang="fr-FR" u="sng" dirty="0"/>
              <a:t>Plusieurs explications!!</a:t>
            </a:r>
            <a:br>
              <a:rPr lang="fr-FR" u="sng" dirty="0"/>
            </a:b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254034"/>
            <a:ext cx="10405065" cy="499436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800" dirty="0"/>
              <a:t>inflammation chronique liée à l’évolutivité de la maladie peut générer des changements </a:t>
            </a:r>
            <a:r>
              <a:rPr lang="fr-FR" sz="2800" b="1" dirty="0"/>
              <a:t>quantitatifs</a:t>
            </a:r>
            <a:r>
              <a:rPr lang="fr-FR" sz="2800" dirty="0"/>
              <a:t> et </a:t>
            </a:r>
            <a:r>
              <a:rPr lang="fr-FR" sz="2800" b="1" u="sng" dirty="0">
                <a:solidFill>
                  <a:srgbClr val="FF0000"/>
                </a:solidFill>
              </a:rPr>
              <a:t>qualitatifs</a:t>
            </a:r>
            <a:r>
              <a:rPr lang="fr-FR" sz="2800" dirty="0"/>
              <a:t> dans les </a:t>
            </a:r>
            <a:r>
              <a:rPr lang="fr-FR" sz="2800" b="1" dirty="0"/>
              <a:t>paramètres lipidiques</a:t>
            </a:r>
            <a:r>
              <a:rPr lang="fr-FR" sz="2800" dirty="0"/>
              <a:t>, dyslipoprotéinémies athérogènes</a:t>
            </a:r>
          </a:p>
          <a:p>
            <a:pPr marL="0" indent="0"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90765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Suivi du profil lipidique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8645682"/>
              </p:ext>
            </p:extLst>
          </p:nvPr>
        </p:nvGraphicFramePr>
        <p:xfrm>
          <a:off x="144380" y="1267326"/>
          <a:ext cx="11806988" cy="5470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Suivi du profil lipidique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0056662"/>
              </p:ext>
            </p:extLst>
          </p:nvPr>
        </p:nvGraphicFramePr>
        <p:xfrm>
          <a:off x="144380" y="1267326"/>
          <a:ext cx="11806988" cy="5470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896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Suivi du profil lipidique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7119889"/>
              </p:ext>
            </p:extLst>
          </p:nvPr>
        </p:nvGraphicFramePr>
        <p:xfrm>
          <a:off x="144380" y="1267326"/>
          <a:ext cx="11806988" cy="5470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574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 smtClean="0"/>
              <a:t>Analyse de corrélation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6111" y="1465090"/>
            <a:ext cx="10979832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/>
              <a:t>Tableau </a:t>
            </a:r>
            <a:r>
              <a:rPr lang="fr-FR" sz="1800" dirty="0" smtClean="0"/>
              <a:t>1</a:t>
            </a:r>
            <a:r>
              <a:rPr lang="fr-FR" sz="1800" dirty="0"/>
              <a:t> : l’analyse de corrélation </a:t>
            </a:r>
            <a:r>
              <a:rPr lang="fr-FR" sz="1800" dirty="0" smtClean="0"/>
              <a:t>du profil lipidique des patients PR sous </a:t>
            </a:r>
            <a:r>
              <a:rPr lang="fr-FR" sz="1800" dirty="0" err="1" smtClean="0"/>
              <a:t>Tocilizumab</a:t>
            </a:r>
            <a:r>
              <a:rPr lang="fr-FR" sz="1800" dirty="0" smtClean="0"/>
              <a:t> durant l’année de suivi.</a:t>
            </a:r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endParaRPr lang="fr-FR" sz="1800" dirty="0"/>
          </a:p>
          <a:p>
            <a:endParaRPr lang="fr-FR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107712"/>
              </p:ext>
            </p:extLst>
          </p:nvPr>
        </p:nvGraphicFramePr>
        <p:xfrm>
          <a:off x="1104293" y="2703585"/>
          <a:ext cx="10113436" cy="233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572">
                  <a:extLst>
                    <a:ext uri="{9D8B030D-6E8A-4147-A177-3AD203B41FA5}">
                      <a16:colId xmlns:a16="http://schemas.microsoft.com/office/drawing/2014/main" val="1417619937"/>
                    </a:ext>
                  </a:extLst>
                </a:gridCol>
                <a:gridCol w="2003122">
                  <a:extLst>
                    <a:ext uri="{9D8B030D-6E8A-4147-A177-3AD203B41FA5}">
                      <a16:colId xmlns:a16="http://schemas.microsoft.com/office/drawing/2014/main" val="3103285812"/>
                    </a:ext>
                  </a:extLst>
                </a:gridCol>
                <a:gridCol w="1756405">
                  <a:extLst>
                    <a:ext uri="{9D8B030D-6E8A-4147-A177-3AD203B41FA5}">
                      <a16:colId xmlns:a16="http://schemas.microsoft.com/office/drawing/2014/main" val="157622553"/>
                    </a:ext>
                  </a:extLst>
                </a:gridCol>
                <a:gridCol w="1902262">
                  <a:extLst>
                    <a:ext uri="{9D8B030D-6E8A-4147-A177-3AD203B41FA5}">
                      <a16:colId xmlns:a16="http://schemas.microsoft.com/office/drawing/2014/main" val="158231206"/>
                    </a:ext>
                  </a:extLst>
                </a:gridCol>
                <a:gridCol w="1829795">
                  <a:extLst>
                    <a:ext uri="{9D8B030D-6E8A-4147-A177-3AD203B41FA5}">
                      <a16:colId xmlns:a16="http://schemas.microsoft.com/office/drawing/2014/main" val="192341500"/>
                    </a:ext>
                  </a:extLst>
                </a:gridCol>
                <a:gridCol w="936280">
                  <a:extLst>
                    <a:ext uri="{9D8B030D-6E8A-4147-A177-3AD203B41FA5}">
                      <a16:colId xmlns:a16="http://schemas.microsoft.com/office/drawing/2014/main" val="1612518600"/>
                    </a:ext>
                  </a:extLst>
                </a:gridCol>
              </a:tblGrid>
              <a:tr h="61927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Admission</a:t>
                      </a:r>
                    </a:p>
                    <a:p>
                      <a:r>
                        <a:rPr lang="fr-FR" sz="1400" b="0" dirty="0" smtClean="0"/>
                        <a:t>(</a:t>
                      </a:r>
                      <a:r>
                        <a:rPr lang="fr-FR" sz="1400" b="0" dirty="0" err="1" smtClean="0"/>
                        <a:t>moy±ecart</a:t>
                      </a:r>
                      <a:r>
                        <a:rPr lang="fr-FR" sz="1400" b="0" dirty="0" smtClean="0"/>
                        <a:t> type)</a:t>
                      </a:r>
                      <a:endParaRPr lang="fr-F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3mois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/>
                        <a:t>(</a:t>
                      </a:r>
                      <a:r>
                        <a:rPr lang="fr-FR" sz="1400" b="0" dirty="0" err="1" smtClean="0"/>
                        <a:t>moy±ecart</a:t>
                      </a:r>
                      <a:r>
                        <a:rPr lang="fr-FR" sz="1400" b="0" dirty="0" smtClean="0"/>
                        <a:t> type)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6mois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/>
                        <a:t>(</a:t>
                      </a:r>
                      <a:r>
                        <a:rPr lang="fr-FR" sz="1400" b="0" dirty="0" err="1" smtClean="0"/>
                        <a:t>moy±ecart</a:t>
                      </a:r>
                      <a:r>
                        <a:rPr lang="fr-FR" sz="1400" b="0" dirty="0" smtClean="0"/>
                        <a:t> type)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12mois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/>
                        <a:t>(</a:t>
                      </a:r>
                      <a:r>
                        <a:rPr lang="fr-FR" sz="1400" b="0" dirty="0" err="1" smtClean="0"/>
                        <a:t>moy±ecart</a:t>
                      </a:r>
                      <a:r>
                        <a:rPr lang="fr-FR" sz="1400" b="0" dirty="0" smtClean="0"/>
                        <a:t> type</a:t>
                      </a:r>
                      <a:r>
                        <a:rPr lang="fr-FR" sz="1200" b="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679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Chol</a:t>
                      </a:r>
                      <a:r>
                        <a:rPr lang="fr-FR" dirty="0" smtClean="0"/>
                        <a:t> total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185±40.6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235,2±25,3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220,1±38,2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190±10,2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0,62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16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LDL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117,1±28.0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156,5±32,1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140,3±22,2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115,2±25,8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0,22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253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HDL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43,4±10.6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54,8±14,2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45,2±12,1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44±11,3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0,38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143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123,2±52.8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152±23,1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132,1±46,2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110,3±32,3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0,54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451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8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/>
              <a:t>Suivi des paramètres inflammatoires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1895505"/>
              </p:ext>
            </p:extLst>
          </p:nvPr>
        </p:nvGraphicFramePr>
        <p:xfrm>
          <a:off x="433136" y="1347537"/>
          <a:ext cx="11181347" cy="5325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711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Suivi activité PR (DAS 28)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225696"/>
              </p:ext>
            </p:extLst>
          </p:nvPr>
        </p:nvGraphicFramePr>
        <p:xfrm>
          <a:off x="176464" y="1251284"/>
          <a:ext cx="11646568" cy="5422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12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/>
              <a:t>Suivi HAQ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868646"/>
              </p:ext>
            </p:extLst>
          </p:nvPr>
        </p:nvGraphicFramePr>
        <p:xfrm>
          <a:off x="646112" y="1443789"/>
          <a:ext cx="1026252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655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Evaluation du sevrage cortisonique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403014"/>
              </p:ext>
            </p:extLst>
          </p:nvPr>
        </p:nvGraphicFramePr>
        <p:xfrm>
          <a:off x="449179" y="1427747"/>
          <a:ext cx="10635916" cy="5069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532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0861"/>
          </a:xfrm>
        </p:spPr>
        <p:txBody>
          <a:bodyPr/>
          <a:lstStyle/>
          <a:p>
            <a:r>
              <a:rPr lang="fr-FR" dirty="0"/>
              <a:t>Sevrage cortisonique après 1 an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9570612"/>
              </p:ext>
            </p:extLst>
          </p:nvPr>
        </p:nvGraphicFramePr>
        <p:xfrm>
          <a:off x="272716" y="1187116"/>
          <a:ext cx="11325726" cy="5454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059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DC570-72AC-45BE-BB60-458EBBAC8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928" y="626891"/>
            <a:ext cx="9404723" cy="1400530"/>
          </a:xfrm>
        </p:spPr>
        <p:txBody>
          <a:bodyPr/>
          <a:lstStyle/>
          <a:p>
            <a:r>
              <a:rPr lang="fr-FR" sz="3200" b="1" dirty="0" smtClean="0"/>
              <a:t>Traitements de fond </a:t>
            </a:r>
            <a:r>
              <a:rPr lang="fr-FR" sz="3200" b="1" dirty="0" err="1" smtClean="0"/>
              <a:t>csDMARD</a:t>
            </a:r>
            <a:endParaRPr lang="ru-RU" sz="3200" b="1" dirty="0"/>
          </a:p>
        </p:txBody>
      </p:sp>
      <p:graphicFrame>
        <p:nvGraphicFramePr>
          <p:cNvPr id="6" name="Content Placeholder 5" descr="Bar chart">
            <a:extLst>
              <a:ext uri="{FF2B5EF4-FFF2-40B4-BE49-F238E27FC236}">
                <a16:creationId xmlns:a16="http://schemas.microsoft.com/office/drawing/2014/main" id="{4266437E-354E-4F66-BE6B-21E476F487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7907852"/>
              </p:ext>
            </p:extLst>
          </p:nvPr>
        </p:nvGraphicFramePr>
        <p:xfrm>
          <a:off x="1745586" y="210706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28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6472578"/>
              </p:ext>
            </p:extLst>
          </p:nvPr>
        </p:nvGraphicFramePr>
        <p:xfrm>
          <a:off x="1103312" y="0"/>
          <a:ext cx="10052367" cy="1479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414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26903"/>
          </a:xfrm>
        </p:spPr>
        <p:txBody>
          <a:bodyPr/>
          <a:lstStyle/>
          <a:p>
            <a:r>
              <a:rPr lang="fr-FR" dirty="0" smtClean="0"/>
              <a:t>Tocilizumab en monothérapie</a:t>
            </a:r>
            <a:endParaRPr lang="fr-FR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2184204"/>
              </p:ext>
            </p:extLst>
          </p:nvPr>
        </p:nvGraphicFramePr>
        <p:xfrm>
          <a:off x="646112" y="1379538"/>
          <a:ext cx="9781255" cy="4868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558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Tolérance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Dans notre cohorte: tolérance clinique et biologique assez satisfaisante.</a:t>
            </a:r>
          </a:p>
          <a:p>
            <a:r>
              <a:rPr lang="fr-FR" sz="2400" dirty="0" smtClean="0"/>
              <a:t>Une élévation légère mais non significative du taux moyen de LDL, cholestérol total, HDL et TG à 3 mois et 6 mois de traitement.</a:t>
            </a:r>
          </a:p>
          <a:p>
            <a:r>
              <a:rPr lang="fr-FR" sz="2400" dirty="0" smtClean="0"/>
              <a:t>Trois cas de diminution du taux GB à 3mois et 6mois de traitement respectivement</a:t>
            </a:r>
          </a:p>
          <a:p>
            <a:r>
              <a:rPr lang="fr-FR" sz="2400" dirty="0" smtClean="0"/>
              <a:t>Une cytolyse hépatique (TGO et TGP à 3 x normale) </a:t>
            </a:r>
            <a:r>
              <a:rPr lang="fr-FR" sz="2400" dirty="0"/>
              <a:t>chez deux patients après </a:t>
            </a:r>
            <a:r>
              <a:rPr lang="fr-FR" sz="2400" dirty="0" smtClean="0"/>
              <a:t>4mois et 7 mois de traitement respectivement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33576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2783" y="756557"/>
            <a:ext cx="8946541" cy="56387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2400" dirty="0" smtClean="0"/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endParaRPr lang="fr-FR" sz="2400" dirty="0" smtClean="0"/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r>
              <a:rPr lang="fr-FR" sz="6000" b="1" dirty="0" smtClean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401912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0"/>
            <a:ext cx="6248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772" y="1853249"/>
            <a:ext cx="5727928" cy="500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2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6204857" y="6270171"/>
            <a:ext cx="5535386" cy="5878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777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684" y="2205755"/>
            <a:ext cx="9149443" cy="45520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922813" y="3282044"/>
            <a:ext cx="9149443" cy="24166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1763486" y="4833257"/>
            <a:ext cx="930728" cy="2939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6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813" y="2305966"/>
            <a:ext cx="9149443" cy="45520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922813" y="5747657"/>
            <a:ext cx="9149443" cy="53884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1698171" y="5747657"/>
            <a:ext cx="963386" cy="391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18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37" y="2139042"/>
            <a:ext cx="8696325" cy="45958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33737" y="4572000"/>
            <a:ext cx="8696325" cy="13092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589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64" y="1355271"/>
            <a:ext cx="5879630" cy="55027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794" y="1581830"/>
            <a:ext cx="5840949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8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1681278"/>
              </p:ext>
            </p:extLst>
          </p:nvPr>
        </p:nvGraphicFramePr>
        <p:xfrm>
          <a:off x="1103312" y="0"/>
          <a:ext cx="10052367" cy="3873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735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232756"/>
            <a:ext cx="10723418" cy="6284422"/>
          </a:xfrm>
        </p:spPr>
        <p:txBody>
          <a:bodyPr>
            <a:normAutofit/>
          </a:bodyPr>
          <a:lstStyle/>
          <a:p>
            <a:endParaRPr lang="fr-FR" sz="2800" dirty="0" smtClean="0"/>
          </a:p>
          <a:p>
            <a:endParaRPr lang="fr-FR" sz="2800" dirty="0" smtClean="0"/>
          </a:p>
          <a:p>
            <a:r>
              <a:rPr lang="fr-FR" sz="3200" dirty="0" smtClean="0"/>
              <a:t>Globalement</a:t>
            </a:r>
            <a:r>
              <a:rPr lang="fr-FR" sz="3200" dirty="0"/>
              <a:t>, le traitement par le </a:t>
            </a:r>
            <a:r>
              <a:rPr lang="fr-FR" sz="3200" dirty="0" err="1"/>
              <a:t>Tocilizumab</a:t>
            </a:r>
            <a:r>
              <a:rPr lang="fr-FR" sz="3200" dirty="0"/>
              <a:t> s’associe, parallèlement à l’amélioration des paramètres inflammatoires, </a:t>
            </a:r>
          </a:p>
        </p:txBody>
      </p:sp>
    </p:spTree>
    <p:extLst>
      <p:ext uri="{BB962C8B-B14F-4D97-AF65-F5344CB8AC3E}">
        <p14:creationId xmlns:p14="http://schemas.microsoft.com/office/powerpoint/2010/main" val="175539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232756"/>
            <a:ext cx="10723418" cy="6284422"/>
          </a:xfrm>
        </p:spPr>
        <p:txBody>
          <a:bodyPr>
            <a:normAutofit/>
          </a:bodyPr>
          <a:lstStyle/>
          <a:p>
            <a:endParaRPr lang="fr-FR" sz="2800" dirty="0" smtClean="0"/>
          </a:p>
          <a:p>
            <a:endParaRPr lang="fr-FR" sz="2800" dirty="0" smtClean="0"/>
          </a:p>
          <a:p>
            <a:r>
              <a:rPr lang="fr-FR" sz="3200" dirty="0" smtClean="0"/>
              <a:t>Globalement</a:t>
            </a:r>
            <a:r>
              <a:rPr lang="fr-FR" sz="3200" dirty="0"/>
              <a:t>, le traitement par le </a:t>
            </a:r>
            <a:r>
              <a:rPr lang="fr-FR" sz="3200" dirty="0" err="1"/>
              <a:t>Tocilizumab</a:t>
            </a:r>
            <a:r>
              <a:rPr lang="fr-FR" sz="3200" dirty="0"/>
              <a:t> s’associe, parallèlement à l’amélioration des paramètres inflammatoires, </a:t>
            </a:r>
          </a:p>
          <a:p>
            <a:r>
              <a:rPr lang="fr-FR" sz="3200" dirty="0"/>
              <a:t>U</a:t>
            </a:r>
            <a:r>
              <a:rPr lang="fr-FR" sz="3200" dirty="0" smtClean="0"/>
              <a:t>ne </a:t>
            </a:r>
            <a:r>
              <a:rPr lang="fr-FR" sz="3200" dirty="0"/>
              <a:t>augmentation des lipides plasmatiques</a:t>
            </a:r>
          </a:p>
          <a:p>
            <a:r>
              <a:rPr lang="fr-FR" sz="3200" dirty="0"/>
              <a:t>Accompagnée, dans la majorité des cas, d’une amélioration du rapport cholestérol </a:t>
            </a:r>
            <a:r>
              <a:rPr lang="fr-FR" sz="3200" dirty="0" smtClean="0"/>
              <a:t>total/HDLC</a:t>
            </a:r>
          </a:p>
        </p:txBody>
      </p:sp>
    </p:spTree>
    <p:extLst>
      <p:ext uri="{BB962C8B-B14F-4D97-AF65-F5344CB8AC3E}">
        <p14:creationId xmlns:p14="http://schemas.microsoft.com/office/powerpoint/2010/main" val="296462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232756"/>
            <a:ext cx="10723418" cy="6284422"/>
          </a:xfrm>
        </p:spPr>
        <p:txBody>
          <a:bodyPr>
            <a:normAutofit/>
          </a:bodyPr>
          <a:lstStyle/>
          <a:p>
            <a:endParaRPr lang="fr-FR" sz="2800" dirty="0" smtClean="0"/>
          </a:p>
          <a:p>
            <a:endParaRPr lang="fr-FR" sz="2800" dirty="0" smtClean="0"/>
          </a:p>
          <a:p>
            <a:r>
              <a:rPr lang="fr-FR" sz="3200" dirty="0" smtClean="0"/>
              <a:t>Globalement</a:t>
            </a:r>
            <a:r>
              <a:rPr lang="fr-FR" sz="3200" dirty="0"/>
              <a:t>, le traitement par le </a:t>
            </a:r>
            <a:r>
              <a:rPr lang="fr-FR" sz="3200" dirty="0" err="1"/>
              <a:t>Tocilizumab</a:t>
            </a:r>
            <a:r>
              <a:rPr lang="fr-FR" sz="3200" dirty="0"/>
              <a:t> s’associe, parallèlement à l’amélioration des paramètres inflammatoires, </a:t>
            </a:r>
          </a:p>
          <a:p>
            <a:r>
              <a:rPr lang="fr-FR" sz="3200" dirty="0"/>
              <a:t>U</a:t>
            </a:r>
            <a:r>
              <a:rPr lang="fr-FR" sz="3200" dirty="0" smtClean="0"/>
              <a:t>ne </a:t>
            </a:r>
            <a:r>
              <a:rPr lang="fr-FR" sz="3200" dirty="0"/>
              <a:t>augmentation des lipides plasmatiques</a:t>
            </a:r>
          </a:p>
          <a:p>
            <a:r>
              <a:rPr lang="fr-FR" sz="3200" dirty="0"/>
              <a:t>Accompagnée, dans la majorité des cas, d’une amélioration du rapport cholestérol </a:t>
            </a:r>
            <a:r>
              <a:rPr lang="fr-FR" sz="3200" dirty="0" smtClean="0"/>
              <a:t>total/HDLC</a:t>
            </a:r>
          </a:p>
          <a:p>
            <a:r>
              <a:rPr lang="fr-FR" sz="3200" dirty="0" smtClean="0"/>
              <a:t>Sans augmentation du risque cardio vasculaire.</a:t>
            </a:r>
            <a:endParaRPr lang="fr-FR" sz="3200" dirty="0"/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3434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3" y="681644"/>
            <a:ext cx="10407533" cy="5566755"/>
          </a:xfrm>
        </p:spPr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r>
              <a:rPr lang="fr-FR" sz="3200" dirty="0"/>
              <a:t>Notre travail rapporte des résultats rassurants par rapport aux données de la littérature</a:t>
            </a:r>
          </a:p>
          <a:p>
            <a:r>
              <a:rPr lang="fr-FR" sz="3200" dirty="0"/>
              <a:t>Aucune modification </a:t>
            </a:r>
            <a:r>
              <a:rPr lang="fr-FR" sz="3200" b="1" u="sng" dirty="0"/>
              <a:t>significative</a:t>
            </a:r>
            <a:r>
              <a:rPr lang="fr-FR" sz="3200" dirty="0"/>
              <a:t> n'a </a:t>
            </a:r>
            <a:r>
              <a:rPr lang="fr-FR" sz="3200" dirty="0" smtClean="0"/>
              <a:t>été́ </a:t>
            </a:r>
            <a:r>
              <a:rPr lang="fr-FR" sz="3200" dirty="0"/>
              <a:t>constatée, moyennant la mise en place de traitements hypolipémiants dans certains cas. </a:t>
            </a:r>
          </a:p>
          <a:p>
            <a:pPr marL="0" indent="0">
              <a:buNone/>
            </a:pPr>
            <a:endParaRPr lang="fr-FR" sz="3200" dirty="0"/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8858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768" y="748146"/>
            <a:ext cx="10474036" cy="5702530"/>
          </a:xfrm>
        </p:spPr>
        <p:txBody>
          <a:bodyPr>
            <a:normAutofit/>
          </a:bodyPr>
          <a:lstStyle/>
          <a:p>
            <a:endParaRPr lang="fr-FR" sz="3200" dirty="0" smtClean="0"/>
          </a:p>
          <a:p>
            <a:r>
              <a:rPr lang="fr-FR" sz="3200" dirty="0" smtClean="0"/>
              <a:t>Dans </a:t>
            </a:r>
            <a:r>
              <a:rPr lang="fr-FR" sz="3200" dirty="0"/>
              <a:t>cette cohorte, le </a:t>
            </a:r>
            <a:r>
              <a:rPr lang="fr-FR" sz="3200" dirty="0" err="1"/>
              <a:t>Tocilizumab</a:t>
            </a:r>
            <a:r>
              <a:rPr lang="fr-FR" sz="3200" dirty="0"/>
              <a:t> permet par ailleurs une amélioration considérable des paramètres inflammatoires </a:t>
            </a:r>
          </a:p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95130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768" y="748146"/>
            <a:ext cx="10474036" cy="5702530"/>
          </a:xfrm>
        </p:spPr>
        <p:txBody>
          <a:bodyPr>
            <a:normAutofit/>
          </a:bodyPr>
          <a:lstStyle/>
          <a:p>
            <a:endParaRPr lang="fr-FR" sz="3200" dirty="0" smtClean="0"/>
          </a:p>
          <a:p>
            <a:r>
              <a:rPr lang="fr-FR" sz="3200" dirty="0" smtClean="0"/>
              <a:t>Dans </a:t>
            </a:r>
            <a:r>
              <a:rPr lang="fr-FR" sz="3200" dirty="0"/>
              <a:t>cette cohorte, le </a:t>
            </a:r>
            <a:r>
              <a:rPr lang="fr-FR" sz="3200" dirty="0" err="1"/>
              <a:t>Tocilizumab</a:t>
            </a:r>
            <a:r>
              <a:rPr lang="fr-FR" sz="3200" dirty="0"/>
              <a:t> permet par ailleurs une amélioration considérable des paramètres inflammatoires </a:t>
            </a:r>
          </a:p>
          <a:p>
            <a:r>
              <a:rPr lang="fr-FR" sz="3200" dirty="0"/>
              <a:t>Une épargne cortisonique conséquente qui est bénéfique chez des patients avec de nombreux facteurs de risque cardiovasculaires</a:t>
            </a:r>
            <a:r>
              <a:rPr lang="fr-FR" sz="3200" dirty="0" smtClean="0"/>
              <a:t>.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78895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768" y="748146"/>
            <a:ext cx="10474036" cy="5702530"/>
          </a:xfrm>
        </p:spPr>
        <p:txBody>
          <a:bodyPr>
            <a:normAutofit/>
          </a:bodyPr>
          <a:lstStyle/>
          <a:p>
            <a:endParaRPr lang="fr-FR" sz="3200" dirty="0" smtClean="0"/>
          </a:p>
          <a:p>
            <a:r>
              <a:rPr lang="fr-FR" sz="3200" dirty="0" smtClean="0"/>
              <a:t>Dans </a:t>
            </a:r>
            <a:r>
              <a:rPr lang="fr-FR" sz="3200" dirty="0"/>
              <a:t>cette cohorte, le </a:t>
            </a:r>
            <a:r>
              <a:rPr lang="fr-FR" sz="3200" dirty="0" err="1"/>
              <a:t>Tocilizumab</a:t>
            </a:r>
            <a:r>
              <a:rPr lang="fr-FR" sz="3200" dirty="0"/>
              <a:t> permet par ailleurs une amélioration considérable des paramètres inflammatoires </a:t>
            </a:r>
          </a:p>
          <a:p>
            <a:r>
              <a:rPr lang="fr-FR" sz="3200" dirty="0"/>
              <a:t>Une épargne cortisonique conséquente qui est bénéfique chez des patients avec de nombreux facteurs de risque cardiovasculaires.</a:t>
            </a:r>
          </a:p>
          <a:p>
            <a:r>
              <a:rPr lang="fr-FR" sz="3200" dirty="0"/>
              <a:t>Une très bonne efficacité et tolérance en monothérapie.</a:t>
            </a:r>
          </a:p>
          <a:p>
            <a:pPr marL="0" indent="0">
              <a:buNone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6753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Points forts !!!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96044"/>
            <a:ext cx="10218623" cy="5261956"/>
          </a:xfrm>
        </p:spPr>
        <p:txBody>
          <a:bodyPr>
            <a:noAutofit/>
          </a:bodyPr>
          <a:lstStyle/>
          <a:p>
            <a:r>
              <a:rPr lang="fr-FR" sz="2800" dirty="0"/>
              <a:t>La PR évolutive s’accompagne de </a:t>
            </a:r>
            <a:r>
              <a:rPr lang="fr-FR" sz="2800" dirty="0" smtClean="0"/>
              <a:t>perturbation </a:t>
            </a:r>
            <a:r>
              <a:rPr lang="fr-FR" sz="2800" b="1" u="sng" dirty="0" smtClean="0"/>
              <a:t>qualitative</a:t>
            </a:r>
            <a:r>
              <a:rPr lang="fr-FR" sz="2800" dirty="0" smtClean="0"/>
              <a:t> des </a:t>
            </a:r>
            <a:r>
              <a:rPr lang="fr-FR" sz="2800" dirty="0"/>
              <a:t>lipides sanguins</a:t>
            </a:r>
          </a:p>
          <a:p>
            <a:r>
              <a:rPr lang="fr-FR" sz="2800" dirty="0"/>
              <a:t>Les médicaments modernes peuvent dans certains cas entrainer une élévation des paramètres lipidiques</a:t>
            </a:r>
            <a:r>
              <a:rPr lang="fr-FR" sz="2800" dirty="0" smtClean="0"/>
              <a:t>.</a:t>
            </a:r>
          </a:p>
          <a:p>
            <a:r>
              <a:rPr lang="fr-FR" sz="2800" dirty="0"/>
              <a:t>Mais ceci a été évalué d’une manière quantitative et non </a:t>
            </a:r>
            <a:r>
              <a:rPr lang="fr-FR" sz="2800" dirty="0" smtClean="0"/>
              <a:t>qualitative</a:t>
            </a:r>
          </a:p>
          <a:p>
            <a:r>
              <a:rPr lang="fr-FR" sz="2800" dirty="0"/>
              <a:t>Il est possible que cela s’accompagne d’une </a:t>
            </a:r>
            <a:r>
              <a:rPr lang="fr-FR" sz="2800" b="1" dirty="0"/>
              <a:t>amélioration qualitative des lipoprotéines </a:t>
            </a:r>
            <a:r>
              <a:rPr lang="fr-FR" sz="2800" dirty="0"/>
              <a:t>et que l’ensemble des modifications aboutissent finalement à une réduction du risque cardiovasculaire global. </a:t>
            </a:r>
          </a:p>
          <a:p>
            <a:endParaRPr lang="fr-FR" sz="2800" dirty="0" smtClean="0"/>
          </a:p>
          <a:p>
            <a:endParaRPr lang="fr-FR" sz="2800" dirty="0"/>
          </a:p>
          <a:p>
            <a:pPr marL="0" indent="0"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80590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Référence bibliographique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712422"/>
            <a:ext cx="9761423" cy="453597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V. U. Rao, A. Pavlov, M. </a:t>
            </a:r>
            <a:r>
              <a:rPr lang="en-US" dirty="0" err="1"/>
              <a:t>Klearman</a:t>
            </a:r>
            <a:r>
              <a:rPr lang="en-US" dirty="0"/>
              <a:t> et al., “An evaluation of risk factors for major adverse cardiovascular events during </a:t>
            </a:r>
            <a:r>
              <a:rPr lang="en-US" dirty="0" err="1"/>
              <a:t>tocilizumab</a:t>
            </a:r>
            <a:r>
              <a:rPr lang="en-US" dirty="0"/>
              <a:t> therapy,” Arthritis &amp; </a:t>
            </a:r>
            <a:r>
              <a:rPr lang="en-US" dirty="0" err="1"/>
              <a:t>Rhematology</a:t>
            </a:r>
            <a:r>
              <a:rPr lang="en-US" dirty="0"/>
              <a:t>, vol. 67, no. 2, </a:t>
            </a:r>
            <a:r>
              <a:rPr lang="fr-FR" dirty="0"/>
              <a:t>pp. 372–380, 2015.</a:t>
            </a:r>
          </a:p>
          <a:p>
            <a:r>
              <a:rPr lang="fr-FR" dirty="0"/>
              <a:t>T. Tanaka, M. </a:t>
            </a:r>
            <a:r>
              <a:rPr lang="fr-FR" dirty="0" err="1"/>
              <a:t>Narazaki</a:t>
            </a:r>
            <a:r>
              <a:rPr lang="fr-FR" dirty="0"/>
              <a:t>, A. </a:t>
            </a:r>
            <a:r>
              <a:rPr lang="fr-FR" dirty="0" err="1"/>
              <a:t>Ogata</a:t>
            </a:r>
            <a:r>
              <a:rPr lang="fr-FR" dirty="0"/>
              <a:t>, and T. </a:t>
            </a:r>
            <a:r>
              <a:rPr lang="fr-FR" dirty="0" err="1"/>
              <a:t>Kishimoto</a:t>
            </a:r>
            <a:r>
              <a:rPr lang="fr-FR" dirty="0"/>
              <a:t>, “A new </a:t>
            </a:r>
            <a:r>
              <a:rPr lang="en-US" dirty="0"/>
              <a:t>era for the treatment of inflammatory autoimmune diseases </a:t>
            </a:r>
            <a:r>
              <a:rPr lang="fr-FR" dirty="0"/>
              <a:t>by interleukin-6 </a:t>
            </a:r>
            <a:r>
              <a:rPr lang="fr-FR" dirty="0" err="1"/>
              <a:t>blockade</a:t>
            </a:r>
            <a:r>
              <a:rPr lang="fr-FR" dirty="0"/>
              <a:t> </a:t>
            </a:r>
            <a:r>
              <a:rPr lang="fr-FR" dirty="0" err="1"/>
              <a:t>strategy</a:t>
            </a:r>
            <a:r>
              <a:rPr lang="fr-FR" dirty="0"/>
              <a:t>,” </a:t>
            </a:r>
            <a:r>
              <a:rPr lang="fr-FR" dirty="0" err="1"/>
              <a:t>Seminars</a:t>
            </a:r>
            <a:r>
              <a:rPr lang="fr-FR" dirty="0"/>
              <a:t> in </a:t>
            </a:r>
            <a:r>
              <a:rPr lang="fr-FR" dirty="0" err="1"/>
              <a:t>Immunology</a:t>
            </a:r>
            <a:r>
              <a:rPr lang="fr-FR" dirty="0"/>
              <a:t>, vol. 26, no. 1, pp. 88–96, 2014.</a:t>
            </a:r>
          </a:p>
          <a:p>
            <a:r>
              <a:rPr lang="fr-FR" dirty="0"/>
              <a:t>S. </a:t>
            </a:r>
            <a:r>
              <a:rPr lang="fr-FR" dirty="0" err="1"/>
              <a:t>Natarajan</a:t>
            </a:r>
            <a:r>
              <a:rPr lang="fr-FR" dirty="0"/>
              <a:t>, H. </a:t>
            </a:r>
            <a:r>
              <a:rPr lang="fr-FR" dirty="0" err="1"/>
              <a:t>Glick</a:t>
            </a:r>
            <a:r>
              <a:rPr lang="fr-FR" dirty="0"/>
              <a:t>, M. </a:t>
            </a:r>
            <a:r>
              <a:rPr lang="fr-FR" dirty="0" err="1"/>
              <a:t>Criqui</a:t>
            </a:r>
            <a:r>
              <a:rPr lang="fr-FR" dirty="0"/>
              <a:t>, D. Horowitz, S. R. </a:t>
            </a:r>
            <a:r>
              <a:rPr lang="fr-FR" dirty="0" err="1"/>
              <a:t>Lipsitz</a:t>
            </a:r>
            <a:r>
              <a:rPr lang="fr-FR" dirty="0"/>
              <a:t>, </a:t>
            </a:r>
            <a:r>
              <a:rPr lang="en-US" dirty="0"/>
              <a:t>and B. </a:t>
            </a:r>
            <a:r>
              <a:rPr lang="en-US" dirty="0" err="1"/>
              <a:t>Kinosian</a:t>
            </a:r>
            <a:r>
              <a:rPr lang="en-US" dirty="0"/>
              <a:t>, “Cholesterol measures to identify and treat individuals at risk for coronary heart disease,” American Journal </a:t>
            </a:r>
            <a:r>
              <a:rPr lang="fr-FR" dirty="0"/>
              <a:t>of </a:t>
            </a:r>
            <a:r>
              <a:rPr lang="fr-FR" dirty="0" err="1"/>
              <a:t>Preventive</a:t>
            </a:r>
            <a:r>
              <a:rPr lang="fr-FR" dirty="0"/>
              <a:t> </a:t>
            </a:r>
            <a:r>
              <a:rPr lang="fr-FR" dirty="0" err="1"/>
              <a:t>Medicine</a:t>
            </a:r>
            <a:r>
              <a:rPr lang="fr-FR" dirty="0"/>
              <a:t>, vol. 25, no. 1, pp. 50–57, 2003.</a:t>
            </a:r>
          </a:p>
          <a:p>
            <a:r>
              <a:rPr lang="fr-FR" dirty="0"/>
              <a:t>R. </a:t>
            </a:r>
            <a:r>
              <a:rPr lang="fr-FR" dirty="0" err="1"/>
              <a:t>Agca</a:t>
            </a:r>
            <a:r>
              <a:rPr lang="fr-FR" dirty="0"/>
              <a:t>, S. C. </a:t>
            </a:r>
            <a:r>
              <a:rPr lang="fr-FR" dirty="0" err="1"/>
              <a:t>Heslinga</a:t>
            </a:r>
            <a:r>
              <a:rPr lang="fr-FR" dirty="0"/>
              <a:t>, S. </a:t>
            </a:r>
            <a:r>
              <a:rPr lang="fr-FR" dirty="0" err="1"/>
              <a:t>Rollefstad</a:t>
            </a:r>
            <a:r>
              <a:rPr lang="fr-FR" dirty="0"/>
              <a:t> et al., “EULAR </a:t>
            </a:r>
            <a:r>
              <a:rPr lang="fr-FR" dirty="0" err="1"/>
              <a:t>recommendations</a:t>
            </a:r>
            <a:r>
              <a:rPr lang="fr-FR" dirty="0"/>
              <a:t> </a:t>
            </a:r>
            <a:r>
              <a:rPr lang="en-US" dirty="0"/>
              <a:t>for cardiovascular disease risk management in patients with rheumatoid arthritis and other forms of inflammatory joint disorders: 2015/2016 update,” Annals of the Rheumatic Diseases, vol. 76, no. 1, pp. 17–28, 2016.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649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70C361B-D32E-42E0-A41E-86C3D9AC88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>
            <a:normAutofit/>
          </a:bodyPr>
          <a:lstStyle/>
          <a:p>
            <a:r>
              <a:rPr lang="en-US" sz="8800" dirty="0" smtClean="0"/>
              <a:t>Merci</a:t>
            </a:r>
            <a:r>
              <a:rPr lang="en-US" sz="9600" dirty="0" smtClean="0"/>
              <a:t>!! </a:t>
            </a:r>
            <a:endParaRPr lang="ru-RU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18E9D62-7BA3-4D5E-8915-0D0E8661E3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076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103312" y="0"/>
          <a:ext cx="10052367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965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88699"/>
          </a:xfrm>
        </p:spPr>
        <p:txBody>
          <a:bodyPr/>
          <a:lstStyle/>
          <a:p>
            <a:r>
              <a:rPr lang="fr-FR" u="sng" dirty="0"/>
              <a:t>Plusieurs explications!!</a:t>
            </a:r>
            <a:br>
              <a:rPr lang="fr-FR" u="sng" dirty="0"/>
            </a:b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254034"/>
            <a:ext cx="10405065" cy="499436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800" dirty="0">
                <a:solidFill>
                  <a:schemeClr val="tx2">
                    <a:lumMod val="50000"/>
                  </a:schemeClr>
                </a:solidFill>
              </a:rPr>
              <a:t>inflammation chronique liée à l’évolutivité de la maladie peut générer des changements quantitatifs et qualitatifs dans les paramètres lipidiques, dyslipoprotéinémies athérogènes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/>
              <a:t>prévalence élevée de </a:t>
            </a:r>
            <a:r>
              <a:rPr lang="fr-FR" sz="2800" b="1" dirty="0"/>
              <a:t>certains facteurs de risque cardiovasculaire </a:t>
            </a:r>
            <a:r>
              <a:rPr lang="fr-FR" sz="2800" dirty="0"/>
              <a:t>(tabac, diabète, HTA, obésité), </a:t>
            </a:r>
          </a:p>
          <a:p>
            <a:pPr marL="0" indent="0"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16803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3385007"/>
              </p:ext>
            </p:extLst>
          </p:nvPr>
        </p:nvGraphicFramePr>
        <p:xfrm>
          <a:off x="1103312" y="832757"/>
          <a:ext cx="10212387" cy="5415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619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884036_DIGITAL ION DESIGN_SL_V1.pptx" id="{AD58A1CE-E9E9-4C2E-83A0-65FD4522F93A}" vid="{1E9553B9-AA04-4A15-9836-1E06682578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C54328-0E3E-40FC-9B9C-E60E585EE030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71af3243-3dd4-4a8d-8c0d-dd76da1f02a5"/>
    <ds:schemaRef ds:uri="http://schemas.openxmlformats.org/package/2006/metadata/core-properties"/>
    <ds:schemaRef ds:uri="16c05727-aa75-4e4a-9b5f-8a80a116589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333AA69-F09C-4769-984A-89F3144473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AFC1D2-5B3D-4F0D-B2A2-5006A0EB9B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Digital Ion design</Template>
  <TotalTime>0</TotalTime>
  <Words>3767</Words>
  <Application>Microsoft Office PowerPoint</Application>
  <PresentationFormat>Grand écran</PresentationFormat>
  <Paragraphs>425</Paragraphs>
  <Slides>69</Slides>
  <Notes>43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69</vt:i4>
      </vt:variant>
    </vt:vector>
  </HeadingPairs>
  <TitlesOfParts>
    <vt:vector size="75" baseType="lpstr">
      <vt:lpstr>Arial</vt:lpstr>
      <vt:lpstr>Calibri</vt:lpstr>
      <vt:lpstr>Century Gothic</vt:lpstr>
      <vt:lpstr>Wingdings</vt:lpstr>
      <vt:lpstr>Wingdings 3</vt:lpstr>
      <vt:lpstr>Ion</vt:lpstr>
      <vt:lpstr>Profil lipidique des patients traités par Tocilizumab pour une polyarthrite rhumatoïde </vt:lpstr>
      <vt:lpstr>Plan</vt:lpstr>
      <vt:lpstr>Introduction</vt:lpstr>
      <vt:lpstr>Plusieurs explications!! </vt:lpstr>
      <vt:lpstr>Présentation PowerPoint</vt:lpstr>
      <vt:lpstr>Présentation PowerPoint</vt:lpstr>
      <vt:lpstr>Présentation PowerPoint</vt:lpstr>
      <vt:lpstr>Plusieurs explications!! </vt:lpstr>
      <vt:lpstr>Présentation PowerPoint</vt:lpstr>
      <vt:lpstr>Plusieurs explications!! </vt:lpstr>
      <vt:lpstr>Plusieurs explications!! </vt:lpstr>
      <vt:lpstr>Évaluation des paramètres lipidiques et inflammatoires au cours de la polyarthrite rhumatoïde (PR)</vt:lpstr>
      <vt:lpstr>Effets des traitements concomitants</vt:lpstr>
      <vt:lpstr>Effets des traitements concomitants</vt:lpstr>
      <vt:lpstr>Effets des traitements concomitants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Objectifs:</vt:lpstr>
      <vt:lpstr>Type d’étude:</vt:lpstr>
      <vt:lpstr>Critères d’inclusion</vt:lpstr>
      <vt:lpstr>Critères de non inclusion</vt:lpstr>
      <vt:lpstr>Recrutement</vt:lpstr>
      <vt:lpstr>Evaluation</vt:lpstr>
      <vt:lpstr>Evaluation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Traitements associés</vt:lpstr>
      <vt:lpstr>Traitements associés</vt:lpstr>
      <vt:lpstr>Traitements associés</vt:lpstr>
      <vt:lpstr>Traitements associés</vt:lpstr>
      <vt:lpstr>Présentation PowerPoint</vt:lpstr>
      <vt:lpstr>Suivi du profil lipidique</vt:lpstr>
      <vt:lpstr>Suivi du profil lipidique</vt:lpstr>
      <vt:lpstr>Suivi du profil lipidique</vt:lpstr>
      <vt:lpstr>Suivi du profil lipidique</vt:lpstr>
      <vt:lpstr>Analyse de corrélation</vt:lpstr>
      <vt:lpstr>Suivi des paramètres inflammatoires</vt:lpstr>
      <vt:lpstr>Suivi activité PR (DAS 28)</vt:lpstr>
      <vt:lpstr>Suivi HAQ</vt:lpstr>
      <vt:lpstr>Evaluation du sevrage cortisonique</vt:lpstr>
      <vt:lpstr>Sevrage cortisonique après 1 an</vt:lpstr>
      <vt:lpstr>Traitements de fond csDMARD</vt:lpstr>
      <vt:lpstr>Tocilizumab en monothérapie</vt:lpstr>
      <vt:lpstr>Tolérance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Points forts !!!</vt:lpstr>
      <vt:lpstr>Référence bibliographique</vt:lpstr>
      <vt:lpstr>Merci!!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2019-10-24T09:13:13Z</dcterms:created>
  <dcterms:modified xsi:type="dcterms:W3CDTF">2023-12-08T06:49:31Z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