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7"/>
  </p:notesMasterIdLst>
  <p:sldIdLst>
    <p:sldId id="256" r:id="rId2"/>
    <p:sldId id="257" r:id="rId3"/>
    <p:sldId id="258" r:id="rId4"/>
    <p:sldId id="259" r:id="rId5"/>
    <p:sldId id="261" r:id="rId6"/>
    <p:sldId id="260" r:id="rId7"/>
    <p:sldId id="291" r:id="rId8"/>
    <p:sldId id="262" r:id="rId9"/>
    <p:sldId id="263" r:id="rId10"/>
    <p:sldId id="264" r:id="rId11"/>
    <p:sldId id="265" r:id="rId12"/>
    <p:sldId id="266" r:id="rId13"/>
    <p:sldId id="267" r:id="rId14"/>
    <p:sldId id="292" r:id="rId15"/>
    <p:sldId id="268" r:id="rId16"/>
    <p:sldId id="289" r:id="rId17"/>
    <p:sldId id="286" r:id="rId18"/>
    <p:sldId id="290" r:id="rId19"/>
    <p:sldId id="270" r:id="rId20"/>
    <p:sldId id="271" r:id="rId21"/>
    <p:sldId id="273" r:id="rId22"/>
    <p:sldId id="277" r:id="rId23"/>
    <p:sldId id="274" r:id="rId24"/>
    <p:sldId id="275"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738" autoAdjust="0"/>
  </p:normalViewPr>
  <p:slideViewPr>
    <p:cSldViewPr snapToGrid="0">
      <p:cViewPr varScale="1">
        <p:scale>
          <a:sx n="58" d="100"/>
          <a:sy n="58" d="100"/>
        </p:scale>
        <p:origin x="12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12032-0612-49EC-9161-B4FDDF43840F}" type="datetimeFigureOut">
              <a:rPr lang="fr-FR" smtClean="0"/>
              <a:t>06/12/2023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31080-2E7D-4959-88AE-CFC8F7E58E69}" type="slidenum">
              <a:rPr lang="fr-FR" smtClean="0"/>
              <a:t>‹N°›</a:t>
            </a:fld>
            <a:endParaRPr lang="fr-FR"/>
          </a:p>
        </p:txBody>
      </p:sp>
    </p:spTree>
    <p:extLst>
      <p:ext uri="{BB962C8B-B14F-4D97-AF65-F5344CB8AC3E}">
        <p14:creationId xmlns:p14="http://schemas.microsoft.com/office/powerpoint/2010/main" val="17014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s(altération de la microarchitecture osseuse notamment). </a:t>
            </a:r>
          </a:p>
          <a:p>
            <a:r>
              <a:rPr lang="fr-FR" dirty="0" err="1" smtClean="0"/>
              <a:t>évères</a:t>
            </a:r>
            <a:r>
              <a:rPr lang="fr-FR" dirty="0" smtClean="0"/>
              <a:t> sont associées à un excès de mortalité, notamment :</a:t>
            </a:r>
          </a:p>
          <a:p>
            <a:endParaRPr lang="fr-FR" dirty="0" smtClean="0"/>
          </a:p>
          <a:p>
            <a:endParaRPr lang="fr-FR" dirty="0" smtClean="0"/>
          </a:p>
          <a:p>
            <a:r>
              <a:rPr lang="fr-FR" dirty="0" smtClean="0"/>
              <a:t>de l'extrémité supérieure du fémur (FESF) ;</a:t>
            </a:r>
          </a:p>
          <a:p>
            <a:r>
              <a:rPr lang="fr-FR" dirty="0" smtClean="0"/>
              <a:t>de l'extrémité supérieure de l'humérus (FESH) ;</a:t>
            </a:r>
          </a:p>
          <a:p>
            <a:r>
              <a:rPr lang="fr-FR" dirty="0" smtClean="0"/>
              <a:t>des vertèbres ;</a:t>
            </a:r>
          </a:p>
          <a:p>
            <a:r>
              <a:rPr lang="fr-FR" dirty="0" smtClean="0"/>
              <a:t>du bassin (sacrum et branches ischio- et </a:t>
            </a:r>
            <a:r>
              <a:rPr lang="fr-FR" dirty="0" err="1" smtClean="0"/>
              <a:t>iliopubiennes</a:t>
            </a:r>
            <a:endParaRPr lang="fr-FR" dirty="0" smtClean="0"/>
          </a:p>
          <a:p>
            <a:r>
              <a:rPr lang="fr-FR" dirty="0" err="1" smtClean="0"/>
              <a:t>ltes</a:t>
            </a:r>
            <a:r>
              <a:rPr lang="fr-FR" dirty="0" smtClean="0"/>
              <a:t> de plus de 40 ans, l’ostéoporose peut mener à des fractures. Souvent appelées fractures de fragilisation ou fractures ostéoporotiques, elles surviennent à la suite d’une chute depuis la position debout ou lorsqu’une force appliquée sur l’os est jugée insuffisante pour fracturer un os normal17. </a:t>
            </a:r>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2</a:t>
            </a:fld>
            <a:endParaRPr lang="fr-FR"/>
          </a:p>
        </p:txBody>
      </p:sp>
    </p:spTree>
    <p:extLst>
      <p:ext uri="{BB962C8B-B14F-4D97-AF65-F5344CB8AC3E}">
        <p14:creationId xmlns:p14="http://schemas.microsoft.com/office/powerpoint/2010/main" val="133383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supplémentation calcique est recommandée si nécessaire après évaluation des apports par questionnaire, en favorisant l'apport alimentaire. De même, une supplémentation en vitamine D si nécessaire et un apport protéiné suffisant chez le sujet âgé pour lutter contre la </a:t>
            </a:r>
            <a:r>
              <a:rPr lang="fr-FR" dirty="0" err="1" smtClean="0"/>
              <a:t>sarcopénie</a:t>
            </a:r>
            <a:r>
              <a:rPr lang="fr-FR" dirty="0" smtClean="0"/>
              <a:t> sont recommandés</a:t>
            </a:r>
          </a:p>
          <a:p>
            <a:endParaRPr lang="fr-FR" dirty="0" smtClean="0"/>
          </a:p>
          <a:p>
            <a:r>
              <a:rPr lang="fr-FR" dirty="0" smtClean="0"/>
              <a:t>Le traitement doit comporter le maintien d'une activité physique personnelle ou par rééducation, en favorisant le maintien des muscles spinaux et érecteurs du rachis, en stimulant la </a:t>
            </a:r>
            <a:r>
              <a:rPr lang="fr-FR" dirty="0" err="1" smtClean="0"/>
              <a:t>proprioceptivité</a:t>
            </a:r>
            <a:r>
              <a:rPr lang="fr-FR" dirty="0" smtClean="0"/>
              <a:t>, en évitant les gestes violents et en favorisant les activités d'équilibre. On distingue les sports à bénéfice osseux direct : marche, course à pied, danse, tennis, gymnastique ; les sports favorisant l'équilibre : </a:t>
            </a:r>
            <a:r>
              <a:rPr lang="fr-FR" dirty="0" err="1" smtClean="0"/>
              <a:t>taï-chi</a:t>
            </a:r>
            <a:r>
              <a:rPr lang="fr-FR" dirty="0" smtClean="0"/>
              <a:t>, yoga, danse et les sports à bénéfice cardiorespiratoire et musculaire : vélo, natation, ski de fond et aquagym.</a:t>
            </a:r>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20</a:t>
            </a:fld>
            <a:endParaRPr lang="fr-FR"/>
          </a:p>
        </p:txBody>
      </p:sp>
    </p:spTree>
    <p:extLst>
      <p:ext uri="{BB962C8B-B14F-4D97-AF65-F5344CB8AC3E}">
        <p14:creationId xmlns:p14="http://schemas.microsoft.com/office/powerpoint/2010/main" val="407207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Background</a:t>
            </a:r>
          </a:p>
          <a:p>
            <a:r>
              <a:rPr lang="en-US" dirty="0" err="1" smtClean="0"/>
              <a:t>Zoledronate</a:t>
            </a:r>
            <a:r>
              <a:rPr lang="en-US" dirty="0" smtClean="0"/>
              <a:t> 5 mg intravenous (IV) annually is approved for treatment of post-menopausal osteoporosis. </a:t>
            </a:r>
            <a:r>
              <a:rPr lang="en-US" dirty="0" err="1" smtClean="0"/>
              <a:t>Zoledronate</a:t>
            </a:r>
            <a:r>
              <a:rPr lang="en-US" dirty="0" smtClean="0"/>
              <a:t> 4 mg which is approved for the treatment of cancer related hypercalcemia can be an alternative for Asian women who have smaller stature.</a:t>
            </a:r>
          </a:p>
          <a:p>
            <a:r>
              <a:rPr lang="fr-FR" dirty="0" smtClean="0"/>
              <a:t>Beta-C-terminal </a:t>
            </a:r>
            <a:r>
              <a:rPr lang="fr-FR" dirty="0" err="1" smtClean="0"/>
              <a:t>telopeptide</a:t>
            </a:r>
            <a:r>
              <a:rPr lang="fr-FR" dirty="0" smtClean="0"/>
              <a:t> (</a:t>
            </a:r>
            <a:r>
              <a:rPr lang="el-GR" dirty="0" smtClean="0"/>
              <a:t>β-</a:t>
            </a:r>
            <a:r>
              <a:rPr lang="fr-FR" dirty="0" smtClean="0"/>
              <a:t>CTX) and </a:t>
            </a:r>
            <a:r>
              <a:rPr lang="fr-FR" dirty="0" err="1" smtClean="0"/>
              <a:t>procollagen</a:t>
            </a:r>
            <a:r>
              <a:rPr lang="fr-FR" dirty="0" smtClean="0"/>
              <a:t> type-1-amino-terminal </a:t>
            </a:r>
            <a:r>
              <a:rPr lang="fr-FR" dirty="0" err="1" smtClean="0"/>
              <a:t>propeptide</a:t>
            </a:r>
            <a:r>
              <a:rPr lang="fr-FR" dirty="0" smtClean="0"/>
              <a:t> (P1NP)</a:t>
            </a:r>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23</a:t>
            </a:fld>
            <a:endParaRPr lang="fr-FR"/>
          </a:p>
        </p:txBody>
      </p:sp>
    </p:spTree>
    <p:extLst>
      <p:ext uri="{BB962C8B-B14F-4D97-AF65-F5344CB8AC3E}">
        <p14:creationId xmlns:p14="http://schemas.microsoft.com/office/powerpoint/2010/main" val="229162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Elle mesure la densité surfacique du tissu </a:t>
            </a:r>
            <a:r>
              <a:rPr lang="fr-FR" dirty="0" smtClean="0"/>
              <a:t>minéralisé</a:t>
            </a:r>
          </a:p>
          <a:p>
            <a:r>
              <a:rPr lang="fr-FR" dirty="0" smtClean="0"/>
              <a:t>L'ostéoporose correspond à une fragilité osseuse et les études biomécaniques montrent que la densité minérale osseuse (DMO) est le déterminant principal de la fragilité osseuse.</a:t>
            </a:r>
          </a:p>
          <a:p>
            <a:endParaRPr lang="fr-FR" dirty="0" smtClean="0"/>
          </a:p>
          <a:p>
            <a:r>
              <a:rPr lang="fr-FR" dirty="0" smtClean="0"/>
              <a:t>Elle permet la mesure de la DMO en plusieurs sites squelettiques dont le contenu respectif en os cortical et en os trabéculaire est différent. Le rachis lombaire, riche en os trabéculaire, est le plus sensible en post-ménopause, tandis que l'extrémité supérieure du fémur (ESF), plus riche en cortical sera surtout analysée après 65–70 ans.</a:t>
            </a:r>
          </a:p>
          <a:p>
            <a:r>
              <a:rPr lang="fr-FR" dirty="0" err="1" smtClean="0"/>
              <a:t>Parceque</a:t>
            </a:r>
            <a:r>
              <a:rPr lang="fr-FR" dirty="0" smtClean="0"/>
              <a:t> le remodelage est principalement au niveau</a:t>
            </a:r>
            <a:r>
              <a:rPr lang="fr-FR" baseline="0" dirty="0" smtClean="0"/>
              <a:t> de l’os trabéculaire </a:t>
            </a:r>
          </a:p>
          <a:p>
            <a:r>
              <a:rPr lang="fr-FR" dirty="0" smtClean="0"/>
              <a:t> T-score est le nombre d'écarts-types entre la valeur du sujet et la valeur moyenne des adultes jeunes de même sexe ;</a:t>
            </a:r>
          </a:p>
          <a:p>
            <a:r>
              <a:rPr lang="fr-FR" dirty="0" smtClean="0"/>
              <a:t>le Z-score est le nombre d'écarts-types entre la valeur du sujet et la valeur moyenne des adultes de même sexe et de même âge. La densité osseuse, comme beaucoup de variables biologiques, a une répartition gaussienne. Par conséquent, 95 % des individus ont une valeur de densité située entre Z = + 2 et Z = – 2. Il n'a d'intérêt que chez l'enfant avant l'obtention du pic de masse osseuse.</a:t>
            </a:r>
          </a:p>
          <a:p>
            <a:r>
              <a:rPr lang="fr-FR" dirty="0" smtClean="0"/>
              <a:t>Niveau 1 : masse osseuse « normale », la densité minérale osseuse (DMO) diffère de moins d’un écart-type de la moyenne de référence (T score supérieur à -1).</a:t>
            </a:r>
          </a:p>
          <a:p>
            <a:r>
              <a:rPr lang="fr-FR" dirty="0" smtClean="0"/>
              <a:t>Niveau 2 : masse osseuse faible (ostéopénie) T score compris entre -1 et -2,5</a:t>
            </a:r>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4</a:t>
            </a:fld>
            <a:endParaRPr lang="fr-FR"/>
          </a:p>
        </p:txBody>
      </p:sp>
    </p:spTree>
    <p:extLst>
      <p:ext uri="{BB962C8B-B14F-4D97-AF65-F5344CB8AC3E}">
        <p14:creationId xmlns:p14="http://schemas.microsoft.com/office/powerpoint/2010/main" val="203530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5</a:t>
            </a:fld>
            <a:endParaRPr lang="fr-FR"/>
          </a:p>
        </p:txBody>
      </p:sp>
    </p:spTree>
    <p:extLst>
      <p:ext uri="{BB962C8B-B14F-4D97-AF65-F5344CB8AC3E}">
        <p14:creationId xmlns:p14="http://schemas.microsoft.com/office/powerpoint/2010/main" val="53011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Chez la femme ménopausée (y compris celle recevant un traitement hormonal de la ménopause aux posologies inférieures à celles recommandées), indications supplémentaires :</a:t>
            </a:r>
          </a:p>
          <a:p>
            <a:r>
              <a:rPr lang="fr-FR" dirty="0" smtClean="0"/>
              <a:t>– antécédent de FESF non traumatique chez un parent au premier degré ;</a:t>
            </a:r>
          </a:p>
          <a:p>
            <a:r>
              <a:rPr lang="fr-FR" dirty="0" smtClean="0"/>
              <a:t>– IMC &lt; 19 kg/m2 ;</a:t>
            </a:r>
          </a:p>
          <a:p>
            <a:r>
              <a:rPr lang="fr-FR" dirty="0" smtClean="0"/>
              <a:t>– ménopause avant 40 ans qu'elle qu'en soit la cause ;</a:t>
            </a:r>
          </a:p>
          <a:p>
            <a:r>
              <a:rPr lang="fr-FR" dirty="0" smtClean="0"/>
              <a:t>– antécédent de prise de corticoïdes pendant au moins 3 mois consécutifs à une dose ≥ 7,5 mg/kg d'équivalent prednisone.</a:t>
            </a:r>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6</a:t>
            </a:fld>
            <a:endParaRPr lang="fr-FR"/>
          </a:p>
        </p:txBody>
      </p:sp>
    </p:spTree>
    <p:extLst>
      <p:ext uri="{BB962C8B-B14F-4D97-AF65-F5344CB8AC3E}">
        <p14:creationId xmlns:p14="http://schemas.microsoft.com/office/powerpoint/2010/main" val="255872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Osteoporosis pharmacotherapy is classically divided into 2 categories: </a:t>
            </a:r>
            <a:r>
              <a:rPr lang="en-US" dirty="0" err="1" smtClean="0"/>
              <a:t>antiresorptive</a:t>
            </a:r>
            <a:r>
              <a:rPr lang="en-US" dirty="0" smtClean="0"/>
              <a:t> or </a:t>
            </a:r>
            <a:r>
              <a:rPr lang="en-US" dirty="0" err="1" smtClean="0"/>
              <a:t>anabolicAntiresorptive</a:t>
            </a:r>
            <a:r>
              <a:rPr lang="en-US" dirty="0" smtClean="0"/>
              <a:t> therapies (bisphosphonates, </a:t>
            </a:r>
            <a:r>
              <a:rPr lang="en-US" dirty="0" err="1" smtClean="0"/>
              <a:t>denosumab</a:t>
            </a:r>
            <a:r>
              <a:rPr lang="en-US" dirty="0" smtClean="0"/>
              <a:t>, </a:t>
            </a:r>
            <a:r>
              <a:rPr lang="en-US" dirty="0" err="1" smtClean="0"/>
              <a:t>raloxifene</a:t>
            </a:r>
            <a:r>
              <a:rPr lang="en-US" dirty="0" smtClean="0"/>
              <a:t>) Anabolic therapies (</a:t>
            </a:r>
            <a:r>
              <a:rPr lang="en-US" dirty="0" err="1" smtClean="0"/>
              <a:t>eg</a:t>
            </a:r>
            <a:r>
              <a:rPr lang="en-US" dirty="0" smtClean="0"/>
              <a:t>, </a:t>
            </a:r>
            <a:r>
              <a:rPr lang="en-US" dirty="0" err="1" smtClean="0"/>
              <a:t>teriparatide</a:t>
            </a:r>
            <a:r>
              <a:rPr lang="en-US" dirty="0" smtClean="0"/>
              <a:t>, </a:t>
            </a:r>
            <a:r>
              <a:rPr lang="en-US" dirty="0" err="1" smtClean="0"/>
              <a:t>abaloparatide</a:t>
            </a:r>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8</a:t>
            </a:fld>
            <a:endParaRPr lang="fr-FR"/>
          </a:p>
        </p:txBody>
      </p:sp>
    </p:spTree>
    <p:extLst>
      <p:ext uri="{BB962C8B-B14F-4D97-AF65-F5344CB8AC3E}">
        <p14:creationId xmlns:p14="http://schemas.microsoft.com/office/powerpoint/2010/main" val="320073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15</a:t>
            </a:fld>
            <a:endParaRPr lang="fr-FR"/>
          </a:p>
        </p:txBody>
      </p:sp>
    </p:spTree>
    <p:extLst>
      <p:ext uri="{BB962C8B-B14F-4D97-AF65-F5344CB8AC3E}">
        <p14:creationId xmlns:p14="http://schemas.microsoft.com/office/powerpoint/2010/main" val="271265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16</a:t>
            </a:fld>
            <a:endParaRPr lang="fr-FR"/>
          </a:p>
        </p:txBody>
      </p:sp>
    </p:spTree>
    <p:extLst>
      <p:ext uri="{BB962C8B-B14F-4D97-AF65-F5344CB8AC3E}">
        <p14:creationId xmlns:p14="http://schemas.microsoft.com/office/powerpoint/2010/main" val="157827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18</a:t>
            </a:fld>
            <a:endParaRPr lang="fr-FR"/>
          </a:p>
        </p:txBody>
      </p:sp>
    </p:spTree>
    <p:extLst>
      <p:ext uri="{BB962C8B-B14F-4D97-AF65-F5344CB8AC3E}">
        <p14:creationId xmlns:p14="http://schemas.microsoft.com/office/powerpoint/2010/main" val="87336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n the United States, the cutoffs for 10-year fracture risk estimates are ≥20% risk of major osteoporotic fracture and ≥3% risk of hip fracture.</a:t>
            </a:r>
          </a:p>
          <a:p>
            <a:r>
              <a:rPr lang="en-US" dirty="0" smtClean="0"/>
              <a:t>Fracture risqué </a:t>
            </a:r>
            <a:r>
              <a:rPr lang="en-US" dirty="0" err="1" smtClean="0"/>
              <a:t>assessement</a:t>
            </a:r>
            <a:r>
              <a:rPr lang="en-US" dirty="0" smtClean="0"/>
              <a:t> </a:t>
            </a:r>
          </a:p>
          <a:p>
            <a:endParaRPr lang="fr-FR" dirty="0"/>
          </a:p>
        </p:txBody>
      </p:sp>
      <p:sp>
        <p:nvSpPr>
          <p:cNvPr id="4" name="Espace réservé du numéro de diapositive 3"/>
          <p:cNvSpPr>
            <a:spLocks noGrp="1"/>
          </p:cNvSpPr>
          <p:nvPr>
            <p:ph type="sldNum" sz="quarter" idx="10"/>
          </p:nvPr>
        </p:nvSpPr>
        <p:spPr/>
        <p:txBody>
          <a:bodyPr/>
          <a:lstStyle/>
          <a:p>
            <a:fld id="{0F831080-2E7D-4959-88AE-CFC8F7E58E69}" type="slidenum">
              <a:rPr lang="fr-FR" smtClean="0"/>
              <a:t>19</a:t>
            </a:fld>
            <a:endParaRPr lang="fr-FR"/>
          </a:p>
        </p:txBody>
      </p:sp>
    </p:spTree>
    <p:extLst>
      <p:ext uri="{BB962C8B-B14F-4D97-AF65-F5344CB8AC3E}">
        <p14:creationId xmlns:p14="http://schemas.microsoft.com/office/powerpoint/2010/main" val="285360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47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5664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10600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2197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7DE6118-2437-4B30-8E3C-4D2BE6020583}"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93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62508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02958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30479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12/6/2023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6391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12/6/2023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57077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10263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12/6/2023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034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03797" y="0"/>
            <a:ext cx="9258503" cy="1867437"/>
          </a:xfrm>
          <a:prstGeom prst="rect">
            <a:avLst/>
          </a:prstGeom>
        </p:spPr>
      </p:pic>
      <p:sp>
        <p:nvSpPr>
          <p:cNvPr id="3" name="Sous-titre 2"/>
          <p:cNvSpPr>
            <a:spLocks noGrp="1"/>
          </p:cNvSpPr>
          <p:nvPr>
            <p:ph type="subTitle" idx="1"/>
          </p:nvPr>
        </p:nvSpPr>
        <p:spPr>
          <a:xfrm>
            <a:off x="6658377" y="4494258"/>
            <a:ext cx="3013658" cy="1143000"/>
          </a:xfrm>
        </p:spPr>
        <p:txBody>
          <a:bodyPr/>
          <a:lstStyle/>
          <a:p>
            <a:r>
              <a:rPr lang="fr-FR" dirty="0">
                <a:solidFill>
                  <a:srgbClr val="FF0000"/>
                </a:solidFill>
              </a:rPr>
              <a:t>Pr a LOUNICI </a:t>
            </a:r>
          </a:p>
          <a:p>
            <a:r>
              <a:rPr lang="fr-FR" dirty="0">
                <a:solidFill>
                  <a:srgbClr val="FF0000"/>
                </a:solidFill>
              </a:rPr>
              <a:t>DR GHALEM LAMIA </a:t>
            </a:r>
          </a:p>
          <a:p>
            <a:endParaRPr lang="fr-FR" dirty="0"/>
          </a:p>
        </p:txBody>
      </p:sp>
      <p:pic>
        <p:nvPicPr>
          <p:cNvPr id="5" name="Image 4"/>
          <p:cNvPicPr>
            <a:picLocks noChangeAspect="1"/>
          </p:cNvPicPr>
          <p:nvPr/>
        </p:nvPicPr>
        <p:blipFill>
          <a:blip r:embed="rId3"/>
          <a:stretch>
            <a:fillRect/>
          </a:stretch>
        </p:blipFill>
        <p:spPr>
          <a:xfrm>
            <a:off x="184491" y="164014"/>
            <a:ext cx="1219306" cy="932769"/>
          </a:xfrm>
          <a:prstGeom prst="rect">
            <a:avLst/>
          </a:prstGeom>
        </p:spPr>
      </p:pic>
      <p:sp>
        <p:nvSpPr>
          <p:cNvPr id="7" name="Rectangle 6"/>
          <p:cNvSpPr/>
          <p:nvPr/>
        </p:nvSpPr>
        <p:spPr>
          <a:xfrm>
            <a:off x="3193960" y="2562897"/>
            <a:ext cx="5950039" cy="646331"/>
          </a:xfrm>
          <a:prstGeom prst="rect">
            <a:avLst/>
          </a:prstGeom>
        </p:spPr>
        <p:txBody>
          <a:bodyPr wrap="square">
            <a:spAutoFit/>
          </a:bodyPr>
          <a:lstStyle/>
          <a:p>
            <a:pPr algn="ctr"/>
            <a:r>
              <a:rPr lang="fr-FR" b="1" spc="-100" dirty="0">
                <a:solidFill>
                  <a:schemeClr val="bg1"/>
                </a:solidFill>
                <a:latin typeface="Calibri" pitchFamily="34" charset="0"/>
                <a:cs typeface="Calibri" pitchFamily="34" charset="0"/>
              </a:rPr>
              <a:t>13</a:t>
            </a:r>
            <a:r>
              <a:rPr lang="fr-FR" b="1" baseline="30000" dirty="0">
                <a:solidFill>
                  <a:schemeClr val="bg1"/>
                </a:solidFill>
              </a:rPr>
              <a:t>ème</a:t>
            </a:r>
            <a:r>
              <a:rPr lang="fr-FR" b="1" spc="-100" dirty="0">
                <a:solidFill>
                  <a:schemeClr val="bg1"/>
                </a:solidFill>
                <a:latin typeface="Calibri" pitchFamily="34" charset="0"/>
                <a:cs typeface="Calibri" pitchFamily="34" charset="0"/>
              </a:rPr>
              <a:t> </a:t>
            </a:r>
            <a:r>
              <a:rPr lang="fr-FR" b="1" spc="-100" dirty="0" smtClean="0">
                <a:solidFill>
                  <a:srgbClr val="FF0000"/>
                </a:solidFill>
                <a:latin typeface="Calibri" pitchFamily="34" charset="0"/>
                <a:cs typeface="Calibri" pitchFamily="34" charset="0"/>
              </a:rPr>
              <a:t>Congrès </a:t>
            </a:r>
            <a:r>
              <a:rPr lang="fr-FR" b="1" spc="-100" dirty="0">
                <a:solidFill>
                  <a:srgbClr val="FF0000"/>
                </a:solidFill>
                <a:latin typeface="Calibri" pitchFamily="34" charset="0"/>
                <a:cs typeface="Calibri" pitchFamily="34" charset="0"/>
              </a:rPr>
              <a:t>de AMIWIT/ 7</a:t>
            </a:r>
            <a:r>
              <a:rPr lang="fr-FR" b="1" baseline="30000" dirty="0" smtClean="0">
                <a:solidFill>
                  <a:srgbClr val="FF0000"/>
                </a:solidFill>
              </a:rPr>
              <a:t>me </a:t>
            </a:r>
            <a:r>
              <a:rPr lang="fr-FR" b="1" spc="-100" dirty="0">
                <a:solidFill>
                  <a:srgbClr val="FF0000"/>
                </a:solidFill>
                <a:latin typeface="Calibri" pitchFamily="34" charset="0"/>
                <a:cs typeface="Calibri" pitchFamily="34" charset="0"/>
              </a:rPr>
              <a:t>séminaire de LAREDIAB</a:t>
            </a:r>
            <a:br>
              <a:rPr lang="fr-FR" b="1" spc="-100" dirty="0">
                <a:solidFill>
                  <a:srgbClr val="FF0000"/>
                </a:solidFill>
                <a:latin typeface="Calibri" pitchFamily="34" charset="0"/>
                <a:cs typeface="Calibri" pitchFamily="34" charset="0"/>
              </a:rPr>
            </a:br>
            <a:r>
              <a:rPr lang="fr-FR" b="1" spc="-100" dirty="0">
                <a:solidFill>
                  <a:srgbClr val="FF0000"/>
                </a:solidFill>
                <a:latin typeface="Calibri" pitchFamily="34" charset="0"/>
                <a:cs typeface="Calibri" pitchFamily="34" charset="0"/>
              </a:rPr>
              <a:t>08 -09 Décembre   2023</a:t>
            </a:r>
            <a:endParaRPr lang="fr-FR" dirty="0">
              <a:solidFill>
                <a:srgbClr val="FF0000"/>
              </a:solidFill>
              <a:latin typeface="Calibri" pitchFamily="34" charset="0"/>
              <a:cs typeface="Calibri" pitchFamily="34" charset="0"/>
            </a:endParaRPr>
          </a:p>
        </p:txBody>
      </p:sp>
      <p:pic>
        <p:nvPicPr>
          <p:cNvPr id="9" name="Image 8"/>
          <p:cNvPicPr>
            <a:picLocks noChangeAspect="1"/>
          </p:cNvPicPr>
          <p:nvPr/>
        </p:nvPicPr>
        <p:blipFill>
          <a:blip r:embed="rId4"/>
          <a:stretch>
            <a:fillRect/>
          </a:stretch>
        </p:blipFill>
        <p:spPr>
          <a:xfrm>
            <a:off x="59512" y="4278579"/>
            <a:ext cx="3134448" cy="2109399"/>
          </a:xfrm>
          <a:prstGeom prst="rect">
            <a:avLst/>
          </a:prstGeom>
        </p:spPr>
      </p:pic>
      <p:pic>
        <p:nvPicPr>
          <p:cNvPr id="10" name="Image 9"/>
          <p:cNvPicPr>
            <a:picLocks noChangeAspect="1"/>
          </p:cNvPicPr>
          <p:nvPr/>
        </p:nvPicPr>
        <p:blipFill>
          <a:blip r:embed="rId5"/>
          <a:stretch>
            <a:fillRect/>
          </a:stretch>
        </p:blipFill>
        <p:spPr>
          <a:xfrm>
            <a:off x="10345568" y="4278579"/>
            <a:ext cx="1846432" cy="2109399"/>
          </a:xfrm>
          <a:prstGeom prst="rect">
            <a:avLst/>
          </a:prstGeom>
        </p:spPr>
      </p:pic>
      <p:sp>
        <p:nvSpPr>
          <p:cNvPr id="11" name="Rectangle 10"/>
          <p:cNvSpPr/>
          <p:nvPr/>
        </p:nvSpPr>
        <p:spPr>
          <a:xfrm>
            <a:off x="59512" y="3491815"/>
            <a:ext cx="11494823" cy="584775"/>
          </a:xfrm>
          <a:prstGeom prst="rect">
            <a:avLst/>
          </a:prstGeom>
        </p:spPr>
        <p:txBody>
          <a:bodyPr wrap="square">
            <a:spAutoFit/>
          </a:bodyPr>
          <a:lstStyle/>
          <a:p>
            <a:r>
              <a:rPr lang="fr-FR" sz="3200" spc="-50" dirty="0">
                <a:solidFill>
                  <a:srgbClr val="FF0000"/>
                </a:solidFill>
                <a:latin typeface="Arial" panose="020B0604020202020204" pitchFamily="34" charset="0"/>
                <a:ea typeface="+mj-ea"/>
                <a:cs typeface="Arial" panose="020B0604020202020204" pitchFamily="34" charset="0"/>
              </a:rPr>
              <a:t>2023 GUIDELINES FOR MANAGEMENT OF OSTEOPOROSIS </a:t>
            </a:r>
            <a:endParaRPr lang="fr-F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45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6131" y="981209"/>
            <a:ext cx="11792989" cy="4023360"/>
          </a:xfrm>
        </p:spPr>
        <p:txBody>
          <a:bodyPr>
            <a:normAutofit/>
          </a:bodyPr>
          <a:lstStyle/>
          <a:p>
            <a:pPr algn="ctr">
              <a:lnSpc>
                <a:spcPct val="150000"/>
              </a:lnSpc>
            </a:pPr>
            <a:r>
              <a:rPr lang="en-US" sz="2800" dirty="0">
                <a:solidFill>
                  <a:schemeClr val="accent1">
                    <a:lumMod val="75000"/>
                  </a:schemeClr>
                </a:solidFill>
              </a:rPr>
              <a:t>Recommendation 2a</a:t>
            </a:r>
            <a:r>
              <a:rPr lang="en-US" sz="2800" dirty="0" smtClean="0">
                <a:solidFill>
                  <a:srgbClr val="0000FF"/>
                </a:solidFill>
              </a:rPr>
              <a:t>:</a:t>
            </a:r>
          </a:p>
          <a:p>
            <a:pPr algn="ctr">
              <a:lnSpc>
                <a:spcPct val="150000"/>
              </a:lnSpc>
            </a:pPr>
            <a:r>
              <a:rPr lang="en-US" sz="2800" dirty="0" smtClean="0">
                <a:solidFill>
                  <a:srgbClr val="0000FF"/>
                </a:solidFill>
              </a:rPr>
              <a:t> </a:t>
            </a:r>
            <a:r>
              <a:rPr lang="en-US" sz="2800" dirty="0">
                <a:solidFill>
                  <a:srgbClr val="0000FF"/>
                </a:solidFill>
              </a:rPr>
              <a:t>ACP suggests that clinicians use the RANK ligand inhibitor (</a:t>
            </a:r>
            <a:r>
              <a:rPr lang="en-US" sz="2800" dirty="0" err="1">
                <a:solidFill>
                  <a:srgbClr val="0000FF"/>
                </a:solidFill>
              </a:rPr>
              <a:t>denosumab</a:t>
            </a:r>
            <a:r>
              <a:rPr lang="en-US" sz="2800" dirty="0">
                <a:solidFill>
                  <a:srgbClr val="0000FF"/>
                </a:solidFill>
              </a:rPr>
              <a:t>) as a second-line pharmacologic treatment to reduce the risk of fractures in postmenopausal females diagnosed with primary osteoporosis who have contraindications to or experience adverse effects of bisphosphonates </a:t>
            </a:r>
            <a:endParaRPr lang="fr-FR" sz="2800" dirty="0">
              <a:solidFill>
                <a:srgbClr val="0000FF"/>
              </a:solidFill>
            </a:endParaRPr>
          </a:p>
        </p:txBody>
      </p:sp>
    </p:spTree>
    <p:extLst>
      <p:ext uri="{BB962C8B-B14F-4D97-AF65-F5344CB8AC3E}">
        <p14:creationId xmlns:p14="http://schemas.microsoft.com/office/powerpoint/2010/main" val="127612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822" y="922715"/>
            <a:ext cx="11571315" cy="4131734"/>
          </a:xfrm>
        </p:spPr>
        <p:txBody>
          <a:bodyPr>
            <a:normAutofit/>
          </a:bodyPr>
          <a:lstStyle/>
          <a:p>
            <a:pPr algn="ctr">
              <a:lnSpc>
                <a:spcPct val="150000"/>
              </a:lnSpc>
            </a:pPr>
            <a:r>
              <a:rPr lang="en-US" sz="2800" dirty="0">
                <a:solidFill>
                  <a:schemeClr val="accent1">
                    <a:lumMod val="75000"/>
                  </a:schemeClr>
                </a:solidFill>
                <a:latin typeface="Arial" panose="020B0604020202020204" pitchFamily="34" charset="0"/>
                <a:cs typeface="Arial" panose="020B0604020202020204" pitchFamily="34" charset="0"/>
              </a:rPr>
              <a:t>Recommendation 2b</a:t>
            </a:r>
            <a:r>
              <a:rPr lang="en-US" sz="2800" dirty="0">
                <a:solidFill>
                  <a:srgbClr val="0000FF"/>
                </a:solidFill>
                <a:latin typeface="Arial" panose="020B0604020202020204" pitchFamily="34" charset="0"/>
                <a:cs typeface="Arial" panose="020B0604020202020204" pitchFamily="34" charset="0"/>
              </a:rPr>
              <a:t>: </a:t>
            </a:r>
            <a:endParaRPr lang="en-US" sz="2800" dirty="0" smtClean="0">
              <a:solidFill>
                <a:srgbClr val="0000FF"/>
              </a:solidFill>
              <a:latin typeface="Arial" panose="020B0604020202020204" pitchFamily="34" charset="0"/>
              <a:cs typeface="Arial" panose="020B0604020202020204" pitchFamily="34" charset="0"/>
            </a:endParaRPr>
          </a:p>
          <a:p>
            <a:pPr algn="ctr">
              <a:lnSpc>
                <a:spcPct val="150000"/>
              </a:lnSpc>
            </a:pPr>
            <a:r>
              <a:rPr lang="en-US" sz="2800" dirty="0" smtClean="0">
                <a:solidFill>
                  <a:srgbClr val="0000FF"/>
                </a:solidFill>
                <a:latin typeface="Arial" panose="020B0604020202020204" pitchFamily="34" charset="0"/>
                <a:cs typeface="Arial" panose="020B0604020202020204" pitchFamily="34" charset="0"/>
              </a:rPr>
              <a:t>ACP </a:t>
            </a:r>
            <a:r>
              <a:rPr lang="en-US" sz="2800" dirty="0">
                <a:solidFill>
                  <a:srgbClr val="0000FF"/>
                </a:solidFill>
                <a:latin typeface="Arial" panose="020B0604020202020204" pitchFamily="34" charset="0"/>
                <a:cs typeface="Arial" panose="020B0604020202020204" pitchFamily="34" charset="0"/>
              </a:rPr>
              <a:t>suggests that clinicians use the RANK ligand inhibitor (</a:t>
            </a:r>
            <a:r>
              <a:rPr lang="en-US" sz="2800" dirty="0" err="1">
                <a:solidFill>
                  <a:srgbClr val="0000FF"/>
                </a:solidFill>
                <a:latin typeface="Arial" panose="020B0604020202020204" pitchFamily="34" charset="0"/>
                <a:cs typeface="Arial" panose="020B0604020202020204" pitchFamily="34" charset="0"/>
              </a:rPr>
              <a:t>denosumab</a:t>
            </a:r>
            <a:r>
              <a:rPr lang="en-US" sz="2800" dirty="0">
                <a:solidFill>
                  <a:srgbClr val="0000FF"/>
                </a:solidFill>
                <a:latin typeface="Arial" panose="020B0604020202020204" pitchFamily="34" charset="0"/>
                <a:cs typeface="Arial" panose="020B0604020202020204" pitchFamily="34" charset="0"/>
              </a:rPr>
              <a:t>) as a second-line pharmacologic treatment to reduce the risk of fractures in males diagnosed with primary osteoporosis who have contraindications to or experience adverse effects of bisphosphonates</a:t>
            </a:r>
            <a:endParaRPr lang="fr-FR"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202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 y="939338"/>
            <a:ext cx="11770822" cy="4131734"/>
          </a:xfrm>
        </p:spPr>
        <p:txBody>
          <a:bodyPr>
            <a:normAutofit/>
          </a:bodyPr>
          <a:lstStyle/>
          <a:p>
            <a:pPr algn="ctr">
              <a:lnSpc>
                <a:spcPct val="150000"/>
              </a:lnSpc>
            </a:pPr>
            <a:r>
              <a:rPr lang="en-US" sz="2800" dirty="0">
                <a:solidFill>
                  <a:schemeClr val="accent1">
                    <a:lumMod val="75000"/>
                  </a:schemeClr>
                </a:solidFill>
                <a:latin typeface="Arial" panose="020B0604020202020204" pitchFamily="34" charset="0"/>
                <a:cs typeface="Arial" panose="020B0604020202020204" pitchFamily="34" charset="0"/>
              </a:rPr>
              <a:t>Recommendation </a:t>
            </a:r>
            <a:r>
              <a:rPr lang="en-US" sz="2800" dirty="0" smtClean="0">
                <a:solidFill>
                  <a:schemeClr val="accent1">
                    <a:lumMod val="75000"/>
                  </a:schemeClr>
                </a:solidFill>
                <a:latin typeface="Arial" panose="020B0604020202020204" pitchFamily="34" charset="0"/>
                <a:cs typeface="Arial" panose="020B0604020202020204" pitchFamily="34" charset="0"/>
              </a:rPr>
              <a:t>3</a:t>
            </a:r>
            <a:r>
              <a:rPr lang="en-US" sz="2800" dirty="0" smtClean="0">
                <a:solidFill>
                  <a:srgbClr val="0000FF"/>
                </a:solidFill>
                <a:latin typeface="Arial" panose="020B0604020202020204" pitchFamily="34" charset="0"/>
                <a:cs typeface="Arial" panose="020B0604020202020204" pitchFamily="34" charset="0"/>
              </a:rPr>
              <a:t>:</a:t>
            </a:r>
          </a:p>
          <a:p>
            <a:pPr algn="ctr">
              <a:lnSpc>
                <a:spcPct val="150000"/>
              </a:lnSpc>
            </a:pPr>
            <a:r>
              <a:rPr lang="en-US" sz="2800" dirty="0" smtClean="0">
                <a:solidFill>
                  <a:srgbClr val="0000FF"/>
                </a:solidFill>
                <a:latin typeface="Arial" panose="020B0604020202020204" pitchFamily="34" charset="0"/>
                <a:cs typeface="Arial" panose="020B0604020202020204" pitchFamily="34" charset="0"/>
              </a:rPr>
              <a:t> </a:t>
            </a:r>
            <a:r>
              <a:rPr lang="en-US" sz="2800" dirty="0">
                <a:solidFill>
                  <a:srgbClr val="0000FF"/>
                </a:solidFill>
                <a:latin typeface="Arial" panose="020B0604020202020204" pitchFamily="34" charset="0"/>
                <a:cs typeface="Arial" panose="020B0604020202020204" pitchFamily="34" charset="0"/>
              </a:rPr>
              <a:t>ACP suggests that clinicians use the </a:t>
            </a:r>
            <a:r>
              <a:rPr lang="en-US" sz="2800" dirty="0" err="1">
                <a:solidFill>
                  <a:srgbClr val="0000FF"/>
                </a:solidFill>
                <a:latin typeface="Arial" panose="020B0604020202020204" pitchFamily="34" charset="0"/>
                <a:cs typeface="Arial" panose="020B0604020202020204" pitchFamily="34" charset="0"/>
              </a:rPr>
              <a:t>sclerostin</a:t>
            </a:r>
            <a:r>
              <a:rPr lang="en-US" sz="2800" dirty="0">
                <a:solidFill>
                  <a:srgbClr val="0000FF"/>
                </a:solidFill>
                <a:latin typeface="Arial" panose="020B0604020202020204" pitchFamily="34" charset="0"/>
                <a:cs typeface="Arial" panose="020B0604020202020204" pitchFamily="34" charset="0"/>
              </a:rPr>
              <a:t> inhibitor (</a:t>
            </a:r>
            <a:r>
              <a:rPr lang="en-US" sz="2800" dirty="0" err="1">
                <a:solidFill>
                  <a:srgbClr val="0000FF"/>
                </a:solidFill>
                <a:latin typeface="Arial" panose="020B0604020202020204" pitchFamily="34" charset="0"/>
                <a:cs typeface="Arial" panose="020B0604020202020204" pitchFamily="34" charset="0"/>
              </a:rPr>
              <a:t>romosozumab</a:t>
            </a:r>
            <a:r>
              <a:rPr lang="en-US" sz="2800" dirty="0">
                <a:solidFill>
                  <a:srgbClr val="0000FF"/>
                </a:solidFill>
                <a:latin typeface="Arial" panose="020B0604020202020204" pitchFamily="34" charset="0"/>
                <a:cs typeface="Arial" panose="020B0604020202020204" pitchFamily="34" charset="0"/>
              </a:rPr>
              <a:t>, moderate-certainty evidence) or recombinant PTH (</a:t>
            </a:r>
            <a:r>
              <a:rPr lang="en-US" sz="2800" dirty="0" err="1">
                <a:solidFill>
                  <a:srgbClr val="0000FF"/>
                </a:solidFill>
                <a:latin typeface="Arial" panose="020B0604020202020204" pitchFamily="34" charset="0"/>
                <a:cs typeface="Arial" panose="020B0604020202020204" pitchFamily="34" charset="0"/>
              </a:rPr>
              <a:t>teriparatide</a:t>
            </a:r>
            <a:r>
              <a:rPr lang="en-US" sz="2800" dirty="0">
                <a:solidFill>
                  <a:srgbClr val="0000FF"/>
                </a:solidFill>
                <a:latin typeface="Arial" panose="020B0604020202020204" pitchFamily="34" charset="0"/>
                <a:cs typeface="Arial" panose="020B0604020202020204" pitchFamily="34" charset="0"/>
              </a:rPr>
              <a:t>, low-certainty evidence), followed by a bisphosphonate, to reduce the risk of fractures only in females with primary osteoporosis with very high risk of fracture</a:t>
            </a:r>
            <a:endParaRPr lang="fr-FR"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31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004" y="947959"/>
            <a:ext cx="11538066" cy="4023360"/>
          </a:xfrm>
        </p:spPr>
        <p:txBody>
          <a:bodyPr>
            <a:normAutofit/>
          </a:bodyPr>
          <a:lstStyle/>
          <a:p>
            <a:pPr algn="ctr">
              <a:lnSpc>
                <a:spcPct val="150000"/>
              </a:lnSpc>
            </a:pPr>
            <a:r>
              <a:rPr lang="en-US" sz="2800" dirty="0">
                <a:solidFill>
                  <a:schemeClr val="accent1">
                    <a:lumMod val="75000"/>
                  </a:schemeClr>
                </a:solidFill>
                <a:latin typeface="Arial" panose="020B0604020202020204" pitchFamily="34" charset="0"/>
                <a:cs typeface="Arial" panose="020B0604020202020204" pitchFamily="34" charset="0"/>
              </a:rPr>
              <a:t>Recommendation 4</a:t>
            </a:r>
            <a:r>
              <a:rPr lang="en-US" sz="2800" dirty="0" smtClean="0">
                <a:solidFill>
                  <a:srgbClr val="0000FF"/>
                </a:solidFill>
                <a:latin typeface="Arial" panose="020B0604020202020204" pitchFamily="34" charset="0"/>
                <a:cs typeface="Arial" panose="020B0604020202020204" pitchFamily="34" charset="0"/>
              </a:rPr>
              <a:t>:</a:t>
            </a:r>
          </a:p>
          <a:p>
            <a:pPr algn="ctr">
              <a:lnSpc>
                <a:spcPct val="150000"/>
              </a:lnSpc>
            </a:pPr>
            <a:r>
              <a:rPr lang="en-US" sz="2800" dirty="0" smtClean="0">
                <a:solidFill>
                  <a:srgbClr val="0000FF"/>
                </a:solidFill>
                <a:latin typeface="Arial" panose="020B0604020202020204" pitchFamily="34" charset="0"/>
                <a:cs typeface="Arial" panose="020B0604020202020204" pitchFamily="34" charset="0"/>
              </a:rPr>
              <a:t> </a:t>
            </a:r>
            <a:r>
              <a:rPr lang="en-US" sz="2800" dirty="0">
                <a:solidFill>
                  <a:srgbClr val="0000FF"/>
                </a:solidFill>
                <a:latin typeface="Arial" panose="020B0604020202020204" pitchFamily="34" charset="0"/>
                <a:cs typeface="Arial" panose="020B0604020202020204" pitchFamily="34" charset="0"/>
              </a:rPr>
              <a:t>ACP suggests that clinicians take an individualized approach regarding whether to start pharmacologic treatment with a bisphosphonate in females over the age of 65 with low bone mass (osteopenia) to reduce the risk of fractures</a:t>
            </a:r>
            <a:endParaRPr lang="fr-FR"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70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301" y="1"/>
            <a:ext cx="6849687" cy="6259034"/>
          </a:xfrm>
        </p:spPr>
      </p:pic>
    </p:spTree>
    <p:extLst>
      <p:ext uri="{BB962C8B-B14F-4D97-AF65-F5344CB8AC3E}">
        <p14:creationId xmlns:p14="http://schemas.microsoft.com/office/powerpoint/2010/main" val="251263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3712"/>
          </a:xfrm>
          <a:prstGeom prst="rect">
            <a:avLst/>
          </a:prstGeom>
        </p:spPr>
      </p:pic>
      <p:sp>
        <p:nvSpPr>
          <p:cNvPr id="5" name="Espace réservé du contenu 4"/>
          <p:cNvSpPr>
            <a:spLocks noGrp="1"/>
          </p:cNvSpPr>
          <p:nvPr>
            <p:ph idx="1"/>
          </p:nvPr>
        </p:nvSpPr>
        <p:spPr/>
        <p:txBody>
          <a:bodyPr/>
          <a:lstStyle/>
          <a:p>
            <a:endParaRPr lang="fr-FR" dirty="0"/>
          </a:p>
        </p:txBody>
      </p:sp>
    </p:spTree>
    <p:extLst>
      <p:ext uri="{BB962C8B-B14F-4D97-AF65-F5344CB8AC3E}">
        <p14:creationId xmlns:p14="http://schemas.microsoft.com/office/powerpoint/2010/main" val="430950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3712"/>
          </a:xfrm>
          <a:prstGeom prst="rect">
            <a:avLst/>
          </a:prstGeom>
        </p:spPr>
      </p:pic>
      <p:sp>
        <p:nvSpPr>
          <p:cNvPr id="2" name="Titre 1"/>
          <p:cNvSpPr>
            <a:spLocks noGrp="1"/>
          </p:cNvSpPr>
          <p:nvPr>
            <p:ph type="title"/>
          </p:nvPr>
        </p:nvSpPr>
        <p:spPr/>
        <p:txBody>
          <a:bodyPr/>
          <a:lstStyle/>
          <a:p>
            <a:endParaRPr lang="fr-FR"/>
          </a:p>
        </p:txBody>
      </p:sp>
      <p:sp>
        <p:nvSpPr>
          <p:cNvPr id="6" name="Rogner un rectangle avec un coin diagonal 5"/>
          <p:cNvSpPr/>
          <p:nvPr/>
        </p:nvSpPr>
        <p:spPr>
          <a:xfrm>
            <a:off x="310344" y="1392018"/>
            <a:ext cx="3945772" cy="2780972"/>
          </a:xfrm>
          <a:prstGeom prst="snip2DiagRect">
            <a:avLst/>
          </a:prstGeom>
          <a:solidFill>
            <a:schemeClr val="lt1">
              <a:alpha val="0"/>
            </a:schemeClr>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7" name="Espace réservé du contenu 3"/>
          <p:cNvPicPr>
            <a:picLocks noGrp="1" noChangeAspect="1"/>
          </p:cNvPicPr>
          <p:nvPr>
            <p:ph idx="1"/>
          </p:nvPr>
        </p:nvPicPr>
        <p:blipFill rotWithShape="1">
          <a:blip r:embed="rId4"/>
          <a:srcRect l="6883" r="70985"/>
          <a:stretch/>
        </p:blipFill>
        <p:spPr>
          <a:xfrm>
            <a:off x="4444535" y="286603"/>
            <a:ext cx="4315234" cy="6389165"/>
          </a:xfrm>
          <a:prstGeom prst="rect">
            <a:avLst/>
          </a:prstGeom>
        </p:spPr>
      </p:pic>
    </p:spTree>
    <p:extLst>
      <p:ext uri="{BB962C8B-B14F-4D97-AF65-F5344CB8AC3E}">
        <p14:creationId xmlns:p14="http://schemas.microsoft.com/office/powerpoint/2010/main" val="37991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712"/>
          </a:xfrm>
          <a:prstGeom prst="rect">
            <a:avLst/>
          </a:prstGeom>
        </p:spPr>
      </p:pic>
      <p:sp>
        <p:nvSpPr>
          <p:cNvPr id="2" name="Titre 1"/>
          <p:cNvSpPr>
            <a:spLocks noGrp="1"/>
          </p:cNvSpPr>
          <p:nvPr>
            <p:ph type="title"/>
          </p:nvPr>
        </p:nvSpPr>
        <p:spPr/>
        <p:txBody>
          <a:bodyPr/>
          <a:lstStyle/>
          <a:p>
            <a:endParaRPr lang="fr-FR"/>
          </a:p>
        </p:txBody>
      </p:sp>
      <p:pic>
        <p:nvPicPr>
          <p:cNvPr id="7" name="Espace réservé du contenu 6"/>
          <p:cNvPicPr>
            <a:picLocks noGrp="1" noChangeAspect="1"/>
          </p:cNvPicPr>
          <p:nvPr>
            <p:ph idx="1"/>
          </p:nvPr>
        </p:nvPicPr>
        <p:blipFill>
          <a:blip r:embed="rId3"/>
          <a:stretch>
            <a:fillRect/>
          </a:stretch>
        </p:blipFill>
        <p:spPr>
          <a:xfrm>
            <a:off x="4172988" y="829101"/>
            <a:ext cx="3225337" cy="4572203"/>
          </a:xfrm>
          <a:prstGeom prst="rect">
            <a:avLst/>
          </a:prstGeom>
        </p:spPr>
      </p:pic>
      <p:pic>
        <p:nvPicPr>
          <p:cNvPr id="8" name="Espace réservé du contenu 3"/>
          <p:cNvPicPr>
            <a:picLocks noChangeAspect="1"/>
          </p:cNvPicPr>
          <p:nvPr/>
        </p:nvPicPr>
        <p:blipFill rotWithShape="1">
          <a:blip r:embed="rId4"/>
          <a:srcRect l="30546" r="41227" b="3515"/>
          <a:stretch/>
        </p:blipFill>
        <p:spPr>
          <a:xfrm>
            <a:off x="7556268" y="286603"/>
            <a:ext cx="3441469" cy="6616930"/>
          </a:xfrm>
          <a:prstGeom prst="rect">
            <a:avLst/>
          </a:prstGeom>
        </p:spPr>
      </p:pic>
    </p:spTree>
    <p:extLst>
      <p:ext uri="{BB962C8B-B14F-4D97-AF65-F5344CB8AC3E}">
        <p14:creationId xmlns:p14="http://schemas.microsoft.com/office/powerpoint/2010/main" val="35683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3712"/>
          </a:xfrm>
          <a:prstGeom prst="rect">
            <a:avLst/>
          </a:prstGeom>
        </p:spPr>
      </p:pic>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4"/>
          <a:stretch>
            <a:fillRect/>
          </a:stretch>
        </p:blipFill>
        <p:spPr>
          <a:xfrm>
            <a:off x="2907326" y="286603"/>
            <a:ext cx="4324316" cy="6182368"/>
          </a:xfrm>
          <a:prstGeom prst="rect">
            <a:avLst/>
          </a:prstGeom>
        </p:spPr>
      </p:pic>
      <p:pic>
        <p:nvPicPr>
          <p:cNvPr id="4" name="Image 3"/>
          <p:cNvPicPr>
            <a:picLocks noChangeAspect="1"/>
          </p:cNvPicPr>
          <p:nvPr/>
        </p:nvPicPr>
        <p:blipFill>
          <a:blip r:embed="rId5"/>
          <a:stretch>
            <a:fillRect/>
          </a:stretch>
        </p:blipFill>
        <p:spPr>
          <a:xfrm>
            <a:off x="7819077" y="422228"/>
            <a:ext cx="4372923" cy="5864860"/>
          </a:xfrm>
          <a:prstGeom prst="rect">
            <a:avLst/>
          </a:prstGeom>
        </p:spPr>
      </p:pic>
    </p:spTree>
    <p:extLst>
      <p:ext uri="{BB962C8B-B14F-4D97-AF65-F5344CB8AC3E}">
        <p14:creationId xmlns:p14="http://schemas.microsoft.com/office/powerpoint/2010/main" val="33621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577565" y="532180"/>
            <a:ext cx="11097829" cy="5270308"/>
          </a:xfrm>
          <a:prstGeom prst="rect">
            <a:avLst/>
          </a:prstGeom>
        </p:spPr>
      </p:pic>
    </p:spTree>
    <p:extLst>
      <p:ext uri="{BB962C8B-B14F-4D97-AF65-F5344CB8AC3E}">
        <p14:creationId xmlns:p14="http://schemas.microsoft.com/office/powerpoint/2010/main" val="101177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425" y="-358372"/>
            <a:ext cx="10058400" cy="1396538"/>
          </a:xfrm>
        </p:spPr>
        <p:txBody>
          <a:bodyPr/>
          <a:lstStyle/>
          <a:p>
            <a:r>
              <a:rPr lang="fr-FR" b="1" dirty="0" smtClean="0">
                <a:solidFill>
                  <a:srgbClr val="FF0000"/>
                </a:solidFill>
              </a:rPr>
              <a:t>Généralités :</a:t>
            </a:r>
            <a:endParaRPr lang="fr-FR" b="1" dirty="0">
              <a:solidFill>
                <a:srgbClr val="FF0000"/>
              </a:solidFill>
            </a:endParaRPr>
          </a:p>
        </p:txBody>
      </p:sp>
      <p:sp>
        <p:nvSpPr>
          <p:cNvPr id="3" name="Espace réservé du contenu 2"/>
          <p:cNvSpPr>
            <a:spLocks noGrp="1"/>
          </p:cNvSpPr>
          <p:nvPr>
            <p:ph idx="1"/>
          </p:nvPr>
        </p:nvSpPr>
        <p:spPr>
          <a:xfrm>
            <a:off x="167425" y="1132791"/>
            <a:ext cx="11836153" cy="4131734"/>
          </a:xfrm>
        </p:spPr>
        <p:txBody>
          <a:bodyPr/>
          <a:lstStyle/>
          <a:p>
            <a:pPr eaLnBrk="0" fontAlgn="base" hangingPunct="0">
              <a:lnSpc>
                <a:spcPct val="150000"/>
              </a:lnSpc>
              <a:spcBef>
                <a:spcPct val="0"/>
              </a:spcBef>
              <a:spcAft>
                <a:spcPct val="0"/>
              </a:spcAft>
              <a:buClrTx/>
              <a:buSzTx/>
              <a:buFont typeface="Arial" panose="020B0604020202020204" pitchFamily="34" charset="0"/>
              <a:buChar char="•"/>
            </a:pPr>
            <a:r>
              <a:rPr lang="fr-FR" altLang="fr-FR" sz="1800" dirty="0">
                <a:solidFill>
                  <a:schemeClr val="tx1"/>
                </a:solidFill>
                <a:latin typeface="roboto"/>
              </a:rPr>
              <a:t> </a:t>
            </a:r>
            <a:r>
              <a:rPr lang="fr-FR" altLang="fr-FR" sz="2400" dirty="0">
                <a:solidFill>
                  <a:srgbClr val="0000FF"/>
                </a:solidFill>
                <a:latin typeface="Arial" panose="020B0604020202020204" pitchFamily="34" charset="0"/>
                <a:cs typeface="Arial" panose="020B0604020202020204" pitchFamily="34" charset="0"/>
              </a:rPr>
              <a:t>L'ostéoporose est une maladie généralisée du squelette, caractérisée par une résistance osseuse diminuée prédisposant à un risque élevé de </a:t>
            </a:r>
            <a:r>
              <a:rPr lang="fr-FR" altLang="fr-FR" sz="2400" dirty="0" smtClean="0">
                <a:solidFill>
                  <a:srgbClr val="0000FF"/>
                </a:solidFill>
                <a:latin typeface="Arial" panose="020B0604020202020204" pitchFamily="34" charset="0"/>
                <a:cs typeface="Arial" panose="020B0604020202020204" pitchFamily="34" charset="0"/>
              </a:rPr>
              <a:t>fracture</a:t>
            </a:r>
          </a:p>
          <a:p>
            <a:pPr eaLnBrk="0" fontAlgn="base" hangingPunct="0">
              <a:lnSpc>
                <a:spcPct val="150000"/>
              </a:lnSpc>
              <a:spcBef>
                <a:spcPct val="0"/>
              </a:spcBef>
              <a:spcAft>
                <a:spcPct val="0"/>
              </a:spcAft>
              <a:buClrTx/>
              <a:buSzTx/>
              <a:buFont typeface="Arial" panose="020B0604020202020204" pitchFamily="34" charset="0"/>
              <a:buChar char="•"/>
            </a:pPr>
            <a:r>
              <a:rPr lang="fr-FR" altLang="fr-FR" sz="2400" dirty="0" smtClean="0">
                <a:solidFill>
                  <a:srgbClr val="0000FF"/>
                </a:solidFill>
                <a:latin typeface="Arial" panose="020B0604020202020204" pitchFamily="34" charset="0"/>
                <a:cs typeface="Arial" panose="020B0604020202020204" pitchFamily="34" charset="0"/>
              </a:rPr>
              <a:t>Un </a:t>
            </a:r>
            <a:r>
              <a:rPr lang="fr-FR" altLang="fr-FR" sz="2400" dirty="0">
                <a:solidFill>
                  <a:srgbClr val="0000FF"/>
                </a:solidFill>
                <a:latin typeface="Arial" panose="020B0604020202020204" pitchFamily="34" charset="0"/>
                <a:cs typeface="Arial" panose="020B0604020202020204" pitchFamily="34" charset="0"/>
              </a:rPr>
              <a:t>épisode </a:t>
            </a:r>
            <a:r>
              <a:rPr lang="fr-FR" altLang="fr-FR" sz="2400" dirty="0" err="1">
                <a:solidFill>
                  <a:srgbClr val="0000FF"/>
                </a:solidFill>
                <a:latin typeface="Arial" panose="020B0604020202020204" pitchFamily="34" charset="0"/>
                <a:cs typeface="Arial" panose="020B0604020202020204" pitchFamily="34" charset="0"/>
              </a:rPr>
              <a:t>fracturaire</a:t>
            </a:r>
            <a:r>
              <a:rPr lang="fr-FR" altLang="fr-FR" sz="2400" dirty="0">
                <a:solidFill>
                  <a:srgbClr val="0000FF"/>
                </a:solidFill>
                <a:latin typeface="Arial" panose="020B0604020202020204" pitchFamily="34" charset="0"/>
                <a:cs typeface="Arial" panose="020B0604020202020204" pitchFamily="34" charset="0"/>
              </a:rPr>
              <a:t> est la complication de la maladie ostéoporotique et constitue toute la gravité de cette maladie</a:t>
            </a:r>
            <a:r>
              <a:rPr lang="fr-FR" altLang="fr-FR" sz="2400" dirty="0">
                <a:solidFill>
                  <a:srgbClr val="0000FF"/>
                </a:solidFill>
                <a:latin typeface="roboto"/>
              </a:rPr>
              <a:t>.</a:t>
            </a:r>
          </a:p>
          <a:p>
            <a:pPr eaLnBrk="0" fontAlgn="base" hangingPunct="0">
              <a:lnSpc>
                <a:spcPct val="100000"/>
              </a:lnSpc>
              <a:spcBef>
                <a:spcPct val="0"/>
              </a:spcBef>
              <a:spcAft>
                <a:spcPct val="0"/>
              </a:spcAft>
              <a:buClrTx/>
              <a:buSzTx/>
              <a:buFont typeface="Arial" panose="020B0604020202020204" pitchFamily="34" charset="0"/>
              <a:buChar char="•"/>
            </a:pPr>
            <a:endParaRPr lang="fr-FR" altLang="fr-FR" sz="1600" dirty="0">
              <a:solidFill>
                <a:schemeClr val="tx1"/>
              </a:solidFill>
              <a:latin typeface="roboto"/>
            </a:endParaRPr>
          </a:p>
        </p:txBody>
      </p:sp>
      <p:pic>
        <p:nvPicPr>
          <p:cNvPr id="5" name="Image 4"/>
          <p:cNvPicPr>
            <a:picLocks noChangeAspect="1"/>
          </p:cNvPicPr>
          <p:nvPr/>
        </p:nvPicPr>
        <p:blipFill>
          <a:blip r:embed="rId3"/>
          <a:stretch>
            <a:fillRect/>
          </a:stretch>
        </p:blipFill>
        <p:spPr>
          <a:xfrm>
            <a:off x="3387161" y="4172373"/>
            <a:ext cx="4975442" cy="2184304"/>
          </a:xfrm>
          <a:prstGeom prst="rect">
            <a:avLst/>
          </a:prstGeom>
        </p:spPr>
      </p:pic>
    </p:spTree>
    <p:extLst>
      <p:ext uri="{BB962C8B-B14F-4D97-AF65-F5344CB8AC3E}">
        <p14:creationId xmlns:p14="http://schemas.microsoft.com/office/powerpoint/2010/main" val="155297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004" y="-245410"/>
            <a:ext cx="9659389" cy="1193062"/>
          </a:xfrm>
        </p:spPr>
        <p:txBody>
          <a:bodyPr>
            <a:normAutofit/>
          </a:bodyPr>
          <a:lstStyle/>
          <a:p>
            <a:r>
              <a:rPr lang="fr-FR" sz="4000" dirty="0" smtClean="0">
                <a:solidFill>
                  <a:srgbClr val="FF0000"/>
                </a:solidFill>
                <a:latin typeface="Arial" panose="020B0604020202020204" pitchFamily="34" charset="0"/>
                <a:cs typeface="Arial" panose="020B0604020202020204" pitchFamily="34" charset="0"/>
              </a:rPr>
              <a:t>La prise en charge non pharmacologique </a:t>
            </a:r>
            <a:endParaRPr lang="fr-FR" sz="4000" dirty="0">
              <a:solidFill>
                <a:srgbClr val="FF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33004" y="1827676"/>
            <a:ext cx="12058996" cy="4621568"/>
          </a:xfrm>
        </p:spPr>
        <p:txBody>
          <a:bodyPr>
            <a:normAutofit/>
          </a:bodyPr>
          <a:lstStyle/>
          <a:p>
            <a:r>
              <a:rPr lang="fr-FR" sz="2800" dirty="0">
                <a:solidFill>
                  <a:srgbClr val="FFC000"/>
                </a:solidFill>
                <a:latin typeface="Arial" panose="020B0604020202020204" pitchFamily="34" charset="0"/>
                <a:cs typeface="Arial" panose="020B0604020202020204" pitchFamily="34" charset="0"/>
              </a:rPr>
              <a:t>Règles </a:t>
            </a:r>
            <a:r>
              <a:rPr lang="fr-FR" sz="2800" dirty="0" err="1" smtClean="0">
                <a:solidFill>
                  <a:srgbClr val="FFC000"/>
                </a:solidFill>
                <a:latin typeface="Arial" panose="020B0604020202020204" pitchFamily="34" charset="0"/>
                <a:cs typeface="Arial" panose="020B0604020202020204" pitchFamily="34" charset="0"/>
              </a:rPr>
              <a:t>hygiénodiététiques</a:t>
            </a:r>
            <a:r>
              <a:rPr lang="fr-FR" sz="2800" dirty="0" smtClean="0">
                <a:solidFill>
                  <a:srgbClr val="FFC000"/>
                </a:solidFill>
                <a:latin typeface="Arial" panose="020B0604020202020204" pitchFamily="34" charset="0"/>
                <a:cs typeface="Arial" panose="020B0604020202020204" pitchFamily="34" charset="0"/>
              </a:rPr>
              <a:t>  </a:t>
            </a:r>
          </a:p>
          <a:p>
            <a:pPr>
              <a:buFont typeface="Wingdings" panose="05000000000000000000" pitchFamily="2" charset="2"/>
              <a:buChar char="q"/>
            </a:pPr>
            <a:r>
              <a:rPr lang="fr-FR" sz="2800" dirty="0" smtClean="0">
                <a:solidFill>
                  <a:srgbClr val="FF0000"/>
                </a:solidFill>
                <a:latin typeface="Arial" panose="020B0604020202020204" pitchFamily="34" charset="0"/>
                <a:cs typeface="Arial" panose="020B0604020202020204" pitchFamily="34" charset="0"/>
              </a:rPr>
              <a:t>Alimentation </a:t>
            </a:r>
            <a:r>
              <a:rPr lang="fr-FR" sz="2800" dirty="0" smtClean="0">
                <a:solidFill>
                  <a:srgbClr val="0000FF"/>
                </a:solidFill>
                <a:latin typeface="Arial" panose="020B0604020202020204" pitchFamily="34" charset="0"/>
                <a:cs typeface="Arial" panose="020B0604020202020204" pitchFamily="34" charset="0"/>
              </a:rPr>
              <a:t>: Assurer </a:t>
            </a:r>
            <a:r>
              <a:rPr lang="fr-FR" sz="2800" dirty="0">
                <a:solidFill>
                  <a:srgbClr val="0000FF"/>
                </a:solidFill>
                <a:latin typeface="Arial" panose="020B0604020202020204" pitchFamily="34" charset="0"/>
                <a:cs typeface="Arial" panose="020B0604020202020204" pitchFamily="34" charset="0"/>
              </a:rPr>
              <a:t>des apports calciques alimentaires satisfaisants de l'ordre de 1 à 1,2 g par jour et une concentration sérique de vitamine D </a:t>
            </a:r>
            <a:r>
              <a:rPr lang="fr-FR" sz="2800" dirty="0" smtClean="0">
                <a:solidFill>
                  <a:srgbClr val="0000FF"/>
                </a:solidFill>
                <a:latin typeface="Arial" panose="020B0604020202020204" pitchFamily="34" charset="0"/>
                <a:cs typeface="Arial" panose="020B0604020202020204" pitchFamily="34" charset="0"/>
              </a:rPr>
              <a:t>normale </a:t>
            </a:r>
            <a:r>
              <a:rPr lang="fr-FR" sz="2800" dirty="0">
                <a:solidFill>
                  <a:srgbClr val="0000FF"/>
                </a:solidFill>
                <a:latin typeface="Arial" panose="020B0604020202020204" pitchFamily="34" charset="0"/>
                <a:cs typeface="Arial" panose="020B0604020202020204" pitchFamily="34" charset="0"/>
              </a:rPr>
              <a:t>30 </a:t>
            </a:r>
            <a:r>
              <a:rPr lang="fr-FR" sz="2800" dirty="0" smtClean="0">
                <a:solidFill>
                  <a:srgbClr val="0000FF"/>
                </a:solidFill>
                <a:latin typeface="Arial" panose="020B0604020202020204" pitchFamily="34" charset="0"/>
                <a:cs typeface="Arial" panose="020B0604020202020204" pitchFamily="34" charset="0"/>
              </a:rPr>
              <a:t>g/ml</a:t>
            </a:r>
          </a:p>
          <a:p>
            <a:pPr>
              <a:buFont typeface="Wingdings" panose="05000000000000000000" pitchFamily="2" charset="2"/>
              <a:buChar char="q"/>
            </a:pPr>
            <a:r>
              <a:rPr lang="fr-FR" sz="2800" dirty="0" smtClean="0">
                <a:solidFill>
                  <a:srgbClr val="FF0000"/>
                </a:solidFill>
                <a:latin typeface="Arial" panose="020B0604020202020204" pitchFamily="34" charset="0"/>
                <a:cs typeface="Arial" panose="020B0604020202020204" pitchFamily="34" charset="0"/>
              </a:rPr>
              <a:t>Activité </a:t>
            </a:r>
            <a:r>
              <a:rPr lang="fr-FR" sz="2800" dirty="0">
                <a:solidFill>
                  <a:srgbClr val="FF0000"/>
                </a:solidFill>
                <a:latin typeface="Arial" panose="020B0604020202020204" pitchFamily="34" charset="0"/>
                <a:cs typeface="Arial" panose="020B0604020202020204" pitchFamily="34" charset="0"/>
              </a:rPr>
              <a:t>physique </a:t>
            </a:r>
            <a:r>
              <a:rPr lang="fr-FR" sz="2800" dirty="0" smtClean="0">
                <a:solidFill>
                  <a:srgbClr val="0000FF"/>
                </a:solidFill>
                <a:latin typeface="Arial" panose="020B0604020202020204" pitchFamily="34" charset="0"/>
                <a:cs typeface="Arial" panose="020B0604020202020204" pitchFamily="34" charset="0"/>
              </a:rPr>
              <a:t>:au moins </a:t>
            </a:r>
            <a:r>
              <a:rPr lang="fr-FR" sz="2800" dirty="0">
                <a:solidFill>
                  <a:srgbClr val="0000FF"/>
                </a:solidFill>
                <a:latin typeface="Arial" panose="020B0604020202020204" pitchFamily="34" charset="0"/>
                <a:cs typeface="Arial" panose="020B0604020202020204" pitchFamily="34" charset="0"/>
              </a:rPr>
              <a:t>2 séances hebdomadaires d’entraînement contre résistance </a:t>
            </a:r>
            <a:r>
              <a:rPr lang="fr-FR" sz="2800" dirty="0" smtClean="0">
                <a:solidFill>
                  <a:srgbClr val="0000FF"/>
                </a:solidFill>
                <a:latin typeface="Arial" panose="020B0604020202020204" pitchFamily="34" charset="0"/>
                <a:cs typeface="Arial" panose="020B0604020202020204" pitchFamily="34" charset="0"/>
              </a:rPr>
              <a:t>progressive</a:t>
            </a:r>
            <a:endParaRPr lang="fr-FR" sz="2800" dirty="0">
              <a:solidFill>
                <a:srgbClr val="0000FF"/>
              </a:solidFill>
              <a:latin typeface="Arial" panose="020B0604020202020204" pitchFamily="34" charset="0"/>
              <a:cs typeface="Arial" panose="020B0604020202020204" pitchFamily="34" charset="0"/>
            </a:endParaRPr>
          </a:p>
          <a:p>
            <a:endParaRPr lang="fr-FR" sz="2800" dirty="0"/>
          </a:p>
        </p:txBody>
      </p:sp>
      <p:pic>
        <p:nvPicPr>
          <p:cNvPr id="4" name="Image 3"/>
          <p:cNvPicPr>
            <a:picLocks noChangeAspect="1"/>
          </p:cNvPicPr>
          <p:nvPr/>
        </p:nvPicPr>
        <p:blipFill>
          <a:blip r:embed="rId3"/>
          <a:stretch>
            <a:fillRect/>
          </a:stretch>
        </p:blipFill>
        <p:spPr>
          <a:xfrm>
            <a:off x="9549768" y="32127"/>
            <a:ext cx="2584928" cy="1963082"/>
          </a:xfrm>
          <a:prstGeom prst="rect">
            <a:avLst/>
          </a:prstGeom>
        </p:spPr>
      </p:pic>
      <p:pic>
        <p:nvPicPr>
          <p:cNvPr id="5" name="Image 4"/>
          <p:cNvPicPr>
            <a:picLocks noChangeAspect="1"/>
          </p:cNvPicPr>
          <p:nvPr/>
        </p:nvPicPr>
        <p:blipFill>
          <a:blip r:embed="rId4"/>
          <a:stretch>
            <a:fillRect/>
          </a:stretch>
        </p:blipFill>
        <p:spPr>
          <a:xfrm>
            <a:off x="9248629" y="4570174"/>
            <a:ext cx="2578832" cy="1713124"/>
          </a:xfrm>
          <a:prstGeom prst="rect">
            <a:avLst/>
          </a:prstGeom>
        </p:spPr>
      </p:pic>
    </p:spTree>
    <p:extLst>
      <p:ext uri="{BB962C8B-B14F-4D97-AF65-F5344CB8AC3E}">
        <p14:creationId xmlns:p14="http://schemas.microsoft.com/office/powerpoint/2010/main" val="1860730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sz="2800" dirty="0">
                <a:solidFill>
                  <a:srgbClr val="FF0000"/>
                </a:solidFill>
              </a:rPr>
              <a:t>Prévention des chutes</a:t>
            </a:r>
            <a:r>
              <a:rPr lang="fr-FR" sz="2800" dirty="0" smtClean="0">
                <a:solidFill>
                  <a:srgbClr val="0000FF"/>
                </a:solidFill>
              </a:rPr>
              <a:t>: </a:t>
            </a:r>
            <a:r>
              <a:rPr lang="fr-FR" sz="2800" dirty="0">
                <a:solidFill>
                  <a:srgbClr val="0000FF"/>
                </a:solidFill>
              </a:rPr>
              <a:t>prendre en compte les difficultés de vision, réorganiser </a:t>
            </a:r>
            <a:r>
              <a:rPr lang="fr-FR" sz="2800" dirty="0" smtClean="0">
                <a:solidFill>
                  <a:srgbClr val="0000FF"/>
                </a:solidFill>
              </a:rPr>
              <a:t>l'espace, </a:t>
            </a:r>
            <a:r>
              <a:rPr lang="fr-FR" sz="2800" dirty="0">
                <a:solidFill>
                  <a:srgbClr val="0000FF"/>
                </a:solidFill>
              </a:rPr>
              <a:t>vérifier les traitements pourvoyeurs de chutes et proposer un programme de rééducation de prévention des chutes</a:t>
            </a:r>
          </a:p>
          <a:p>
            <a:endParaRPr lang="fr-FR" dirty="0"/>
          </a:p>
          <a:p>
            <a:endParaRPr lang="fr-FR" dirty="0"/>
          </a:p>
        </p:txBody>
      </p:sp>
    </p:spTree>
    <p:extLst>
      <p:ext uri="{BB962C8B-B14F-4D97-AF65-F5344CB8AC3E}">
        <p14:creationId xmlns:p14="http://schemas.microsoft.com/office/powerpoint/2010/main" val="1843936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629" y="182880"/>
            <a:ext cx="12042371" cy="1662854"/>
          </a:xfrm>
        </p:spPr>
        <p:txBody>
          <a:bodyPr>
            <a:normAutofit fontScale="90000"/>
          </a:bodyPr>
          <a:lstStyle/>
          <a:p>
            <a:r>
              <a:rPr lang="fr-FR" dirty="0"/>
              <a:t> </a:t>
            </a:r>
            <a:r>
              <a:rPr lang="fr-FR" sz="3600" dirty="0">
                <a:solidFill>
                  <a:srgbClr val="FF0000"/>
                </a:solidFill>
                <a:latin typeface="Arial" panose="020B0604020202020204" pitchFamily="34" charset="0"/>
                <a:cs typeface="Arial" panose="020B0604020202020204" pitchFamily="34" charset="0"/>
              </a:rPr>
              <a:t>l’Acide </a:t>
            </a:r>
            <a:r>
              <a:rPr lang="fr-FR" sz="3600" dirty="0" err="1">
                <a:solidFill>
                  <a:srgbClr val="FF0000"/>
                </a:solidFill>
                <a:latin typeface="Arial" panose="020B0604020202020204" pitchFamily="34" charset="0"/>
                <a:cs typeface="Arial" panose="020B0604020202020204" pitchFamily="34" charset="0"/>
              </a:rPr>
              <a:t>zoledronique</a:t>
            </a:r>
            <a:r>
              <a:rPr lang="fr-FR" sz="3600" dirty="0">
                <a:solidFill>
                  <a:srgbClr val="FF0000"/>
                </a:solidFill>
                <a:latin typeface="Arial" panose="020B0604020202020204" pitchFamily="34" charset="0"/>
                <a:cs typeface="Arial" panose="020B0604020202020204" pitchFamily="34" charset="0"/>
              </a:rPr>
              <a:t> 4 </a:t>
            </a:r>
            <a:r>
              <a:rPr lang="fr-FR" sz="3600" dirty="0" smtClean="0">
                <a:solidFill>
                  <a:srgbClr val="FF0000"/>
                </a:solidFill>
                <a:latin typeface="Arial" panose="020B0604020202020204" pitchFamily="34" charset="0"/>
                <a:cs typeface="Arial" panose="020B0604020202020204" pitchFamily="34" charset="0"/>
              </a:rPr>
              <a:t>mg/100cc </a:t>
            </a:r>
            <a:r>
              <a:rPr lang="fr-FR" sz="3600" dirty="0">
                <a:solidFill>
                  <a:srgbClr val="FF0000"/>
                </a:solidFill>
                <a:latin typeface="Arial" panose="020B0604020202020204" pitchFamily="34" charset="0"/>
                <a:cs typeface="Arial" panose="020B0604020202020204" pitchFamily="34" charset="0"/>
              </a:rPr>
              <a:t>VS Acide </a:t>
            </a:r>
            <a:r>
              <a:rPr lang="fr-FR" sz="3600" dirty="0" err="1">
                <a:solidFill>
                  <a:srgbClr val="FF0000"/>
                </a:solidFill>
                <a:latin typeface="Arial" panose="020B0604020202020204" pitchFamily="34" charset="0"/>
                <a:cs typeface="Arial" panose="020B0604020202020204" pitchFamily="34" charset="0"/>
              </a:rPr>
              <a:t>zoledronique</a:t>
            </a:r>
            <a:r>
              <a:rPr lang="fr-FR" sz="3600" dirty="0">
                <a:solidFill>
                  <a:srgbClr val="FF0000"/>
                </a:solidFill>
                <a:latin typeface="Arial" panose="020B0604020202020204" pitchFamily="34" charset="0"/>
                <a:cs typeface="Arial" panose="020B0604020202020204" pitchFamily="34" charset="0"/>
              </a:rPr>
              <a:t> 5 mg</a:t>
            </a:r>
            <a:r>
              <a:rPr lang="fr-FR" dirty="0"/>
              <a:t/>
            </a:r>
            <a:br>
              <a:rPr lang="fr-FR"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1323583" y="1846263"/>
            <a:ext cx="9605159" cy="4022725"/>
          </a:xfrm>
          <a:prstGeom prst="rect">
            <a:avLst/>
          </a:prstGeom>
        </p:spPr>
      </p:pic>
    </p:spTree>
    <p:extLst>
      <p:ext uri="{BB962C8B-B14F-4D97-AF65-F5344CB8AC3E}">
        <p14:creationId xmlns:p14="http://schemas.microsoft.com/office/powerpoint/2010/main" val="4129936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884" y="0"/>
            <a:ext cx="10058400" cy="1450757"/>
          </a:xfrm>
        </p:spPr>
        <p:txBody>
          <a:bodyPr/>
          <a:lstStyle/>
          <a:p>
            <a:r>
              <a:rPr lang="fr-FR" dirty="0" smtClean="0"/>
              <a:t>Acide </a:t>
            </a:r>
            <a:r>
              <a:rPr lang="fr-FR" dirty="0" err="1" smtClean="0"/>
              <a:t>zoledronique</a:t>
            </a:r>
            <a:r>
              <a:rPr lang="fr-FR" dirty="0" smtClean="0"/>
              <a:t> 4mg/100cc</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259" y="1911042"/>
            <a:ext cx="10075025" cy="2095693"/>
          </a:xfrm>
        </p:spPr>
      </p:pic>
      <p:sp>
        <p:nvSpPr>
          <p:cNvPr id="5" name="Rectangle 4"/>
          <p:cNvSpPr/>
          <p:nvPr/>
        </p:nvSpPr>
        <p:spPr>
          <a:xfrm>
            <a:off x="315884" y="4286380"/>
            <a:ext cx="11089178" cy="1785104"/>
          </a:xfrm>
          <a:prstGeom prst="rect">
            <a:avLst/>
          </a:prstGeom>
        </p:spPr>
        <p:txBody>
          <a:bodyPr wrap="square">
            <a:spAutoFit/>
          </a:bodyPr>
          <a:lstStyle/>
          <a:p>
            <a:r>
              <a:rPr lang="fr-FR" sz="2000" dirty="0" smtClean="0">
                <a:solidFill>
                  <a:srgbClr val="FF0000"/>
                </a:solidFill>
                <a:latin typeface="Arial" panose="020B0604020202020204" pitchFamily="34" charset="0"/>
                <a:cs typeface="Arial" panose="020B0604020202020204" pitchFamily="34" charset="0"/>
              </a:rPr>
              <a:t>RESULTS:</a:t>
            </a:r>
          </a:p>
          <a:p>
            <a:pPr>
              <a:lnSpc>
                <a:spcPct val="150000"/>
              </a:lnSpc>
            </a:pPr>
            <a:r>
              <a:rPr lang="fr-FR" sz="2000" dirty="0" err="1" smtClean="0">
                <a:solidFill>
                  <a:srgbClr val="0000FF"/>
                </a:solidFill>
                <a:latin typeface="Arial" panose="020B0604020202020204" pitchFamily="34" charset="0"/>
                <a:cs typeface="Arial" panose="020B0604020202020204" pitchFamily="34" charset="0"/>
              </a:rPr>
              <a:t>Zoledronate</a:t>
            </a:r>
            <a:r>
              <a:rPr lang="fr-FR" sz="2000" dirty="0" smtClean="0">
                <a:solidFill>
                  <a:srgbClr val="0000FF"/>
                </a:solidFill>
                <a:latin typeface="Arial" panose="020B0604020202020204" pitchFamily="34" charset="0"/>
                <a:cs typeface="Arial" panose="020B0604020202020204" pitchFamily="34" charset="0"/>
              </a:rPr>
              <a:t> </a:t>
            </a:r>
            <a:r>
              <a:rPr lang="fr-FR" sz="2000" dirty="0">
                <a:solidFill>
                  <a:srgbClr val="0000FF"/>
                </a:solidFill>
                <a:latin typeface="Arial" panose="020B0604020202020204" pitchFamily="34" charset="0"/>
                <a:cs typeface="Arial" panose="020B0604020202020204" pitchFamily="34" charset="0"/>
              </a:rPr>
              <a:t>4 mg </a:t>
            </a:r>
            <a:r>
              <a:rPr lang="fr-FR" sz="2000" dirty="0" err="1">
                <a:solidFill>
                  <a:srgbClr val="0000FF"/>
                </a:solidFill>
                <a:latin typeface="Arial" panose="020B0604020202020204" pitchFamily="34" charset="0"/>
                <a:cs typeface="Arial" panose="020B0604020202020204" pitchFamily="34" charset="0"/>
              </a:rPr>
              <a:t>improved</a:t>
            </a:r>
            <a:r>
              <a:rPr lang="fr-FR" sz="2000" dirty="0">
                <a:solidFill>
                  <a:srgbClr val="0000FF"/>
                </a:solidFill>
                <a:latin typeface="Arial" panose="020B0604020202020204" pitchFamily="34" charset="0"/>
                <a:cs typeface="Arial" panose="020B0604020202020204" pitchFamily="34" charset="0"/>
              </a:rPr>
              <a:t> </a:t>
            </a:r>
            <a:r>
              <a:rPr lang="fr-FR" sz="2000" dirty="0" err="1">
                <a:solidFill>
                  <a:srgbClr val="0000FF"/>
                </a:solidFill>
                <a:latin typeface="Arial" panose="020B0604020202020204" pitchFamily="34" charset="0"/>
                <a:cs typeface="Arial" panose="020B0604020202020204" pitchFamily="34" charset="0"/>
              </a:rPr>
              <a:t>lumbar</a:t>
            </a:r>
            <a:r>
              <a:rPr lang="fr-FR" sz="2000" dirty="0">
                <a:solidFill>
                  <a:srgbClr val="0000FF"/>
                </a:solidFill>
                <a:latin typeface="Arial" panose="020B0604020202020204" pitchFamily="34" charset="0"/>
                <a:cs typeface="Arial" panose="020B0604020202020204" pitchFamily="34" charset="0"/>
              </a:rPr>
              <a:t> BMD and </a:t>
            </a:r>
            <a:r>
              <a:rPr lang="fr-FR" sz="2000" dirty="0" err="1">
                <a:solidFill>
                  <a:srgbClr val="0000FF"/>
                </a:solidFill>
                <a:latin typeface="Arial" panose="020B0604020202020204" pitchFamily="34" charset="0"/>
                <a:cs typeface="Arial" panose="020B0604020202020204" pitchFamily="34" charset="0"/>
              </a:rPr>
              <a:t>decreased</a:t>
            </a:r>
            <a:r>
              <a:rPr lang="fr-FR" sz="2000" dirty="0">
                <a:solidFill>
                  <a:srgbClr val="0000FF"/>
                </a:solidFill>
                <a:latin typeface="Arial" panose="020B0604020202020204" pitchFamily="34" charset="0"/>
                <a:cs typeface="Arial" panose="020B0604020202020204" pitchFamily="34" charset="0"/>
              </a:rPr>
              <a:t> </a:t>
            </a:r>
            <a:r>
              <a:rPr lang="el-GR" sz="2000" dirty="0">
                <a:solidFill>
                  <a:srgbClr val="0000FF"/>
                </a:solidFill>
                <a:latin typeface="Arial" panose="020B0604020202020204" pitchFamily="34" charset="0"/>
                <a:cs typeface="Arial" panose="020B0604020202020204" pitchFamily="34" charset="0"/>
              </a:rPr>
              <a:t>β-</a:t>
            </a:r>
            <a:r>
              <a:rPr lang="fr-FR" sz="2000" dirty="0">
                <a:solidFill>
                  <a:srgbClr val="0000FF"/>
                </a:solidFill>
                <a:latin typeface="Arial" panose="020B0604020202020204" pitchFamily="34" charset="0"/>
                <a:cs typeface="Arial" panose="020B0604020202020204" pitchFamily="34" charset="0"/>
              </a:rPr>
              <a:t>CTX and P1NP </a:t>
            </a:r>
            <a:r>
              <a:rPr lang="fr-FR" sz="2000" dirty="0" err="1">
                <a:solidFill>
                  <a:srgbClr val="0000FF"/>
                </a:solidFill>
                <a:latin typeface="Arial" panose="020B0604020202020204" pitchFamily="34" charset="0"/>
                <a:cs typeface="Arial" panose="020B0604020202020204" pitchFamily="34" charset="0"/>
              </a:rPr>
              <a:t>significantly</a:t>
            </a:r>
            <a:r>
              <a:rPr lang="fr-FR" sz="2000" dirty="0">
                <a:solidFill>
                  <a:srgbClr val="0000FF"/>
                </a:solidFill>
                <a:latin typeface="Arial" panose="020B0604020202020204" pitchFamily="34" charset="0"/>
                <a:cs typeface="Arial" panose="020B0604020202020204" pitchFamily="34" charset="0"/>
              </a:rPr>
              <a:t> </a:t>
            </a:r>
            <a:r>
              <a:rPr lang="fr-FR" sz="2000" dirty="0" err="1">
                <a:solidFill>
                  <a:srgbClr val="0000FF"/>
                </a:solidFill>
                <a:latin typeface="Arial" panose="020B0604020202020204" pitchFamily="34" charset="0"/>
                <a:cs typeface="Arial" panose="020B0604020202020204" pitchFamily="34" charset="0"/>
              </a:rPr>
              <a:t>after</a:t>
            </a:r>
            <a:r>
              <a:rPr lang="fr-FR" sz="2000" dirty="0">
                <a:solidFill>
                  <a:srgbClr val="0000FF"/>
                </a:solidFill>
                <a:latin typeface="Arial" panose="020B0604020202020204" pitchFamily="34" charset="0"/>
                <a:cs typeface="Arial" panose="020B0604020202020204" pitchFamily="34" charset="0"/>
              </a:rPr>
              <a:t> 12 </a:t>
            </a:r>
            <a:r>
              <a:rPr lang="fr-FR" sz="2000" dirty="0" err="1">
                <a:solidFill>
                  <a:srgbClr val="0000FF"/>
                </a:solidFill>
                <a:latin typeface="Arial" panose="020B0604020202020204" pitchFamily="34" charset="0"/>
                <a:cs typeface="Arial" panose="020B0604020202020204" pitchFamily="34" charset="0"/>
              </a:rPr>
              <a:t>months</a:t>
            </a:r>
            <a:r>
              <a:rPr lang="fr-FR" sz="2000" dirty="0">
                <a:solidFill>
                  <a:srgbClr val="0000FF"/>
                </a:solidFill>
                <a:latin typeface="Arial" panose="020B0604020202020204" pitchFamily="34" charset="0"/>
                <a:cs typeface="Arial" panose="020B0604020202020204" pitchFamily="34" charset="0"/>
              </a:rPr>
              <a:t> of </a:t>
            </a:r>
            <a:r>
              <a:rPr lang="fr-FR" sz="2000" dirty="0" err="1">
                <a:solidFill>
                  <a:srgbClr val="0000FF"/>
                </a:solidFill>
                <a:latin typeface="Arial" panose="020B0604020202020204" pitchFamily="34" charset="0"/>
                <a:cs typeface="Arial" panose="020B0604020202020204" pitchFamily="34" charset="0"/>
              </a:rPr>
              <a:t>treatment</a:t>
            </a:r>
            <a:r>
              <a:rPr lang="fr-FR" sz="2000" dirty="0">
                <a:solidFill>
                  <a:srgbClr val="0000FF"/>
                </a:solidFill>
                <a:latin typeface="Arial" panose="020B0604020202020204" pitchFamily="34" charset="0"/>
                <a:cs typeface="Arial" panose="020B0604020202020204" pitchFamily="34" charset="0"/>
              </a:rPr>
              <a:t>. </a:t>
            </a:r>
            <a:r>
              <a:rPr lang="fr-FR" sz="2000" dirty="0" err="1">
                <a:solidFill>
                  <a:srgbClr val="0000FF"/>
                </a:solidFill>
                <a:latin typeface="Arial" panose="020B0604020202020204" pitchFamily="34" charset="0"/>
                <a:cs typeface="Arial" panose="020B0604020202020204" pitchFamily="34" charset="0"/>
              </a:rPr>
              <a:t>Zoledronate</a:t>
            </a:r>
            <a:r>
              <a:rPr lang="fr-FR" sz="2000" dirty="0">
                <a:solidFill>
                  <a:srgbClr val="0000FF"/>
                </a:solidFill>
                <a:latin typeface="Arial" panose="020B0604020202020204" pitchFamily="34" charset="0"/>
                <a:cs typeface="Arial" panose="020B0604020202020204" pitchFamily="34" charset="0"/>
              </a:rPr>
              <a:t> 4 mg </a:t>
            </a:r>
            <a:r>
              <a:rPr lang="fr-FR" sz="2000" dirty="0" err="1">
                <a:solidFill>
                  <a:srgbClr val="0000FF"/>
                </a:solidFill>
                <a:latin typeface="Arial" panose="020B0604020202020204" pitchFamily="34" charset="0"/>
                <a:cs typeface="Arial" panose="020B0604020202020204" pitchFamily="34" charset="0"/>
              </a:rPr>
              <a:t>could</a:t>
            </a:r>
            <a:r>
              <a:rPr lang="fr-FR" sz="2000" dirty="0">
                <a:solidFill>
                  <a:srgbClr val="0000FF"/>
                </a:solidFill>
                <a:latin typeface="Arial" panose="020B0604020202020204" pitchFamily="34" charset="0"/>
                <a:cs typeface="Arial" panose="020B0604020202020204" pitchFamily="34" charset="0"/>
              </a:rPr>
              <a:t> </a:t>
            </a:r>
            <a:r>
              <a:rPr lang="fr-FR" sz="2000" dirty="0" err="1">
                <a:solidFill>
                  <a:srgbClr val="0000FF"/>
                </a:solidFill>
                <a:latin typeface="Arial" panose="020B0604020202020204" pitchFamily="34" charset="0"/>
                <a:cs typeface="Arial" panose="020B0604020202020204" pitchFamily="34" charset="0"/>
              </a:rPr>
              <a:t>be</a:t>
            </a:r>
            <a:r>
              <a:rPr lang="fr-FR" sz="2000" dirty="0">
                <a:solidFill>
                  <a:srgbClr val="0000FF"/>
                </a:solidFill>
                <a:latin typeface="Arial" panose="020B0604020202020204" pitchFamily="34" charset="0"/>
                <a:cs typeface="Arial" panose="020B0604020202020204" pitchFamily="34" charset="0"/>
              </a:rPr>
              <a:t> an alternative to </a:t>
            </a:r>
            <a:r>
              <a:rPr lang="fr-FR" sz="2000" dirty="0" err="1">
                <a:solidFill>
                  <a:srgbClr val="0000FF"/>
                </a:solidFill>
                <a:latin typeface="Arial" panose="020B0604020202020204" pitchFamily="34" charset="0"/>
                <a:cs typeface="Arial" panose="020B0604020202020204" pitchFamily="34" charset="0"/>
              </a:rPr>
              <a:t>Zoledronate</a:t>
            </a:r>
            <a:r>
              <a:rPr lang="fr-FR" sz="2000" dirty="0">
                <a:solidFill>
                  <a:srgbClr val="0000FF"/>
                </a:solidFill>
                <a:latin typeface="Arial" panose="020B0604020202020204" pitchFamily="34" charset="0"/>
                <a:cs typeface="Arial" panose="020B0604020202020204" pitchFamily="34" charset="0"/>
              </a:rPr>
              <a:t> 5 mg for the </a:t>
            </a:r>
            <a:r>
              <a:rPr lang="fr-FR" sz="2000" dirty="0" err="1">
                <a:solidFill>
                  <a:srgbClr val="0000FF"/>
                </a:solidFill>
                <a:latin typeface="Arial" panose="020B0604020202020204" pitchFamily="34" charset="0"/>
                <a:cs typeface="Arial" panose="020B0604020202020204" pitchFamily="34" charset="0"/>
              </a:rPr>
              <a:t>treatment</a:t>
            </a:r>
            <a:r>
              <a:rPr lang="fr-FR" sz="2000" dirty="0">
                <a:solidFill>
                  <a:srgbClr val="0000FF"/>
                </a:solidFill>
                <a:latin typeface="Arial" panose="020B0604020202020204" pitchFamily="34" charset="0"/>
                <a:cs typeface="Arial" panose="020B0604020202020204" pitchFamily="34" charset="0"/>
              </a:rPr>
              <a:t> of post-</a:t>
            </a:r>
            <a:r>
              <a:rPr lang="fr-FR" sz="2000" dirty="0" err="1">
                <a:solidFill>
                  <a:srgbClr val="0000FF"/>
                </a:solidFill>
                <a:latin typeface="Arial" panose="020B0604020202020204" pitchFamily="34" charset="0"/>
                <a:cs typeface="Arial" panose="020B0604020202020204" pitchFamily="34" charset="0"/>
              </a:rPr>
              <a:t>menopausal</a:t>
            </a:r>
            <a:r>
              <a:rPr lang="fr-FR" sz="2000" dirty="0">
                <a:solidFill>
                  <a:srgbClr val="0000FF"/>
                </a:solidFill>
                <a:latin typeface="Arial" panose="020B0604020202020204" pitchFamily="34" charset="0"/>
                <a:cs typeface="Arial" panose="020B0604020202020204" pitchFamily="34" charset="0"/>
              </a:rPr>
              <a:t> </a:t>
            </a:r>
            <a:r>
              <a:rPr lang="fr-FR" sz="2000" dirty="0" err="1">
                <a:solidFill>
                  <a:srgbClr val="0000FF"/>
                </a:solidFill>
                <a:latin typeface="Arial" panose="020B0604020202020204" pitchFamily="34" charset="0"/>
                <a:cs typeface="Arial" panose="020B0604020202020204" pitchFamily="34" charset="0"/>
              </a:rPr>
              <a:t>osteoporosis</a:t>
            </a:r>
            <a:r>
              <a:rPr lang="fr-FR" sz="2000"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489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131" y="186850"/>
            <a:ext cx="10058400" cy="1126561"/>
          </a:xfrm>
        </p:spPr>
        <p:txBody>
          <a:bodyPr/>
          <a:lstStyle/>
          <a:p>
            <a:r>
              <a:rPr lang="fr-FR" dirty="0" smtClean="0">
                <a:solidFill>
                  <a:srgbClr val="FF0000"/>
                </a:solidFill>
              </a:rPr>
              <a:t>Keys messages </a:t>
            </a:r>
            <a:endParaRPr lang="fr-FR" dirty="0">
              <a:solidFill>
                <a:srgbClr val="FF0000"/>
              </a:solidFill>
            </a:endParaRPr>
          </a:p>
        </p:txBody>
      </p:sp>
      <p:sp>
        <p:nvSpPr>
          <p:cNvPr id="6" name="Espace réservé du contenu 5"/>
          <p:cNvSpPr>
            <a:spLocks noGrp="1"/>
          </p:cNvSpPr>
          <p:nvPr>
            <p:ph idx="1"/>
          </p:nvPr>
        </p:nvSpPr>
        <p:spPr>
          <a:xfrm>
            <a:off x="1" y="1795549"/>
            <a:ext cx="12036828" cy="4538749"/>
          </a:xfrm>
        </p:spPr>
        <p:txBody>
          <a:bodyPr>
            <a:normAutofit fontScale="92500" lnSpcReduction="20000"/>
          </a:bodyPr>
          <a:lstStyle/>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L'ostéoporose </a:t>
            </a:r>
            <a:r>
              <a:rPr lang="fr-FR" sz="2200" dirty="0">
                <a:solidFill>
                  <a:srgbClr val="0000FF"/>
                </a:solidFill>
                <a:latin typeface="Arial" panose="020B0604020202020204" pitchFamily="34" charset="0"/>
                <a:cs typeface="Arial" panose="020B0604020202020204" pitchFamily="34" charset="0"/>
              </a:rPr>
              <a:t>concerne environ 40 % des femmes ménopausées. Son incidence augmente, surtout en raison du vieillissement de la population</a:t>
            </a:r>
          </a:p>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La </a:t>
            </a:r>
            <a:r>
              <a:rPr lang="fr-FR" sz="2200" dirty="0">
                <a:solidFill>
                  <a:srgbClr val="0000FF"/>
                </a:solidFill>
                <a:latin typeface="Arial" panose="020B0604020202020204" pitchFamily="34" charset="0"/>
                <a:cs typeface="Arial" panose="020B0604020202020204" pitchFamily="34" charset="0"/>
              </a:rPr>
              <a:t>mesure de la densité minérale osseuse par l'</a:t>
            </a:r>
            <a:r>
              <a:rPr lang="fr-FR" sz="2200" dirty="0" err="1">
                <a:solidFill>
                  <a:srgbClr val="0000FF"/>
                </a:solidFill>
                <a:latin typeface="Arial" panose="020B0604020202020204" pitchFamily="34" charset="0"/>
                <a:cs typeface="Arial" panose="020B0604020202020204" pitchFamily="34" charset="0"/>
              </a:rPr>
              <a:t>absorptiométrie</a:t>
            </a:r>
            <a:r>
              <a:rPr lang="fr-FR" sz="2200" dirty="0">
                <a:solidFill>
                  <a:srgbClr val="0000FF"/>
                </a:solidFill>
                <a:latin typeface="Arial" panose="020B0604020202020204" pitchFamily="34" charset="0"/>
                <a:cs typeface="Arial" panose="020B0604020202020204" pitchFamily="34" charset="0"/>
              </a:rPr>
              <a:t> </a:t>
            </a:r>
            <a:r>
              <a:rPr lang="fr-FR" sz="2200" dirty="0" err="1">
                <a:solidFill>
                  <a:srgbClr val="0000FF"/>
                </a:solidFill>
                <a:latin typeface="Arial" panose="020B0604020202020204" pitchFamily="34" charset="0"/>
                <a:cs typeface="Arial" panose="020B0604020202020204" pitchFamily="34" charset="0"/>
              </a:rPr>
              <a:t>biphotonique</a:t>
            </a:r>
            <a:r>
              <a:rPr lang="fr-FR" sz="2200" dirty="0">
                <a:solidFill>
                  <a:srgbClr val="0000FF"/>
                </a:solidFill>
                <a:latin typeface="Arial" panose="020B0604020202020204" pitchFamily="34" charset="0"/>
                <a:cs typeface="Arial" panose="020B0604020202020204" pitchFamily="34" charset="0"/>
              </a:rPr>
              <a:t> aux rayons </a:t>
            </a:r>
            <a:r>
              <a:rPr lang="fr-FR" sz="2200" dirty="0" smtClean="0">
                <a:solidFill>
                  <a:srgbClr val="0000FF"/>
                </a:solidFill>
                <a:latin typeface="Arial" panose="020B0604020202020204" pitchFamily="34" charset="0"/>
                <a:cs typeface="Arial" panose="020B0604020202020204" pitchFamily="34" charset="0"/>
              </a:rPr>
              <a:t>X</a:t>
            </a:r>
            <a:endParaRPr lang="fr-FR" sz="2200" dirty="0">
              <a:solidFill>
                <a:srgbClr val="0000FF"/>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 </a:t>
            </a:r>
            <a:r>
              <a:rPr lang="fr-FR" sz="2200" dirty="0">
                <a:solidFill>
                  <a:srgbClr val="0000FF"/>
                </a:solidFill>
                <a:latin typeface="Arial" panose="020B0604020202020204" pitchFamily="34" charset="0"/>
                <a:cs typeface="Arial" panose="020B0604020202020204" pitchFamily="34" charset="0"/>
              </a:rPr>
              <a:t>Diagnostic radiologique de l’ostéoporose chez la femme ménopausée ou l’homme +50 ans si T-score ≤ -2,5 DS au col fémoral, hanche totale ou vertébral.</a:t>
            </a:r>
          </a:p>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La prise en charge de l’ostéoporose repose sur </a:t>
            </a:r>
            <a:r>
              <a:rPr lang="fr-FR" sz="2200" smtClean="0">
                <a:solidFill>
                  <a:srgbClr val="0000FF"/>
                </a:solidFill>
                <a:latin typeface="Arial" panose="020B0604020202020204" pitchFamily="34" charset="0"/>
                <a:cs typeface="Arial" panose="020B0604020202020204" pitchFamily="34" charset="0"/>
              </a:rPr>
              <a:t>les mesures* </a:t>
            </a:r>
            <a:r>
              <a:rPr lang="fr-FR" sz="2200" dirty="0" smtClean="0">
                <a:solidFill>
                  <a:srgbClr val="0000FF"/>
                </a:solidFill>
                <a:latin typeface="Arial" panose="020B0604020202020204" pitchFamily="34" charset="0"/>
                <a:cs typeface="Arial" panose="020B0604020202020204" pitchFamily="34" charset="0"/>
              </a:rPr>
              <a:t>non pharmacologiques et </a:t>
            </a:r>
            <a:r>
              <a:rPr lang="fr-FR" sz="2200" dirty="0" err="1" smtClean="0">
                <a:solidFill>
                  <a:srgbClr val="0000FF"/>
                </a:solidFill>
                <a:latin typeface="Arial" panose="020B0604020202020204" pitchFamily="34" charset="0"/>
                <a:cs typeface="Arial" panose="020B0604020202020204" pitchFamily="34" charset="0"/>
              </a:rPr>
              <a:t>phamacologiques</a:t>
            </a:r>
            <a:r>
              <a:rPr lang="fr-FR" sz="2200" dirty="0" smtClean="0">
                <a:solidFill>
                  <a:srgbClr val="0000FF"/>
                </a:solidFill>
                <a:latin typeface="Arial" panose="020B0604020202020204" pitchFamily="34" charset="0"/>
                <a:cs typeface="Arial" panose="020B0604020202020204" pitchFamily="34" charset="0"/>
              </a:rPr>
              <a:t>.</a:t>
            </a:r>
            <a:endParaRPr lang="fr-FR" sz="2200" dirty="0">
              <a:solidFill>
                <a:srgbClr val="0000FF"/>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 </a:t>
            </a:r>
            <a:r>
              <a:rPr lang="fr-FR" sz="2200" dirty="0">
                <a:solidFill>
                  <a:srgbClr val="0000FF"/>
                </a:solidFill>
                <a:latin typeface="Arial" panose="020B0604020202020204" pitchFamily="34" charset="0"/>
                <a:cs typeface="Arial" panose="020B0604020202020204" pitchFamily="34" charset="0"/>
              </a:rPr>
              <a:t>Critères de choix du traitement: espérance de vie suffisante, antécédent de fracture, son type, son ancienneté, l’âge, les autres antécédents, le risque de chute et la DMO</a:t>
            </a:r>
          </a:p>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Les </a:t>
            </a:r>
            <a:r>
              <a:rPr lang="fr-FR" sz="2200" dirty="0">
                <a:solidFill>
                  <a:srgbClr val="0000FF"/>
                </a:solidFill>
                <a:latin typeface="Arial" panose="020B0604020202020204" pitchFamily="34" charset="0"/>
                <a:cs typeface="Arial" panose="020B0604020202020204" pitchFamily="34" charset="0"/>
              </a:rPr>
              <a:t>traitements anti ostéoporotiques : les </a:t>
            </a:r>
            <a:r>
              <a:rPr lang="fr-FR" sz="2200" dirty="0" err="1">
                <a:solidFill>
                  <a:srgbClr val="0000FF"/>
                </a:solidFill>
                <a:latin typeface="Arial" panose="020B0604020202020204" pitchFamily="34" charset="0"/>
                <a:cs typeface="Arial" panose="020B0604020202020204" pitchFamily="34" charset="0"/>
              </a:rPr>
              <a:t>biphsphonates</a:t>
            </a:r>
            <a:r>
              <a:rPr lang="fr-FR" sz="2200" dirty="0">
                <a:solidFill>
                  <a:srgbClr val="0000FF"/>
                </a:solidFill>
                <a:latin typeface="Arial" panose="020B0604020202020204" pitchFamily="34" charset="0"/>
                <a:cs typeface="Arial" panose="020B0604020202020204" pitchFamily="34" charset="0"/>
              </a:rPr>
              <a:t> en 1 ère intention, </a:t>
            </a:r>
            <a:r>
              <a:rPr lang="fr-FR" sz="2200" dirty="0" err="1">
                <a:solidFill>
                  <a:srgbClr val="0000FF"/>
                </a:solidFill>
                <a:latin typeface="Arial" panose="020B0604020202020204" pitchFamily="34" charset="0"/>
                <a:cs typeface="Arial" panose="020B0604020202020204" pitchFamily="34" charset="0"/>
              </a:rPr>
              <a:t>Denosumab,Raloxifène,tériparatide</a:t>
            </a:r>
            <a:r>
              <a:rPr lang="fr-FR" sz="2200" dirty="0">
                <a:solidFill>
                  <a:srgbClr val="0000FF"/>
                </a:solidFill>
                <a:latin typeface="Arial" panose="020B0604020202020204" pitchFamily="34" charset="0"/>
                <a:cs typeface="Arial" panose="020B0604020202020204" pitchFamily="34" charset="0"/>
              </a:rPr>
              <a:t> et le traitement hormonal de la ménopause</a:t>
            </a:r>
          </a:p>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Les </a:t>
            </a:r>
            <a:r>
              <a:rPr lang="fr-FR" sz="2200" dirty="0" err="1">
                <a:solidFill>
                  <a:srgbClr val="0000FF"/>
                </a:solidFill>
                <a:latin typeface="Arial" panose="020B0604020202020204" pitchFamily="34" charset="0"/>
                <a:cs typeface="Arial" panose="020B0604020202020204" pitchFamily="34" charset="0"/>
              </a:rPr>
              <a:t>biphosphonates</a:t>
            </a:r>
            <a:r>
              <a:rPr lang="fr-FR" sz="2200" dirty="0">
                <a:solidFill>
                  <a:srgbClr val="0000FF"/>
                </a:solidFill>
                <a:latin typeface="Arial" panose="020B0604020202020204" pitchFamily="34" charset="0"/>
                <a:cs typeface="Arial" panose="020B0604020202020204" pitchFamily="34" charset="0"/>
              </a:rPr>
              <a:t> ont montré leur efficacité dans le traitement de l'ostéoporose post-ménopausique pour réduire le risque de fracture vertébrale et de hanche chez les patientes à risque élevé de fracture.</a:t>
            </a:r>
          </a:p>
          <a:p>
            <a:pPr>
              <a:buFont typeface="Wingdings" panose="05000000000000000000" pitchFamily="2" charset="2"/>
              <a:buChar char="q"/>
            </a:pPr>
            <a:r>
              <a:rPr lang="fr-FR" sz="2200" dirty="0" smtClean="0">
                <a:solidFill>
                  <a:srgbClr val="0000FF"/>
                </a:solidFill>
                <a:latin typeface="Arial" panose="020B0604020202020204" pitchFamily="34" charset="0"/>
                <a:cs typeface="Arial" panose="020B0604020202020204" pitchFamily="34" charset="0"/>
              </a:rPr>
              <a:t>l’acide </a:t>
            </a:r>
            <a:r>
              <a:rPr lang="fr-FR" sz="2200" dirty="0" err="1">
                <a:solidFill>
                  <a:srgbClr val="0000FF"/>
                </a:solidFill>
                <a:latin typeface="Arial" panose="020B0604020202020204" pitchFamily="34" charset="0"/>
                <a:cs typeface="Arial" panose="020B0604020202020204" pitchFamily="34" charset="0"/>
              </a:rPr>
              <a:t>zolédronique</a:t>
            </a:r>
            <a:r>
              <a:rPr lang="fr-FR" sz="2200" dirty="0">
                <a:solidFill>
                  <a:srgbClr val="0000FF"/>
                </a:solidFill>
                <a:latin typeface="Arial" panose="020B0604020202020204" pitchFamily="34" charset="0"/>
                <a:cs typeface="Arial" panose="020B0604020202020204" pitchFamily="34" charset="0"/>
              </a:rPr>
              <a:t> 4mg /100 ml </a:t>
            </a:r>
            <a:r>
              <a:rPr lang="fr-FR" sz="2200" dirty="0" smtClean="0">
                <a:solidFill>
                  <a:srgbClr val="0000FF"/>
                </a:solidFill>
                <a:latin typeface="Arial" panose="020B0604020202020204" pitchFamily="34" charset="0"/>
                <a:cs typeface="Arial" panose="020B0604020202020204" pitchFamily="34" charset="0"/>
              </a:rPr>
              <a:t> pourrait être une alternative </a:t>
            </a:r>
            <a:r>
              <a:rPr lang="fr-FR" sz="2200" dirty="0">
                <a:solidFill>
                  <a:srgbClr val="0000FF"/>
                </a:solidFill>
                <a:latin typeface="Arial" panose="020B0604020202020204" pitchFamily="34" charset="0"/>
                <a:cs typeface="Arial" panose="020B0604020202020204" pitchFamily="34" charset="0"/>
              </a:rPr>
              <a:t> </a:t>
            </a:r>
            <a:r>
              <a:rPr lang="fr-FR" sz="2200" dirty="0" smtClean="0">
                <a:solidFill>
                  <a:srgbClr val="0000FF"/>
                </a:solidFill>
                <a:latin typeface="Arial" panose="020B0604020202020204" pitchFamily="34" charset="0"/>
                <a:cs typeface="Arial" panose="020B0604020202020204" pitchFamily="34" charset="0"/>
              </a:rPr>
              <a:t>pour le traitement de l’</a:t>
            </a:r>
            <a:r>
              <a:rPr lang="fr-FR" dirty="0" smtClean="0">
                <a:solidFill>
                  <a:srgbClr val="0000FF"/>
                </a:solidFill>
              </a:rPr>
              <a:t>ostéoporose</a:t>
            </a:r>
            <a:endParaRPr lang="fr-FR" dirty="0">
              <a:solidFill>
                <a:srgbClr val="0000FF"/>
              </a:solidFill>
            </a:endParaRP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23119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12192000" cy="6251171"/>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algn="ctr"/>
            <a:r>
              <a:rPr lang="fr-FR" sz="3200" b="1" dirty="0" smtClean="0">
                <a:solidFill>
                  <a:schemeClr val="accent1">
                    <a:lumMod val="60000"/>
                    <a:lumOff val="40000"/>
                  </a:schemeClr>
                </a:solidFill>
              </a:rPr>
              <a:t>Je vous remercie pour votre attention </a:t>
            </a:r>
            <a:endParaRPr lang="fr-FR" sz="3200" b="1" dirty="0">
              <a:solidFill>
                <a:schemeClr val="accent1">
                  <a:lumMod val="60000"/>
                  <a:lumOff val="40000"/>
                </a:schemeClr>
              </a:solidFill>
            </a:endParaRPr>
          </a:p>
        </p:txBody>
      </p:sp>
    </p:spTree>
    <p:extLst>
      <p:ext uri="{BB962C8B-B14F-4D97-AF65-F5344CB8AC3E}">
        <p14:creationId xmlns:p14="http://schemas.microsoft.com/office/powerpoint/2010/main" val="357838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2 - Épidémiologie</a:t>
            </a:r>
          </a:p>
        </p:txBody>
      </p:sp>
      <p:sp>
        <p:nvSpPr>
          <p:cNvPr id="3" name="Espace réservé du contenu 2"/>
          <p:cNvSpPr>
            <a:spLocks noGrp="1"/>
          </p:cNvSpPr>
          <p:nvPr>
            <p:ph idx="1"/>
          </p:nvPr>
        </p:nvSpPr>
        <p:spPr/>
        <p:txBody>
          <a:bodyPr>
            <a:normAutofit/>
          </a:bodyPr>
          <a:lstStyle/>
          <a:p>
            <a:r>
              <a:rPr lang="fr-FR" dirty="0" smtClean="0">
                <a:solidFill>
                  <a:srgbClr val="0000FF"/>
                </a:solidFill>
                <a:latin typeface="Arial" panose="020B0604020202020204" pitchFamily="34" charset="0"/>
                <a:cs typeface="Arial" panose="020B0604020202020204" pitchFamily="34" charset="0"/>
              </a:rPr>
              <a:t>Après </a:t>
            </a:r>
            <a:r>
              <a:rPr lang="fr-FR" dirty="0">
                <a:solidFill>
                  <a:srgbClr val="0000FF"/>
                </a:solidFill>
                <a:latin typeface="Arial" panose="020B0604020202020204" pitchFamily="34" charset="0"/>
                <a:cs typeface="Arial" panose="020B0604020202020204" pitchFamily="34" charset="0"/>
              </a:rPr>
              <a:t>50 ans, 1 femme sur 2 et 1 homme sur 5 auront une fracture ostéoporotique au cours de leur vie, ce qui témoigne de la fréquence de cette maladie.</a:t>
            </a:r>
          </a:p>
          <a:p>
            <a:r>
              <a:rPr lang="fr-FR" dirty="0">
                <a:solidFill>
                  <a:srgbClr val="0000FF"/>
                </a:solidFill>
                <a:latin typeface="Arial" panose="020B0604020202020204" pitchFamily="34" charset="0"/>
                <a:cs typeface="Arial" panose="020B0604020202020204" pitchFamily="34" charset="0"/>
              </a:rPr>
              <a:t>L‘incidence des fractures augmente de façon exponentielle à partir de 50 ans.</a:t>
            </a:r>
          </a:p>
          <a:p>
            <a:r>
              <a:rPr lang="fr-FR" dirty="0" smtClean="0">
                <a:solidFill>
                  <a:srgbClr val="0000FF"/>
                </a:solidFill>
                <a:latin typeface="Arial" panose="020B0604020202020204" pitchFamily="34" charset="0"/>
                <a:cs typeface="Arial" panose="020B0604020202020204" pitchFamily="34" charset="0"/>
              </a:rPr>
              <a:t>Selon l’OMS , </a:t>
            </a:r>
            <a:r>
              <a:rPr lang="fr-FR" dirty="0">
                <a:solidFill>
                  <a:srgbClr val="0000FF"/>
                </a:solidFill>
                <a:latin typeface="Arial" panose="020B0604020202020204" pitchFamily="34" charset="0"/>
                <a:cs typeface="Arial" panose="020B0604020202020204" pitchFamily="34" charset="0"/>
              </a:rPr>
              <a:t>il survient chaque année </a:t>
            </a:r>
            <a:r>
              <a:rPr lang="fr-FR" dirty="0" smtClean="0">
                <a:solidFill>
                  <a:srgbClr val="0000FF"/>
                </a:solidFill>
                <a:latin typeface="Arial" panose="020B0604020202020204" pitchFamily="34" charset="0"/>
                <a:cs typeface="Arial" panose="020B0604020202020204" pitchFamily="34" charset="0"/>
              </a:rPr>
              <a:t>:</a:t>
            </a:r>
            <a:endParaRPr lang="fr-FR" dirty="0">
              <a:solidFill>
                <a:srgbClr val="0000FF"/>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fr-FR" dirty="0" smtClean="0">
                <a:solidFill>
                  <a:srgbClr val="0000FF"/>
                </a:solidFill>
                <a:latin typeface="Arial" panose="020B0604020202020204" pitchFamily="34" charset="0"/>
                <a:cs typeface="Arial" panose="020B0604020202020204" pitchFamily="34" charset="0"/>
              </a:rPr>
              <a:t>95 </a:t>
            </a:r>
            <a:r>
              <a:rPr lang="fr-FR" dirty="0">
                <a:solidFill>
                  <a:srgbClr val="0000FF"/>
                </a:solidFill>
                <a:latin typeface="Arial" panose="020B0604020202020204" pitchFamily="34" charset="0"/>
                <a:cs typeface="Arial" panose="020B0604020202020204" pitchFamily="34" charset="0"/>
              </a:rPr>
              <a:t>000 FESF ;</a:t>
            </a:r>
          </a:p>
          <a:p>
            <a:pPr>
              <a:buFont typeface="Wingdings" panose="05000000000000000000" pitchFamily="2" charset="2"/>
              <a:buChar char="q"/>
            </a:pPr>
            <a:r>
              <a:rPr lang="fr-FR" dirty="0">
                <a:solidFill>
                  <a:srgbClr val="0000FF"/>
                </a:solidFill>
                <a:latin typeface="Arial" panose="020B0604020202020204" pitchFamily="34" charset="0"/>
                <a:cs typeface="Arial" panose="020B0604020202020204" pitchFamily="34" charset="0"/>
              </a:rPr>
              <a:t>environ 35 000 fractures du </a:t>
            </a:r>
            <a:r>
              <a:rPr lang="fr-FR" dirty="0" smtClean="0">
                <a:solidFill>
                  <a:srgbClr val="0000FF"/>
                </a:solidFill>
                <a:latin typeface="Arial" panose="020B0604020202020204" pitchFamily="34" charset="0"/>
                <a:cs typeface="Arial" panose="020B0604020202020204" pitchFamily="34" charset="0"/>
              </a:rPr>
              <a:t>poignet</a:t>
            </a:r>
            <a:endParaRPr lang="fr-FR" dirty="0">
              <a:solidFill>
                <a:srgbClr val="0000FF"/>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fr-FR" dirty="0">
                <a:solidFill>
                  <a:srgbClr val="0000FF"/>
                </a:solidFill>
                <a:latin typeface="Arial" panose="020B0604020202020204" pitchFamily="34" charset="0"/>
                <a:cs typeface="Arial" panose="020B0604020202020204" pitchFamily="34" charset="0"/>
              </a:rPr>
              <a:t>environ 70 000 fractures </a:t>
            </a:r>
            <a:r>
              <a:rPr lang="fr-FR" dirty="0" smtClean="0">
                <a:solidFill>
                  <a:srgbClr val="0000FF"/>
                </a:solidFill>
                <a:latin typeface="Arial" panose="020B0604020202020204" pitchFamily="34" charset="0"/>
                <a:cs typeface="Arial" panose="020B0604020202020204" pitchFamily="34" charset="0"/>
              </a:rPr>
              <a:t>vertébrales</a:t>
            </a:r>
            <a:endParaRPr lang="fr-FR" sz="2400" dirty="0">
              <a:solidFill>
                <a:srgbClr val="0000FF"/>
              </a:solidFill>
            </a:endParaRPr>
          </a:p>
          <a:p>
            <a:pPr marL="0" indent="0">
              <a:buNone/>
            </a:pPr>
            <a:endParaRPr lang="fr-FR" sz="2400" dirty="0" smtClean="0">
              <a:solidFill>
                <a:srgbClr val="0000FF"/>
              </a:solidFill>
            </a:endParaRPr>
          </a:p>
        </p:txBody>
      </p:sp>
    </p:spTree>
    <p:extLst>
      <p:ext uri="{BB962C8B-B14F-4D97-AF65-F5344CB8AC3E}">
        <p14:creationId xmlns:p14="http://schemas.microsoft.com/office/powerpoint/2010/main" val="1780269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5898562" y="286604"/>
            <a:ext cx="5868784" cy="5868784"/>
          </a:xfrm>
          <a:prstGeom prst="rect">
            <a:avLst/>
          </a:prstGeom>
        </p:spPr>
      </p:pic>
      <p:sp>
        <p:nvSpPr>
          <p:cNvPr id="2" name="Titre 1"/>
          <p:cNvSpPr>
            <a:spLocks noGrp="1"/>
          </p:cNvSpPr>
          <p:nvPr>
            <p:ph type="title"/>
          </p:nvPr>
        </p:nvSpPr>
        <p:spPr>
          <a:xfrm>
            <a:off x="1097280" y="286604"/>
            <a:ext cx="9602565" cy="709684"/>
          </a:xfrm>
        </p:spPr>
        <p:txBody>
          <a:bodyPr>
            <a:normAutofit fontScale="90000"/>
          </a:bodyPr>
          <a:lstStyle/>
          <a:p>
            <a:r>
              <a:rPr lang="fr-FR" dirty="0" smtClean="0">
                <a:solidFill>
                  <a:srgbClr val="FF0000"/>
                </a:solidFill>
              </a:rPr>
              <a:t>Moyens de diagnostic</a:t>
            </a:r>
            <a:endParaRPr lang="fr-FR" dirty="0">
              <a:solidFill>
                <a:srgbClr val="FF0000"/>
              </a:solidFill>
            </a:endParaRPr>
          </a:p>
        </p:txBody>
      </p:sp>
      <p:sp>
        <p:nvSpPr>
          <p:cNvPr id="6" name="Espace réservé du contenu 5"/>
          <p:cNvSpPr>
            <a:spLocks noGrp="1"/>
          </p:cNvSpPr>
          <p:nvPr>
            <p:ph idx="1"/>
          </p:nvPr>
        </p:nvSpPr>
        <p:spPr>
          <a:xfrm>
            <a:off x="182879" y="1688413"/>
            <a:ext cx="11671069" cy="4213871"/>
          </a:xfrm>
        </p:spPr>
        <p:txBody>
          <a:bodyPr>
            <a:noAutofit/>
          </a:bodyPr>
          <a:lstStyle/>
          <a:p>
            <a:pPr>
              <a:lnSpc>
                <a:spcPct val="150000"/>
              </a:lnSpc>
            </a:pPr>
            <a:r>
              <a:rPr lang="fr-FR" dirty="0" smtClean="0">
                <a:solidFill>
                  <a:srgbClr val="0000FF"/>
                </a:solidFill>
                <a:latin typeface="Arial" panose="020B0604020202020204" pitchFamily="34" charset="0"/>
                <a:cs typeface="Arial" panose="020B0604020202020204" pitchFamily="34" charset="0"/>
              </a:rPr>
              <a:t>L'</a:t>
            </a:r>
            <a:r>
              <a:rPr lang="fr-FR" dirty="0" err="1" smtClean="0">
                <a:solidFill>
                  <a:srgbClr val="0000FF"/>
                </a:solidFill>
                <a:latin typeface="Arial" panose="020B0604020202020204" pitchFamily="34" charset="0"/>
                <a:cs typeface="Arial" panose="020B0604020202020204" pitchFamily="34" charset="0"/>
              </a:rPr>
              <a:t>absorptiométrie</a:t>
            </a:r>
            <a:r>
              <a:rPr lang="fr-FR" dirty="0" smtClean="0">
                <a:solidFill>
                  <a:srgbClr val="0000FF"/>
                </a:solidFill>
                <a:latin typeface="Arial" panose="020B0604020202020204" pitchFamily="34" charset="0"/>
                <a:cs typeface="Arial" panose="020B0604020202020204" pitchFamily="34" charset="0"/>
              </a:rPr>
              <a:t> </a:t>
            </a:r>
            <a:r>
              <a:rPr lang="fr-FR" dirty="0" err="1">
                <a:solidFill>
                  <a:srgbClr val="0000FF"/>
                </a:solidFill>
                <a:latin typeface="Arial" panose="020B0604020202020204" pitchFamily="34" charset="0"/>
                <a:cs typeface="Arial" panose="020B0604020202020204" pitchFamily="34" charset="0"/>
              </a:rPr>
              <a:t>biphotonique</a:t>
            </a:r>
            <a:r>
              <a:rPr lang="fr-FR" dirty="0">
                <a:solidFill>
                  <a:srgbClr val="0000FF"/>
                </a:solidFill>
                <a:latin typeface="Arial" panose="020B0604020202020204" pitchFamily="34" charset="0"/>
                <a:cs typeface="Arial" panose="020B0604020202020204" pitchFamily="34" charset="0"/>
              </a:rPr>
              <a:t> aux rayons X (DXA) </a:t>
            </a:r>
            <a:r>
              <a:rPr lang="fr-FR" dirty="0">
                <a:solidFill>
                  <a:srgbClr val="0000FF"/>
                </a:solidFill>
                <a:latin typeface="Arial" panose="020B0604020202020204" pitchFamily="34" charset="0"/>
                <a:cs typeface="Arial" panose="020B0604020202020204" pitchFamily="34" charset="0"/>
              </a:rPr>
              <a:t>:</a:t>
            </a:r>
            <a:r>
              <a:rPr lang="fr-FR" dirty="0" smtClean="0">
                <a:solidFill>
                  <a:srgbClr val="0000FF"/>
                </a:solidFill>
                <a:latin typeface="Arial" panose="020B0604020202020204" pitchFamily="34" charset="0"/>
                <a:cs typeface="Arial" panose="020B0604020202020204" pitchFamily="34" charset="0"/>
              </a:rPr>
              <a:t>la </a:t>
            </a:r>
            <a:r>
              <a:rPr lang="fr-FR" dirty="0">
                <a:solidFill>
                  <a:srgbClr val="0000FF"/>
                </a:solidFill>
                <a:latin typeface="Arial" panose="020B0604020202020204" pitchFamily="34" charset="0"/>
                <a:cs typeface="Arial" panose="020B0604020202020204" pitchFamily="34" charset="0"/>
              </a:rPr>
              <a:t>technique de référence pour la mesure de la DMO .</a:t>
            </a:r>
          </a:p>
          <a:p>
            <a:pPr>
              <a:lnSpc>
                <a:spcPct val="150000"/>
              </a:lnSpc>
              <a:buFont typeface="Wingdings" panose="05000000000000000000" pitchFamily="2" charset="2"/>
              <a:buChar char="§"/>
            </a:pPr>
            <a:r>
              <a:rPr lang="fr-FR" dirty="0" smtClean="0">
                <a:solidFill>
                  <a:srgbClr val="0000FF"/>
                </a:solidFill>
                <a:latin typeface="Arial" panose="020B0604020202020204" pitchFamily="34" charset="0"/>
                <a:cs typeface="Arial" panose="020B0604020202020204" pitchFamily="34" charset="0"/>
              </a:rPr>
              <a:t> </a:t>
            </a:r>
            <a:r>
              <a:rPr lang="fr-FR" b="1" dirty="0" smtClean="0">
                <a:solidFill>
                  <a:srgbClr val="FF0000"/>
                </a:solidFill>
                <a:latin typeface="Arial" panose="020B0604020202020204" pitchFamily="34" charset="0"/>
                <a:cs typeface="Arial" panose="020B0604020202020204" pitchFamily="34" charset="0"/>
              </a:rPr>
              <a:t>le niveau 3 du T-score inférieur à -2,5</a:t>
            </a:r>
          </a:p>
          <a:p>
            <a:pPr>
              <a:lnSpc>
                <a:spcPct val="150000"/>
              </a:lnSpc>
              <a:buFont typeface="Wingdings" panose="05000000000000000000" pitchFamily="2" charset="2"/>
              <a:buChar char="§"/>
            </a:pPr>
            <a:r>
              <a:rPr lang="fr-FR" b="1" dirty="0" smtClean="0">
                <a:solidFill>
                  <a:srgbClr val="FF0000"/>
                </a:solidFill>
                <a:latin typeface="Arial" panose="020B0604020202020204" pitchFamily="34" charset="0"/>
                <a:cs typeface="Arial" panose="020B0604020202020204" pitchFamily="34" charset="0"/>
              </a:rPr>
              <a:t> </a:t>
            </a:r>
            <a:r>
              <a:rPr lang="fr-FR" b="1" dirty="0">
                <a:solidFill>
                  <a:srgbClr val="FF0000"/>
                </a:solidFill>
                <a:latin typeface="Arial" panose="020B0604020202020204" pitchFamily="34" charset="0"/>
                <a:cs typeface="Arial" panose="020B0604020202020204" pitchFamily="34" charset="0"/>
              </a:rPr>
              <a:t>U</a:t>
            </a:r>
            <a:r>
              <a:rPr lang="fr-FR" b="1" dirty="0" smtClean="0">
                <a:solidFill>
                  <a:srgbClr val="FF0000"/>
                </a:solidFill>
                <a:latin typeface="Arial" panose="020B0604020202020204" pitchFamily="34" charset="0"/>
                <a:cs typeface="Arial" panose="020B0604020202020204" pitchFamily="34" charset="0"/>
              </a:rPr>
              <a:t>n </a:t>
            </a:r>
            <a:r>
              <a:rPr lang="fr-FR" b="1" dirty="0" smtClean="0">
                <a:solidFill>
                  <a:srgbClr val="FF0000"/>
                </a:solidFill>
                <a:latin typeface="Arial" panose="020B0604020202020204" pitchFamily="34" charset="0"/>
                <a:cs typeface="Arial" panose="020B0604020202020204" pitchFamily="34" charset="0"/>
              </a:rPr>
              <a:t>TBS inferieur à </a:t>
            </a:r>
            <a:r>
              <a:rPr lang="fr-FR" b="1" dirty="0" smtClean="0">
                <a:solidFill>
                  <a:srgbClr val="FF0000"/>
                </a:solidFill>
                <a:latin typeface="Arial" panose="020B0604020202020204" pitchFamily="34" charset="0"/>
                <a:cs typeface="Arial" panose="020B0604020202020204" pitchFamily="34" charset="0"/>
              </a:rPr>
              <a:t>1,2</a:t>
            </a:r>
          </a:p>
          <a:p>
            <a:pPr>
              <a:lnSpc>
                <a:spcPct val="150000"/>
              </a:lnSpc>
              <a:buFont typeface="Wingdings" panose="05000000000000000000" pitchFamily="2" charset="2"/>
              <a:buChar char="§"/>
            </a:pPr>
            <a:endParaRPr lang="fr-F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731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665018" y="1846263"/>
            <a:ext cx="10033083" cy="4413920"/>
          </a:xfrm>
          <a:prstGeom prst="rect">
            <a:avLst/>
          </a:prstGeom>
        </p:spPr>
      </p:pic>
    </p:spTree>
    <p:extLst>
      <p:ext uri="{BB962C8B-B14F-4D97-AF65-F5344CB8AC3E}">
        <p14:creationId xmlns:p14="http://schemas.microsoft.com/office/powerpoint/2010/main" val="411135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948237" y="2571750"/>
            <a:ext cx="2295525" cy="1714500"/>
          </a:xfrm>
          <a:prstGeom prst="rect">
            <a:avLst/>
          </a:prstGeom>
        </p:spPr>
      </p:pic>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4"/>
          <a:stretch>
            <a:fillRect/>
          </a:stretch>
        </p:blipFill>
        <p:spPr>
          <a:xfrm>
            <a:off x="510329" y="1842307"/>
            <a:ext cx="3121423" cy="3865199"/>
          </a:xfrm>
          <a:prstGeom prst="rect">
            <a:avLst/>
          </a:prstGeom>
        </p:spPr>
      </p:pic>
      <p:pic>
        <p:nvPicPr>
          <p:cNvPr id="5" name="Image 4"/>
          <p:cNvPicPr>
            <a:picLocks noChangeAspect="1"/>
          </p:cNvPicPr>
          <p:nvPr/>
        </p:nvPicPr>
        <p:blipFill>
          <a:blip r:embed="rId5"/>
          <a:stretch>
            <a:fillRect/>
          </a:stretch>
        </p:blipFill>
        <p:spPr>
          <a:xfrm>
            <a:off x="4541438" y="2006913"/>
            <a:ext cx="6084335" cy="3700593"/>
          </a:xfrm>
          <a:prstGeom prst="rect">
            <a:avLst/>
          </a:prstGeom>
        </p:spPr>
      </p:pic>
    </p:spTree>
    <p:extLst>
      <p:ext uri="{BB962C8B-B14F-4D97-AF65-F5344CB8AC3E}">
        <p14:creationId xmlns:p14="http://schemas.microsoft.com/office/powerpoint/2010/main" val="32731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349"/>
            <a:ext cx="5037513" cy="6247201"/>
          </a:xfrm>
        </p:spPr>
      </p:pic>
      <p:pic>
        <p:nvPicPr>
          <p:cNvPr id="6" name="Image 5"/>
          <p:cNvPicPr>
            <a:picLocks noChangeAspect="1"/>
          </p:cNvPicPr>
          <p:nvPr/>
        </p:nvPicPr>
        <p:blipFill>
          <a:blip r:embed="rId3"/>
          <a:stretch>
            <a:fillRect/>
          </a:stretch>
        </p:blipFill>
        <p:spPr>
          <a:xfrm>
            <a:off x="5602777" y="120349"/>
            <a:ext cx="5702531" cy="6247201"/>
          </a:xfrm>
          <a:prstGeom prst="rect">
            <a:avLst/>
          </a:prstGeom>
        </p:spPr>
      </p:pic>
    </p:spTree>
    <p:extLst>
      <p:ext uri="{BB962C8B-B14F-4D97-AF65-F5344CB8AC3E}">
        <p14:creationId xmlns:p14="http://schemas.microsoft.com/office/powerpoint/2010/main" val="27032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378"/>
            <a:ext cx="11155680" cy="1612668"/>
          </a:xfrm>
        </p:spPr>
        <p:txBody>
          <a:bodyPr>
            <a:normAutofit fontScale="90000"/>
          </a:bodyPr>
          <a:lstStyle/>
          <a:p>
            <a:pPr algn="ctr"/>
            <a:r>
              <a:rPr lang="fr-FR" b="1" dirty="0" smtClean="0">
                <a:solidFill>
                  <a:srgbClr val="FF0000"/>
                </a:solidFill>
              </a:rPr>
              <a:t>2023 GUIDELINES FOR MANAGEMENT OF OSTEOPOROSIS </a:t>
            </a:r>
            <a:br>
              <a:rPr lang="fr-FR" b="1" dirty="0" smtClean="0">
                <a:solidFill>
                  <a:srgbClr val="FF0000"/>
                </a:solidFill>
              </a:rPr>
            </a:br>
            <a:endParaRPr lang="fr-FR" sz="2700" b="1" dirty="0">
              <a:solidFill>
                <a:schemeClr val="accent3">
                  <a:lumMod val="75000"/>
                </a:schemeClr>
              </a:solidFill>
            </a:endParaRPr>
          </a:p>
        </p:txBody>
      </p:sp>
      <p:sp>
        <p:nvSpPr>
          <p:cNvPr id="3" name="Espace réservé du contenu 2"/>
          <p:cNvSpPr>
            <a:spLocks noGrp="1"/>
          </p:cNvSpPr>
          <p:nvPr>
            <p:ph idx="1"/>
          </p:nvPr>
        </p:nvSpPr>
        <p:spPr>
          <a:xfrm>
            <a:off x="133004" y="1862050"/>
            <a:ext cx="11022676" cy="4007043"/>
          </a:xfrm>
        </p:spPr>
        <p:txBody>
          <a:bodyPr>
            <a:normAutofit/>
          </a:bodyPr>
          <a:lstStyle/>
          <a:p>
            <a:pPr algn="ctr">
              <a:lnSpc>
                <a:spcPct val="150000"/>
              </a:lnSpc>
            </a:pPr>
            <a:r>
              <a:rPr lang="en-US" sz="2800" dirty="0">
                <a:solidFill>
                  <a:schemeClr val="accent1">
                    <a:lumMod val="75000"/>
                  </a:schemeClr>
                </a:solidFill>
                <a:latin typeface="Arial" panose="020B0604020202020204" pitchFamily="34" charset="0"/>
                <a:cs typeface="Arial" panose="020B0604020202020204" pitchFamily="34" charset="0"/>
              </a:rPr>
              <a:t>Recommendation 1a</a:t>
            </a:r>
            <a:r>
              <a:rPr lang="en-US" sz="2800" dirty="0" smtClean="0">
                <a:solidFill>
                  <a:srgbClr val="0000FF"/>
                </a:solidFill>
                <a:latin typeface="Arial" panose="020B0604020202020204" pitchFamily="34" charset="0"/>
                <a:cs typeface="Arial" panose="020B0604020202020204" pitchFamily="34" charset="0"/>
              </a:rPr>
              <a:t>:</a:t>
            </a:r>
          </a:p>
          <a:p>
            <a:pPr algn="ctr">
              <a:lnSpc>
                <a:spcPct val="150000"/>
              </a:lnSpc>
            </a:pPr>
            <a:r>
              <a:rPr lang="en-US" sz="2800" dirty="0" smtClean="0">
                <a:solidFill>
                  <a:srgbClr val="0000FF"/>
                </a:solidFill>
                <a:latin typeface="Arial" panose="020B0604020202020204" pitchFamily="34" charset="0"/>
                <a:cs typeface="Arial" panose="020B0604020202020204" pitchFamily="34" charset="0"/>
              </a:rPr>
              <a:t> </a:t>
            </a:r>
            <a:r>
              <a:rPr lang="en-US" sz="2800" dirty="0">
                <a:solidFill>
                  <a:srgbClr val="0000FF"/>
                </a:solidFill>
                <a:latin typeface="Arial" panose="020B0604020202020204" pitchFamily="34" charset="0"/>
                <a:cs typeface="Arial" panose="020B0604020202020204" pitchFamily="34" charset="0"/>
              </a:rPr>
              <a:t>ACP recommends that clinicians use bisphosphonates for initial pharmacologic treatment to reduce the risk of fractures in postmenopausal females diagnosed with primary </a:t>
            </a:r>
            <a:r>
              <a:rPr lang="en-US" sz="2800" dirty="0" smtClean="0">
                <a:solidFill>
                  <a:srgbClr val="0000FF"/>
                </a:solidFill>
                <a:latin typeface="Arial" panose="020B0604020202020204" pitchFamily="34" charset="0"/>
                <a:cs typeface="Arial" panose="020B0604020202020204" pitchFamily="34" charset="0"/>
              </a:rPr>
              <a:t>osteoporosis</a:t>
            </a:r>
            <a:endParaRPr lang="fr-FR"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5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014461"/>
            <a:ext cx="10058400" cy="4023360"/>
          </a:xfrm>
        </p:spPr>
        <p:txBody>
          <a:bodyPr>
            <a:normAutofit/>
          </a:bodyPr>
          <a:lstStyle/>
          <a:p>
            <a:pPr algn="ctr">
              <a:lnSpc>
                <a:spcPct val="150000"/>
              </a:lnSpc>
            </a:pPr>
            <a:r>
              <a:rPr lang="en-US" sz="2800" dirty="0">
                <a:solidFill>
                  <a:schemeClr val="accent1">
                    <a:lumMod val="75000"/>
                  </a:schemeClr>
                </a:solidFill>
                <a:latin typeface="Arial" panose="020B0604020202020204" pitchFamily="34" charset="0"/>
                <a:cs typeface="Arial" panose="020B0604020202020204" pitchFamily="34" charset="0"/>
              </a:rPr>
              <a:t>Recommendation 1b: </a:t>
            </a:r>
            <a:endParaRPr lang="en-US" sz="2800" dirty="0" smtClean="0">
              <a:solidFill>
                <a:schemeClr val="accent1">
                  <a:lumMod val="75000"/>
                </a:schemeClr>
              </a:solidFill>
              <a:latin typeface="Arial" panose="020B0604020202020204" pitchFamily="34" charset="0"/>
              <a:cs typeface="Arial" panose="020B0604020202020204" pitchFamily="34" charset="0"/>
            </a:endParaRPr>
          </a:p>
          <a:p>
            <a:pPr algn="ctr">
              <a:lnSpc>
                <a:spcPct val="150000"/>
              </a:lnSpc>
            </a:pPr>
            <a:r>
              <a:rPr lang="en-US" sz="2800" dirty="0" smtClean="0">
                <a:solidFill>
                  <a:srgbClr val="0000FF"/>
                </a:solidFill>
                <a:latin typeface="Arial" panose="020B0604020202020204" pitchFamily="34" charset="0"/>
                <a:cs typeface="Arial" panose="020B0604020202020204" pitchFamily="34" charset="0"/>
              </a:rPr>
              <a:t>ACP </a:t>
            </a:r>
            <a:r>
              <a:rPr lang="en-US" sz="2800" dirty="0">
                <a:solidFill>
                  <a:srgbClr val="0000FF"/>
                </a:solidFill>
                <a:latin typeface="Arial" panose="020B0604020202020204" pitchFamily="34" charset="0"/>
                <a:cs typeface="Arial" panose="020B0604020202020204" pitchFamily="34" charset="0"/>
              </a:rPr>
              <a:t>suggests that clinicians use bisphosphonates for initial pharmacologic treatment to reduce the risk of fractures in males diagnosed with primary osteoporosis </a:t>
            </a:r>
            <a:endParaRPr lang="fr-FR"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637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9501</TotalTime>
  <Words>1425</Words>
  <Application>Microsoft Office PowerPoint</Application>
  <PresentationFormat>Grand écran</PresentationFormat>
  <Paragraphs>95</Paragraphs>
  <Slides>25</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Calibri Light</vt:lpstr>
      <vt:lpstr>roboto</vt:lpstr>
      <vt:lpstr>Wingdings</vt:lpstr>
      <vt:lpstr>Rétrospective</vt:lpstr>
      <vt:lpstr>Présentation PowerPoint</vt:lpstr>
      <vt:lpstr>Généralités :</vt:lpstr>
      <vt:lpstr>2 - Épidémiologie</vt:lpstr>
      <vt:lpstr>Moyens de diagnostic</vt:lpstr>
      <vt:lpstr>Présentation PowerPoint</vt:lpstr>
      <vt:lpstr>Présentation PowerPoint</vt:lpstr>
      <vt:lpstr>Présentation PowerPoint</vt:lpstr>
      <vt:lpstr>2023 GUIDELINES FOR MANAGEMENT OF OSTEOPOROSIS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prise en charge non pharmacologique </vt:lpstr>
      <vt:lpstr>Présentation PowerPoint</vt:lpstr>
      <vt:lpstr> l’Acide zoledronique 4 mg/100cc VS Acide zoledronique 5 mg </vt:lpstr>
      <vt:lpstr>Acide zoledronique 4mg/100cc</vt:lpstr>
      <vt:lpstr>Keys messages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LAMIA</dc:creator>
  <cp:lastModifiedBy>LAMIA</cp:lastModifiedBy>
  <cp:revision>45</cp:revision>
  <dcterms:created xsi:type="dcterms:W3CDTF">2023-11-29T19:48:59Z</dcterms:created>
  <dcterms:modified xsi:type="dcterms:W3CDTF">2023-12-06T21:37:04Z</dcterms:modified>
</cp:coreProperties>
</file>