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3" r:id="rId2"/>
    <p:sldId id="275" r:id="rId3"/>
    <p:sldId id="276" r:id="rId4"/>
    <p:sldId id="277" r:id="rId5"/>
    <p:sldId id="278" r:id="rId6"/>
    <p:sldId id="280" r:id="rId7"/>
    <p:sldId id="281" r:id="rId8"/>
    <p:sldId id="288" r:id="rId9"/>
    <p:sldId id="285" r:id="rId10"/>
    <p:sldId id="260" r:id="rId11"/>
    <p:sldId id="261" r:id="rId12"/>
    <p:sldId id="262" r:id="rId13"/>
    <p:sldId id="263" r:id="rId14"/>
    <p:sldId id="264" r:id="rId15"/>
    <p:sldId id="265" r:id="rId16"/>
    <p:sldId id="294" r:id="rId17"/>
    <p:sldId id="292" r:id="rId18"/>
    <p:sldId id="267" r:id="rId19"/>
    <p:sldId id="268" r:id="rId20"/>
    <p:sldId id="269" r:id="rId21"/>
    <p:sldId id="295" r:id="rId22"/>
    <p:sldId id="296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070785-9124-401B-BBC3-DC8AA896E60E}">
          <p14:sldIdLst>
            <p14:sldId id="273"/>
            <p14:sldId id="275"/>
            <p14:sldId id="276"/>
            <p14:sldId id="277"/>
            <p14:sldId id="278"/>
            <p14:sldId id="280"/>
          </p14:sldIdLst>
        </p14:section>
        <p14:section name="Section sans titre" id="{6D86DC45-17D3-41A4-8B4F-26315B2692FD}">
          <p14:sldIdLst>
            <p14:sldId id="281"/>
            <p14:sldId id="288"/>
            <p14:sldId id="285"/>
            <p14:sldId id="260"/>
            <p14:sldId id="261"/>
            <p14:sldId id="262"/>
            <p14:sldId id="263"/>
            <p14:sldId id="264"/>
            <p14:sldId id="265"/>
            <p14:sldId id="294"/>
            <p14:sldId id="292"/>
            <p14:sldId id="267"/>
            <p14:sldId id="268"/>
            <p14:sldId id="269"/>
            <p14:sldId id="295"/>
            <p14:sldId id="296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E316-B450-4D2A-833D-10E98B0825BF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4A13F-90B8-496F-9EF3-9F8362C18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A13F-90B8-496F-9EF3-9F8362C189C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99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A13F-90B8-496F-9EF3-9F8362C189C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8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étude publier en 2021</a:t>
            </a:r>
            <a:r>
              <a:rPr lang="fr-FR" baseline="0" dirty="0" smtClean="0"/>
              <a:t> cas témoin </a:t>
            </a:r>
            <a:r>
              <a:rPr lang="fr-FR" dirty="0" smtClean="0"/>
              <a:t>Ces résultats suggèrent un possible effet protecteur de l'</a:t>
            </a:r>
            <a:r>
              <a:rPr lang="fr-FR" dirty="0" err="1" smtClean="0"/>
              <a:t>alendronate</a:t>
            </a:r>
            <a:r>
              <a:rPr lang="fr-FR" dirty="0" smtClean="0"/>
              <a:t> de manière dose-dépendante contre le développement du diabète de type 2.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A13F-90B8-496F-9EF3-9F8362C189C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9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L’incidence du diabète de type deux diffère t-elle-entre les initiateurs de l’</a:t>
            </a:r>
            <a:r>
              <a:rPr lang="fr-FR" dirty="0" err="1" smtClean="0"/>
              <a:t>alendronate</a:t>
            </a:r>
            <a:r>
              <a:rPr lang="fr-FR" dirty="0" smtClean="0"/>
              <a:t> et du </a:t>
            </a:r>
            <a:r>
              <a:rPr lang="fr-FR" dirty="0" err="1" smtClean="0"/>
              <a:t>denosumab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A13F-90B8-496F-9EF3-9F8362C189C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0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diminution de l’incidence apparaissez après une courte durée d’utilisation</a:t>
            </a:r>
            <a:r>
              <a:rPr lang="fr-FR" baseline="0" dirty="0" smtClean="0"/>
              <a:t> du </a:t>
            </a:r>
            <a:r>
              <a:rPr lang="fr-FR" baseline="0" dirty="0" err="1" smtClean="0"/>
              <a:t>denosumab</a:t>
            </a:r>
            <a:r>
              <a:rPr lang="fr-FR" baseline="0" dirty="0" smtClean="0"/>
              <a:t> contrairement a l’</a:t>
            </a:r>
            <a:r>
              <a:rPr lang="fr-FR" baseline="0" dirty="0" err="1" smtClean="0"/>
              <a:t>alendronate</a:t>
            </a:r>
            <a:r>
              <a:rPr lang="fr-FR" baseline="0" dirty="0" smtClean="0"/>
              <a:t> ou elle </a:t>
            </a:r>
            <a:r>
              <a:rPr lang="fr-FR" baseline="0" dirty="0" err="1" smtClean="0"/>
              <a:t>apparer</a:t>
            </a:r>
            <a:r>
              <a:rPr lang="fr-FR" baseline="0" dirty="0" smtClean="0"/>
              <a:t> après une longue durée d’utilisation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4A13F-90B8-496F-9EF3-9F8362C189C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8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2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7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92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56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797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03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02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7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4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0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43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7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98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18FF-32DF-4ABE-BE23-BD13F112416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0C20D2-991A-4365-9F01-FCE96FB83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288704"/>
            <a:ext cx="6696744" cy="15723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Incident Type 2 </a:t>
            </a:r>
            <a:r>
              <a:rPr lang="fr-FR" dirty="0" err="1"/>
              <a:t>D</a:t>
            </a:r>
            <a:r>
              <a:rPr lang="fr-FR" dirty="0" err="1" smtClean="0"/>
              <a:t>iabete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 of </a:t>
            </a:r>
            <a:r>
              <a:rPr lang="fr-FR" dirty="0" err="1"/>
              <a:t>D</a:t>
            </a:r>
            <a:r>
              <a:rPr lang="fr-FR" dirty="0" err="1" smtClean="0"/>
              <a:t>enosumab</a:t>
            </a:r>
            <a:r>
              <a:rPr lang="fr-FR" dirty="0" smtClean="0"/>
              <a:t> and </a:t>
            </a:r>
            <a:r>
              <a:rPr lang="fr-FR" dirty="0" err="1"/>
              <a:t>A</a:t>
            </a:r>
            <a:r>
              <a:rPr lang="fr-FR" dirty="0" err="1" smtClean="0"/>
              <a:t>lendronate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7" y="44624"/>
            <a:ext cx="1352138" cy="137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27384"/>
            <a:ext cx="15240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66572" y="548680"/>
            <a:ext cx="6301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Service de la médecine interne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CHU </a:t>
            </a:r>
            <a:r>
              <a:rPr lang="fr-FR" b="1" dirty="0" err="1">
                <a:solidFill>
                  <a:schemeClr val="accent1"/>
                </a:solidFill>
              </a:rPr>
              <a:t>Tidjani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Damerdji</a:t>
            </a:r>
            <a:r>
              <a:rPr lang="fr-FR" b="1">
                <a:solidFill>
                  <a:schemeClr val="accent1"/>
                </a:solidFill>
              </a:rPr>
              <a:t> </a:t>
            </a:r>
            <a:r>
              <a:rPr lang="fr-FR" b="1" smtClean="0">
                <a:solidFill>
                  <a:schemeClr val="accent1"/>
                </a:solidFill>
              </a:rPr>
              <a:t>Tlemcen                                   Laboratoire </a:t>
            </a:r>
            <a:r>
              <a:rPr lang="fr-FR" b="1" dirty="0">
                <a:solidFill>
                  <a:schemeClr val="accent1"/>
                </a:solidFill>
              </a:rPr>
              <a:t>des recherches sur le diabète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Faculté de médecine-Université </a:t>
            </a:r>
            <a:r>
              <a:rPr lang="fr-FR" b="1" dirty="0" err="1">
                <a:solidFill>
                  <a:schemeClr val="accent1"/>
                </a:solidFill>
              </a:rPr>
              <a:t>Aboubakr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Belkaid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1587"/>
            <a:ext cx="5112567" cy="46333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4" t="16416" r="4716" b="8955"/>
          <a:stretch/>
        </p:blipFill>
        <p:spPr bwMode="auto">
          <a:xfrm>
            <a:off x="1025742" y="4365104"/>
            <a:ext cx="2898186" cy="2052593"/>
          </a:xfrm>
          <a:prstGeom prst="teardrop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/>
          <a:extLst/>
        </p:spPr>
      </p:pic>
      <p:sp>
        <p:nvSpPr>
          <p:cNvPr id="9" name="ZoneTexte 8"/>
          <p:cNvSpPr txBox="1"/>
          <p:nvPr/>
        </p:nvSpPr>
        <p:spPr>
          <a:xfrm>
            <a:off x="4716016" y="429483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</a:t>
            </a:r>
            <a:r>
              <a:rPr lang="fr-FR" dirty="0" err="1" smtClean="0"/>
              <a:t>Sendani</a:t>
            </a:r>
            <a:r>
              <a:rPr lang="fr-FR" dirty="0" smtClean="0"/>
              <a:t> Doha; Pr </a:t>
            </a:r>
            <a:r>
              <a:rPr lang="fr-FR" dirty="0" err="1" smtClean="0"/>
              <a:t>Lounici</a:t>
            </a:r>
            <a:r>
              <a:rPr lang="fr-FR" dirty="0" smtClean="0"/>
              <a:t> Ali</a:t>
            </a:r>
          </a:p>
          <a:p>
            <a:r>
              <a:rPr lang="fr-FR" dirty="0"/>
              <a:t> </a:t>
            </a:r>
            <a:r>
              <a:rPr lang="fr-FR" dirty="0" smtClean="0"/>
              <a:t>             08/12/2023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4168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72950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6328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73448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10371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0" y="836712"/>
            <a:ext cx="7703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560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7" y="2364134"/>
            <a:ext cx="6552727" cy="1280890"/>
          </a:xfrm>
        </p:spPr>
        <p:txBody>
          <a:bodyPr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Résultats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8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0" y="836712"/>
            <a:ext cx="7703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76328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748883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764704"/>
            <a:ext cx="7668344" cy="39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908720"/>
            <a:ext cx="7200800" cy="46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404664"/>
            <a:ext cx="6589199" cy="128089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Conclusion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/>
          </a:bodyPr>
          <a:lstStyle/>
          <a:p>
            <a:r>
              <a:rPr lang="fr-FR" dirty="0"/>
              <a:t>L'ostéoporose et le diabète </a:t>
            </a:r>
            <a:r>
              <a:rPr lang="fr-FR" dirty="0" smtClean="0"/>
              <a:t>sont </a:t>
            </a:r>
            <a:r>
              <a:rPr lang="fr-FR" dirty="0"/>
              <a:t>des problèmes de santé mondiaux majeurs avec une prévalence élevée.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patients diabétiques ont un risque plus élevé de fractures, ce qui suggère un lien entre la régulation de la glycémie et la santé </a:t>
            </a:r>
            <a:r>
              <a:rPr lang="fr-FR" dirty="0" smtClean="0"/>
              <a:t>osseuse.</a:t>
            </a:r>
          </a:p>
          <a:p>
            <a:endParaRPr lang="fr-FR" dirty="0" smtClean="0"/>
          </a:p>
          <a:p>
            <a:r>
              <a:rPr lang="fr-FR" dirty="0"/>
              <a:t>il </a:t>
            </a:r>
            <a:r>
              <a:rPr lang="fr-FR" dirty="0" smtClean="0"/>
              <a:t>est  </a:t>
            </a:r>
            <a:r>
              <a:rPr lang="fr-FR" dirty="0"/>
              <a:t>possible </a:t>
            </a:r>
            <a:r>
              <a:rPr lang="fr-FR" dirty="0" smtClean="0"/>
              <a:t>de diminuer   </a:t>
            </a:r>
            <a:r>
              <a:rPr lang="fr-FR" dirty="0"/>
              <a:t>l’incidence du </a:t>
            </a:r>
            <a:r>
              <a:rPr lang="fr-FR" dirty="0" smtClean="0"/>
              <a:t>diabète  </a:t>
            </a:r>
            <a:r>
              <a:rPr lang="fr-FR" dirty="0"/>
              <a:t>par </a:t>
            </a:r>
            <a:r>
              <a:rPr lang="fr-FR" dirty="0" err="1"/>
              <a:t>alendronate</a:t>
            </a:r>
            <a:r>
              <a:rPr lang="fr-FR" dirty="0"/>
              <a:t> </a:t>
            </a:r>
            <a:r>
              <a:rPr lang="fr-FR" dirty="0" smtClean="0"/>
              <a:t>et  </a:t>
            </a:r>
            <a:r>
              <a:rPr lang="fr-FR" dirty="0" err="1"/>
              <a:t>denosumab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5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Conclusion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personnes présentant un risque élevé de diabète de type 2 (par exemple celles souffrant de </a:t>
            </a:r>
            <a:r>
              <a:rPr lang="fr-FR" dirty="0" err="1"/>
              <a:t>prédiabète</a:t>
            </a:r>
            <a:r>
              <a:rPr lang="fr-FR" dirty="0"/>
              <a:t> ou d'obésité) qui utilisent le </a:t>
            </a:r>
            <a:r>
              <a:rPr lang="fr-FR" dirty="0" err="1"/>
              <a:t>denosumab</a:t>
            </a:r>
            <a:r>
              <a:rPr lang="fr-FR" dirty="0"/>
              <a:t> peuvent constater une réduction supplémentaire du risque de diabète par rapport </a:t>
            </a:r>
            <a:r>
              <a:rPr lang="fr-FR" dirty="0" smtClean="0"/>
              <a:t>a un </a:t>
            </a:r>
            <a:r>
              <a:rPr lang="fr-FR" dirty="0" err="1"/>
              <a:t>bisphosphonate</a:t>
            </a:r>
            <a:r>
              <a:rPr lang="fr-FR" dirty="0"/>
              <a:t> oral.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988840"/>
            <a:ext cx="48245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Rappels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225" y="1905036"/>
            <a:ext cx="6591985" cy="3777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Diabète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diabète est un véritable problème de sante public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diabète de type 2 est une maladie grave qui peut entraîner des comorbidités et des complications sévères dont l’AVC, la maladie cardiaque, la cécité et l'amputation d'un membre.  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Tout ce qui pourrait réduire l’incidence du diabète doit être étudié. </a:t>
            </a:r>
          </a:p>
        </p:txBody>
      </p:sp>
    </p:spTree>
    <p:extLst>
      <p:ext uri="{BB962C8B-B14F-4D97-AF65-F5344CB8AC3E}">
        <p14:creationId xmlns:p14="http://schemas.microsoft.com/office/powerpoint/2010/main" val="27349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Rappels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Ostéoporose </a:t>
            </a:r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Affection 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généralisée du squelette caractérisée par une réduction de la masse osseuse et une altération de la microarchitecture du tissu osseux                                      </a:t>
            </a:r>
          </a:p>
          <a:p>
            <a:pPr lvl="0"/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augmentation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fragilité de l’os    </a:t>
            </a:r>
          </a:p>
          <a:p>
            <a:pPr lvl="0"/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augmentation 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 risque </a:t>
            </a:r>
            <a:r>
              <a:rPr lang="fr-F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fracturaire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5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1687" y="624110"/>
            <a:ext cx="7490793" cy="128089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Rappels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7777649" cy="4536504"/>
          </a:xfrm>
        </p:spPr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sz="4200" b="1" dirty="0" smtClean="0"/>
          </a:p>
          <a:p>
            <a:pPr marL="0" indent="0" algn="ctr">
              <a:buNone/>
            </a:pPr>
            <a:r>
              <a:rPr lang="fr-FR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Traitement </a:t>
            </a:r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de l’ostéoporose </a:t>
            </a:r>
          </a:p>
          <a:p>
            <a:endParaRPr lang="fr-FR" sz="4200" b="1" dirty="0" smtClean="0"/>
          </a:p>
          <a:p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médicaments 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anti résorption 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sont les options thérapeutiques les plus largement utilisées contre l’ostéoporose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médicaments utilisés en 1ère intention sont les </a:t>
            </a:r>
            <a:r>
              <a:rPr lang="fr-FR" sz="7200" dirty="0" err="1">
                <a:latin typeface="Arial" panose="020B0604020202020204" pitchFamily="34" charset="0"/>
                <a:cs typeface="Arial" panose="020B0604020202020204" pitchFamily="34" charset="0"/>
              </a:rPr>
              <a:t>bisphosphonates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fr-FR" sz="7200" dirty="0" err="1">
                <a:latin typeface="Arial" panose="020B0604020202020204" pitchFamily="34" charset="0"/>
                <a:cs typeface="Arial" panose="020B0604020202020204" pitchFamily="34" charset="0"/>
              </a:rPr>
              <a:t>raloxifène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fr-FR" sz="7200" dirty="0" err="1">
                <a:latin typeface="Arial" panose="020B0604020202020204" pitchFamily="34" charset="0"/>
                <a:cs typeface="Arial" panose="020B0604020202020204" pitchFamily="34" charset="0"/>
              </a:rPr>
              <a:t>romosozumab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 et le </a:t>
            </a:r>
            <a:r>
              <a:rPr lang="fr-FR" sz="7200" dirty="0" err="1">
                <a:latin typeface="Arial" panose="020B0604020202020204" pitchFamily="34" charset="0"/>
                <a:cs typeface="Arial" panose="020B0604020202020204" pitchFamily="34" charset="0"/>
              </a:rPr>
              <a:t>tériparatide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Alendronate</a:t>
            </a:r>
            <a:r>
              <a:rPr lang="fr-FR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acide </a:t>
            </a:r>
            <a:r>
              <a:rPr lang="fr-F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alendronique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10mg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/j                                                          </a:t>
            </a:r>
          </a:p>
          <a:p>
            <a:pPr marL="0" indent="0">
              <a:buNone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fr-F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70 mg/</a:t>
            </a:r>
            <a:r>
              <a:rPr lang="fr-F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fr-F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861048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Traitement de l’ostéoporose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</p:spPr>
        <p:txBody>
          <a:bodyPr>
            <a:normAutofit lnSpcReduction="10000"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Denosumab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traitement de 2ème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intention, supprime la résorption osseuse. 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Anticorps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monoclonal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IgG2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humain qui cible et se lie de façon spécifique au RANKL avec une forte affinité, empêchant l'activation du récepteur RANK situé à la surface des ostéoclastes et de leurs précurseurs.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Recommander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chez les femmes ménopausées, ostéoporose induite par les glucocorticoïdes et présentant un risque élevé de fracture.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Relation: diabète type 2 et ostéoporose??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7" y="1905000"/>
            <a:ext cx="7488831" cy="4006222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L’ostéoporose 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et le diabète représentent deux maladies chroniques dont la prévalence ne cesse d’augmenter, particulièrement chez les personnes âgées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4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Relation: </a:t>
            </a:r>
            <a:r>
              <a:rPr lang="fr-FR" b="1" dirty="0" smtClean="0">
                <a:solidFill>
                  <a:srgbClr val="FF0000"/>
                </a:solidFill>
              </a:rPr>
              <a:t>diabète </a:t>
            </a:r>
            <a:r>
              <a:rPr lang="fr-FR" b="1" dirty="0">
                <a:solidFill>
                  <a:srgbClr val="FF0000"/>
                </a:solidFill>
              </a:rPr>
              <a:t>type 2 et ostéoporose??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 De nombreuses études observationnelles, telles que la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Women’s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Initiative (WHI), ont mis en évidence un risque de fracture augmenté de 20 à 70% en cas de diabète.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qui suggère un lien entre la régulation de la glycémie et la santé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osseuse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 la modification des cellules osseuses par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alendronate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pourrait également affecter la régulation du glucose.</a:t>
            </a:r>
          </a:p>
        </p:txBody>
      </p:sp>
    </p:spTree>
    <p:extLst>
      <p:ext uri="{BB962C8B-B14F-4D97-AF65-F5344CB8AC3E}">
        <p14:creationId xmlns:p14="http://schemas.microsoft.com/office/powerpoint/2010/main" val="12095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Relation: </a:t>
            </a:r>
            <a:r>
              <a:rPr lang="fr-FR" b="1" dirty="0" smtClean="0">
                <a:solidFill>
                  <a:srgbClr val="FF0000"/>
                </a:solidFill>
              </a:rPr>
              <a:t>diabète </a:t>
            </a:r>
            <a:r>
              <a:rPr lang="fr-FR" b="1" dirty="0">
                <a:solidFill>
                  <a:srgbClr val="FF0000"/>
                </a:solidFill>
              </a:rPr>
              <a:t>type 2 et ostéoporose??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1905000"/>
            <a:ext cx="7490792" cy="4692352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Des études récentes suggèrent une association entre la voie de signalisation RANKL/RANK et le métabolisme énergétique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Dans une vaste étude basée sur la population, des niveaux plus élevés de RANKL ont été associés à un risque quatre fois plus élevé de diabète de type 2 sur une période de suivi de cinq ans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régulation négative de la signalisation RANKL peut améliorer le métabolisme du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glucose et la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sensibilité hépatique à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l'insuline.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Le blocage de la signalisation RANKL avec 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dénosumab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pourrait réduire considérablement la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dipeptidyl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peptidase 4 en circulation et augmenter les taux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peptide-1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type glucagon (GLP-1)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3302</TotalTime>
  <Words>465</Words>
  <Application>Microsoft Office PowerPoint</Application>
  <PresentationFormat>Affichage à l'écran (4:3)</PresentationFormat>
  <Paragraphs>85</Paragraphs>
  <Slides>25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3</vt:lpstr>
      <vt:lpstr>Brin</vt:lpstr>
      <vt:lpstr>Incident Type 2 Diabete among users of Denosumab and Alendronate </vt:lpstr>
      <vt:lpstr>Présentation PowerPoint</vt:lpstr>
      <vt:lpstr>Rappels </vt:lpstr>
      <vt:lpstr>Rappels </vt:lpstr>
      <vt:lpstr>Rappels </vt:lpstr>
      <vt:lpstr>Traitement de l’ostéoporose  </vt:lpstr>
      <vt:lpstr>Relation: diabète type 2 et ostéoporose??</vt:lpstr>
      <vt:lpstr>Relation: diabète type 2 et ostéoporose??</vt:lpstr>
      <vt:lpstr>Relation: diabète type 2 et ostéoporose??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  <vt:lpstr>Conclusion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DOHA</dc:creator>
  <cp:lastModifiedBy>Lenovo</cp:lastModifiedBy>
  <cp:revision>65</cp:revision>
  <dcterms:created xsi:type="dcterms:W3CDTF">2023-11-15T16:15:03Z</dcterms:created>
  <dcterms:modified xsi:type="dcterms:W3CDTF">2023-12-08T10:03:23Z</dcterms:modified>
</cp:coreProperties>
</file>