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74"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83" autoAdjust="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D5647-D884-4545-BD89-5363F3FCE601}" type="datetimeFigureOut">
              <a:rPr lang="en-US" smtClean="0"/>
              <a:t>12/8/2023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E5715-2D6D-4943-8F00-A2D9E3289921}" type="slidenum">
              <a:rPr lang="en-US" smtClean="0"/>
              <a:t>‹N°›</a:t>
            </a:fld>
            <a:endParaRPr lang="en-US"/>
          </a:p>
        </p:txBody>
      </p:sp>
    </p:spTree>
    <p:extLst>
      <p:ext uri="{BB962C8B-B14F-4D97-AF65-F5344CB8AC3E}">
        <p14:creationId xmlns:p14="http://schemas.microsoft.com/office/powerpoint/2010/main" val="2597318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diabète de type 1 est la conséquence d’une destruction des cellules B des îlots de Langerhans par un processus auto-immun, survenant sur un terrain génétique de susceptibilité et conduisant à une carence absolue en insuline.</a:t>
            </a:r>
          </a:p>
          <a:p>
            <a:r>
              <a:rPr lang="fr-FR" dirty="0" smtClean="0"/>
              <a:t>La compréhension du diabète auto-immun de type 1 s’améliore, et la recherche de l’étiologie séparément de la pathogenèse est devenu crucial. Les éléments permettant d’expliquer le développement du diabète de type 1 sont connus depuis un certain temps.</a:t>
            </a:r>
          </a:p>
          <a:p>
            <a:r>
              <a:rPr lang="fr-FR" dirty="0" smtClean="0"/>
              <a:t>On suppose généralement que la maladie est héréditaire, mais la plupart des patients n’ont pas d’antécédents familiaux de diabète ; et la proportion d’enfants ayant un parent au premier degré atteint (FDR) n’est que d’environ 10% a 12%</a:t>
            </a:r>
          </a:p>
          <a:p>
            <a:endParaRPr lang="en-US" dirty="0"/>
          </a:p>
        </p:txBody>
      </p:sp>
      <p:sp>
        <p:nvSpPr>
          <p:cNvPr id="4" name="Espace réservé du numéro de diapositive 3"/>
          <p:cNvSpPr>
            <a:spLocks noGrp="1"/>
          </p:cNvSpPr>
          <p:nvPr>
            <p:ph type="sldNum" sz="quarter" idx="10"/>
          </p:nvPr>
        </p:nvSpPr>
        <p:spPr/>
        <p:txBody>
          <a:bodyPr/>
          <a:lstStyle/>
          <a:p>
            <a:fld id="{166E5715-2D6D-4943-8F00-A2D9E3289921}" type="slidenum">
              <a:rPr lang="en-US" smtClean="0"/>
              <a:t>2</a:t>
            </a:fld>
            <a:endParaRPr lang="en-US"/>
          </a:p>
        </p:txBody>
      </p:sp>
    </p:spTree>
    <p:extLst>
      <p:ext uri="{BB962C8B-B14F-4D97-AF65-F5344CB8AC3E}">
        <p14:creationId xmlns:p14="http://schemas.microsoft.com/office/powerpoint/2010/main" val="2574470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 développement d’auto-anticorps est le premier </a:t>
            </a:r>
            <a:r>
              <a:rPr lang="fr-FR" sz="1200" b="0" i="0" kern="1200" dirty="0" err="1" smtClean="0">
                <a:solidFill>
                  <a:schemeClr val="tx1"/>
                </a:solidFill>
                <a:effectLst/>
                <a:latin typeface="+mn-lt"/>
                <a:ea typeface="+mn-ea"/>
                <a:cs typeface="+mn-cs"/>
              </a:rPr>
              <a:t>endpoint</a:t>
            </a:r>
            <a:r>
              <a:rPr lang="fr-FR" sz="1200" b="0" i="0" kern="1200" dirty="0" smtClean="0">
                <a:solidFill>
                  <a:schemeClr val="tx1"/>
                </a:solidFill>
                <a:effectLst/>
                <a:latin typeface="+mn-lt"/>
                <a:ea typeface="+mn-ea"/>
                <a:cs typeface="+mn-cs"/>
              </a:rPr>
              <a:t> de l’étude TEDDY.</a:t>
            </a:r>
          </a:p>
          <a:p>
            <a:r>
              <a:rPr lang="fr-FR" sz="1200" b="0" i="0" kern="1200" dirty="0" smtClean="0">
                <a:solidFill>
                  <a:schemeClr val="tx1"/>
                </a:solidFill>
                <a:effectLst/>
                <a:latin typeface="+mn-lt"/>
                <a:ea typeface="+mn-ea"/>
                <a:cs typeface="+mn-cs"/>
              </a:rPr>
              <a:t>L’étude TEDDY (</a:t>
            </a:r>
            <a:r>
              <a:rPr lang="fr-FR" sz="1200" b="0" i="0" kern="1200" dirty="0" err="1" smtClean="0">
                <a:solidFill>
                  <a:schemeClr val="tx1"/>
                </a:solidFill>
                <a:effectLst/>
                <a:latin typeface="+mn-lt"/>
                <a:ea typeface="+mn-ea"/>
                <a:cs typeface="+mn-cs"/>
              </a:rPr>
              <a:t>Environmental</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Determinants</a:t>
            </a:r>
            <a:r>
              <a:rPr lang="fr-FR" sz="1200" b="0" i="0" kern="1200" dirty="0" smtClean="0">
                <a:solidFill>
                  <a:schemeClr val="tx1"/>
                </a:solidFill>
                <a:effectLst/>
                <a:latin typeface="+mn-lt"/>
                <a:ea typeface="+mn-ea"/>
                <a:cs typeface="+mn-cs"/>
              </a:rPr>
              <a:t> of the </a:t>
            </a:r>
            <a:r>
              <a:rPr lang="fr-FR" sz="1200" b="0" i="0" kern="1200" dirty="0" err="1" smtClean="0">
                <a:solidFill>
                  <a:schemeClr val="tx1"/>
                </a:solidFill>
                <a:effectLst/>
                <a:latin typeface="+mn-lt"/>
                <a:ea typeface="+mn-ea"/>
                <a:cs typeface="+mn-cs"/>
              </a:rPr>
              <a:t>Diabetes</a:t>
            </a:r>
            <a:r>
              <a:rPr lang="fr-FR" sz="1200" b="0" i="0" kern="1200" dirty="0" smtClean="0">
                <a:solidFill>
                  <a:schemeClr val="tx1"/>
                </a:solidFill>
                <a:effectLst/>
                <a:latin typeface="+mn-lt"/>
                <a:ea typeface="+mn-ea"/>
                <a:cs typeface="+mn-cs"/>
              </a:rPr>
              <a:t> in the Young) a suivi de manière prospective, dès la naissance, les enfants présentant un risque génétique accru de diabète de type 1. elle a recueilli des données hétérogènes longitudinalement pour mieux comprendre les mécanismes environnementaux et biologiques à l’origine de la progression vers les auto-anticorps persistants des îlots pancréatiques.</a:t>
            </a:r>
          </a:p>
          <a:p>
            <a:r>
              <a:rPr lang="fr-FR" sz="1200" b="0" i="0" kern="1200" dirty="0" smtClean="0">
                <a:solidFill>
                  <a:schemeClr val="tx1"/>
                </a:solidFill>
                <a:effectLst/>
                <a:latin typeface="+mn-lt"/>
                <a:ea typeface="+mn-ea"/>
                <a:cs typeface="+mn-cs"/>
              </a:rPr>
              <a:t>Les génotypes HLA à haut risque pour les participants dépistés dans la population générale étaient les suivants </a:t>
            </a:r>
            <a:r>
              <a:rPr lang="en-US" dirty="0" smtClean="0"/>
              <a:t>DQ2/8 DQ8/8 DQ4/8 DQ2/2</a:t>
            </a:r>
          </a:p>
          <a:p>
            <a:r>
              <a:rPr lang="fr-FR" sz="1200" b="0" i="0" kern="1200" dirty="0" smtClean="0">
                <a:solidFill>
                  <a:schemeClr val="tx1"/>
                </a:solidFill>
                <a:effectLst/>
                <a:latin typeface="+mn-lt"/>
                <a:ea typeface="+mn-ea"/>
                <a:cs typeface="+mn-cs"/>
              </a:rPr>
              <a:t>Les auto-anticorps des îlots pancréatiques dirigés contre l’insuline (IAA), GAD (GADA) ou IA-2 (IA-2A) ont été mesurés dans deux laboratoires</a:t>
            </a:r>
          </a:p>
          <a:p>
            <a:r>
              <a:rPr lang="fr-FR" sz="1200" b="0" i="0" kern="1200" dirty="0" smtClean="0">
                <a:solidFill>
                  <a:schemeClr val="tx1"/>
                </a:solidFill>
                <a:effectLst/>
                <a:latin typeface="+mn-lt"/>
                <a:ea typeface="+mn-ea"/>
                <a:cs typeface="+mn-cs"/>
              </a:rPr>
              <a:t>L’auto-immunité persistante des îlots a été définie comme une positivité confirmée pour l’IAA, le GADA ou l’IA-2A dans au moins deux échantillons consécutifs.</a:t>
            </a:r>
          </a:p>
          <a:p>
            <a:r>
              <a:rPr lang="fr-FR" sz="1200" b="0" i="0" kern="1200" dirty="0" smtClean="0">
                <a:solidFill>
                  <a:schemeClr val="tx1"/>
                </a:solidFill>
                <a:effectLst/>
                <a:latin typeface="+mn-lt"/>
                <a:ea typeface="+mn-ea"/>
                <a:cs typeface="+mn-cs"/>
              </a:rPr>
              <a:t>De même, la progression des auto-anticorps multiples vers le diabète de type 1 a été définie comme le développement du diabète de type 1 chez les enfants positifs pour plusieurs IA. </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166E5715-2D6D-4943-8F00-A2D9E3289921}" type="slidenum">
              <a:rPr lang="en-US" smtClean="0"/>
              <a:t>11</a:t>
            </a:fld>
            <a:endParaRPr lang="en-US"/>
          </a:p>
        </p:txBody>
      </p:sp>
    </p:spTree>
    <p:extLst>
      <p:ext uri="{BB962C8B-B14F-4D97-AF65-F5344CB8AC3E}">
        <p14:creationId xmlns:p14="http://schemas.microsoft.com/office/powerpoint/2010/main" val="3234919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Les enfants ont été évalués pour le développement d’auto-anticorps persistants des îlots pancréatiques tous les 3 mois jusqu’au développement du DT1 ou à 48 mois. À ce stade, pour les personnes atteintes d’auto-anticorps de séroconversion, les visites se poursuivent tous les 3 mois, et pour les autres, les visites se déroulent à des intervalles de 6 mois.</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166E5715-2D6D-4943-8F00-A2D9E3289921}" type="slidenum">
              <a:rPr lang="en-US" smtClean="0"/>
              <a:t>12</a:t>
            </a:fld>
            <a:endParaRPr lang="en-US"/>
          </a:p>
        </p:txBody>
      </p:sp>
    </p:spTree>
    <p:extLst>
      <p:ext uri="{BB962C8B-B14F-4D97-AF65-F5344CB8AC3E}">
        <p14:creationId xmlns:p14="http://schemas.microsoft.com/office/powerpoint/2010/main" val="94901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 L’apparition d’auto-anticorps contre les îlots pancréatiques a précédé la maladie clinique pendant une période très variable allant de quelques mois à &gt;15 ans. L’âge au moment de la séroconversion est un prédicteur constant tout au long de la séroconversion, bien que pour les personnes atteintes de GADA-first, l’âge ne soit pas significativement associé à la progression vers le diabète de type 1. Une constatation importante est que le risque de diabète de type 1 chez les personnes ayant plusieurs auto-anticorps diminue avec l’âge de la séroconversion initiale.</a:t>
            </a:r>
          </a:p>
        </p:txBody>
      </p:sp>
      <p:sp>
        <p:nvSpPr>
          <p:cNvPr id="4" name="Espace réservé du numéro de diapositive 3"/>
          <p:cNvSpPr>
            <a:spLocks noGrp="1"/>
          </p:cNvSpPr>
          <p:nvPr>
            <p:ph type="sldNum" sz="quarter" idx="10"/>
          </p:nvPr>
        </p:nvSpPr>
        <p:spPr/>
        <p:txBody>
          <a:bodyPr/>
          <a:lstStyle/>
          <a:p>
            <a:fld id="{166E5715-2D6D-4943-8F00-A2D9E3289921}" type="slidenum">
              <a:rPr lang="en-US" smtClean="0"/>
              <a:t>13</a:t>
            </a:fld>
            <a:endParaRPr lang="en-US"/>
          </a:p>
        </p:txBody>
      </p:sp>
    </p:spTree>
    <p:extLst>
      <p:ext uri="{BB962C8B-B14F-4D97-AF65-F5344CB8AC3E}">
        <p14:creationId xmlns:p14="http://schemas.microsoft.com/office/powerpoint/2010/main" val="3619717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kern="1200" dirty="0" smtClean="0">
                <a:solidFill>
                  <a:schemeClr val="tx1"/>
                </a:solidFill>
                <a:effectLst/>
                <a:latin typeface="+mn-lt"/>
                <a:ea typeface="+mn-ea"/>
                <a:cs typeface="+mn-cs"/>
              </a:rPr>
              <a:t>la </a:t>
            </a:r>
            <a:r>
              <a:rPr lang="en-US" sz="1200" b="0" i="0" kern="1200" dirty="0" err="1" smtClean="0">
                <a:solidFill>
                  <a:schemeClr val="tx1"/>
                </a:solidFill>
                <a:effectLst/>
                <a:latin typeface="+mn-lt"/>
                <a:ea typeface="+mn-ea"/>
                <a:cs typeface="+mn-cs"/>
              </a:rPr>
              <a:t>cohorte</a:t>
            </a:r>
            <a:r>
              <a:rPr lang="en-US" sz="1200" b="0" i="0" kern="1200" dirty="0" smtClean="0">
                <a:solidFill>
                  <a:schemeClr val="tx1"/>
                </a:solidFill>
                <a:effectLst/>
                <a:latin typeface="+mn-lt"/>
                <a:ea typeface="+mn-ea"/>
                <a:cs typeface="+mn-cs"/>
              </a:rPr>
              <a:t> TEDDY a </a:t>
            </a:r>
            <a:r>
              <a:rPr lang="en-US" sz="1200" b="0" i="0" kern="1200" dirty="0" err="1" smtClean="0">
                <a:solidFill>
                  <a:schemeClr val="tx1"/>
                </a:solidFill>
                <a:effectLst/>
                <a:latin typeface="+mn-lt"/>
                <a:ea typeface="+mn-ea"/>
                <a:cs typeface="+mn-cs"/>
              </a:rPr>
              <a:t>etudie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aussi</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les </a:t>
            </a:r>
            <a:r>
              <a:rPr lang="en-US" sz="1200" b="0" i="0" kern="1200" dirty="0" err="1" smtClean="0">
                <a:solidFill>
                  <a:schemeClr val="tx1"/>
                </a:solidFill>
                <a:effectLst/>
                <a:latin typeface="+mn-lt"/>
                <a:ea typeface="+mn-ea"/>
                <a:cs typeface="+mn-cs"/>
              </a:rPr>
              <a:t>épisodes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d’infection</a:t>
            </a:r>
            <a:r>
              <a:rPr lang="en-US" sz="1200" b="0" i="0" kern="1200" dirty="0" smtClean="0">
                <a:solidFill>
                  <a:schemeClr val="tx1"/>
                </a:solidFill>
                <a:effectLst/>
                <a:latin typeface="+mn-lt"/>
                <a:ea typeface="+mn-ea"/>
                <a:cs typeface="+mn-cs"/>
              </a:rPr>
              <a:t> gastro-</a:t>
            </a:r>
            <a:r>
              <a:rPr lang="en-US" sz="1200" b="0" i="0" kern="1200" dirty="0" err="1" smtClean="0">
                <a:solidFill>
                  <a:schemeClr val="tx1"/>
                </a:solidFill>
                <a:effectLst/>
                <a:latin typeface="+mn-lt"/>
                <a:ea typeface="+mn-ea"/>
                <a:cs typeface="+mn-cs"/>
              </a:rPr>
              <a:t>intestinale</a:t>
            </a:r>
            <a:r>
              <a:rPr lang="en-US" sz="1200" b="0" i="0" kern="1200" dirty="0" smtClean="0">
                <a:solidFill>
                  <a:schemeClr val="tx1"/>
                </a:solidFill>
                <a:effectLst/>
                <a:latin typeface="+mn-lt"/>
                <a:ea typeface="+mn-ea"/>
                <a:cs typeface="+mn-cs"/>
              </a:rPr>
              <a:t> (GIEs) </a:t>
            </a:r>
            <a:r>
              <a:rPr lang="en-US" sz="1200" b="0" i="0" kern="1200" dirty="0" err="1" smtClean="0">
                <a:solidFill>
                  <a:schemeClr val="tx1"/>
                </a:solidFill>
                <a:effectLst/>
                <a:latin typeface="+mn-lt"/>
                <a:ea typeface="+mn-ea"/>
                <a:cs typeface="+mn-cs"/>
              </a:rPr>
              <a:t>en</a:t>
            </a:r>
            <a:r>
              <a:rPr lang="en-US" sz="1200" b="0" i="0" kern="1200" dirty="0" smtClean="0">
                <a:solidFill>
                  <a:schemeClr val="tx1"/>
                </a:solidFill>
                <a:effectLst/>
                <a:latin typeface="+mn-lt"/>
                <a:ea typeface="+mn-ea"/>
                <a:cs typeface="+mn-cs"/>
              </a:rPr>
              <a:t> relation avec </a:t>
            </a:r>
            <a:r>
              <a:rPr lang="en-US" sz="1200" b="0" i="0" kern="1200" dirty="0" err="1" smtClean="0">
                <a:solidFill>
                  <a:schemeClr val="tx1"/>
                </a:solidFill>
                <a:effectLst/>
                <a:latin typeface="+mn-lt"/>
                <a:ea typeface="+mn-ea"/>
                <a:cs typeface="+mn-cs"/>
              </a:rPr>
              <a:t>l’apparition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d’auto-anticorps</a:t>
            </a:r>
            <a:endParaRPr lang="fr-FR" sz="1200" b="0" i="0" kern="1200" dirty="0" smtClean="0">
              <a:solidFill>
                <a:schemeClr val="tx1"/>
              </a:solidFill>
              <a:effectLst/>
              <a:latin typeface="+mn-lt"/>
              <a:ea typeface="+mn-ea"/>
              <a:cs typeface="+mn-cs"/>
            </a:endParaRPr>
          </a:p>
          <a:p>
            <a:pPr fontAlgn="base"/>
            <a:r>
              <a:rPr lang="fr-FR" sz="1200" b="0" i="0" kern="1200" dirty="0" smtClean="0">
                <a:solidFill>
                  <a:schemeClr val="tx1"/>
                </a:solidFill>
                <a:effectLst/>
                <a:latin typeface="+mn-lt"/>
                <a:ea typeface="+mn-ea"/>
                <a:cs typeface="+mn-cs"/>
              </a:rPr>
              <a:t>Ils ont constate</a:t>
            </a:r>
            <a:r>
              <a:rPr lang="fr-FR" sz="1200" b="0" i="0" kern="1200" baseline="0" dirty="0" smtClean="0">
                <a:solidFill>
                  <a:schemeClr val="tx1"/>
                </a:solidFill>
                <a:effectLst/>
                <a:latin typeface="+mn-lt"/>
                <a:ea typeface="+mn-ea"/>
                <a:cs typeface="+mn-cs"/>
              </a:rPr>
              <a:t> qu’il y a d</a:t>
            </a:r>
            <a:r>
              <a:rPr lang="fr-FR" sz="1200" b="0" i="0" kern="1200" dirty="0" smtClean="0">
                <a:solidFill>
                  <a:schemeClr val="tx1"/>
                </a:solidFill>
                <a:effectLst/>
                <a:latin typeface="+mn-lt"/>
                <a:ea typeface="+mn-ea"/>
                <a:cs typeface="+mn-cs"/>
              </a:rPr>
              <a:t>es associations bidirectionnelles ont été observées. Les EIG étaient associées à un risque accru d’AAI lorsqu’elles étaient déclarées avant l’âge de 1 an par</a:t>
            </a:r>
            <a:r>
              <a:rPr lang="fr-FR" sz="1200" b="0" i="0" kern="1200" baseline="0" dirty="0" smtClean="0">
                <a:solidFill>
                  <a:schemeClr val="tx1"/>
                </a:solidFill>
                <a:effectLst/>
                <a:latin typeface="+mn-lt"/>
                <a:ea typeface="+mn-ea"/>
                <a:cs typeface="+mn-cs"/>
              </a:rPr>
              <a:t> </a:t>
            </a:r>
            <a:r>
              <a:rPr lang="fr-FR" sz="1200" b="0" i="0" kern="1200" baseline="0" dirty="0" err="1" smtClean="0">
                <a:solidFill>
                  <a:schemeClr val="tx1"/>
                </a:solidFill>
                <a:effectLst/>
                <a:latin typeface="+mn-lt"/>
                <a:ea typeface="+mn-ea"/>
                <a:cs typeface="+mn-cs"/>
              </a:rPr>
              <a:t>contrel</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es GIE rapportés au cours de la 2e année de vie étaient associés à une diminution du risque d’AAI.</a:t>
            </a:r>
          </a:p>
          <a:p>
            <a:endParaRPr lang="en-US" dirty="0"/>
          </a:p>
        </p:txBody>
      </p:sp>
      <p:sp>
        <p:nvSpPr>
          <p:cNvPr id="4" name="Espace réservé du numéro de diapositive 3"/>
          <p:cNvSpPr>
            <a:spLocks noGrp="1"/>
          </p:cNvSpPr>
          <p:nvPr>
            <p:ph type="sldNum" sz="quarter" idx="10"/>
          </p:nvPr>
        </p:nvSpPr>
        <p:spPr/>
        <p:txBody>
          <a:bodyPr/>
          <a:lstStyle/>
          <a:p>
            <a:fld id="{166E5715-2D6D-4943-8F00-A2D9E3289921}" type="slidenum">
              <a:rPr lang="en-US" smtClean="0"/>
              <a:t>14</a:t>
            </a:fld>
            <a:endParaRPr lang="en-US"/>
          </a:p>
        </p:txBody>
      </p:sp>
    </p:spTree>
    <p:extLst>
      <p:ext uri="{BB962C8B-B14F-4D97-AF65-F5344CB8AC3E}">
        <p14:creationId xmlns:p14="http://schemas.microsoft.com/office/powerpoint/2010/main" val="3678336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Bien que la base génétique et la pathogenèse du diabète de type 1 aient fait l’objet d’études approfondies, la façon dont les réponses de l’hôte aux facteurs environnementaux pourraient contribuer au développement d’auto-anticorps reste largement inconnue. Ici</a:t>
            </a:r>
            <a:r>
              <a:rPr lang="fr-FR" sz="1200" b="0" i="0" kern="1200" baseline="0" dirty="0" smtClean="0">
                <a:solidFill>
                  <a:schemeClr val="tx1"/>
                </a:solidFill>
                <a:effectLst/>
                <a:latin typeface="+mn-lt"/>
                <a:ea typeface="+mn-ea"/>
                <a:cs typeface="+mn-cs"/>
              </a:rPr>
              <a:t>, ils ont </a:t>
            </a:r>
            <a:r>
              <a:rPr lang="fr-FR" sz="1200" b="0" i="0" kern="1200" dirty="0" smtClean="0">
                <a:solidFill>
                  <a:schemeClr val="tx1"/>
                </a:solidFill>
                <a:effectLst/>
                <a:latin typeface="+mn-lt"/>
                <a:ea typeface="+mn-ea"/>
                <a:cs typeface="+mn-cs"/>
              </a:rPr>
              <a:t> montre que les enfants témoins présentent des signatures </a:t>
            </a:r>
            <a:r>
              <a:rPr lang="fr-FR" sz="1200" b="0" i="0" kern="1200" dirty="0" err="1" smtClean="0">
                <a:solidFill>
                  <a:schemeClr val="tx1"/>
                </a:solidFill>
                <a:effectLst/>
                <a:latin typeface="+mn-lt"/>
                <a:ea typeface="+mn-ea"/>
                <a:cs typeface="+mn-cs"/>
              </a:rPr>
              <a:t>transcriptionnelles</a:t>
            </a:r>
            <a:r>
              <a:rPr lang="fr-FR" sz="1200" b="0" i="0" kern="1200" dirty="0" smtClean="0">
                <a:solidFill>
                  <a:schemeClr val="tx1"/>
                </a:solidFill>
                <a:effectLst/>
                <a:latin typeface="+mn-lt"/>
                <a:ea typeface="+mn-ea"/>
                <a:cs typeface="+mn-cs"/>
              </a:rPr>
              <a:t> compatibles avec des réponses immunitaires robustes à l’infection à entérovirus, alors que les enfants qui ont développé plus tard une auto-immunité des îlots pancréatiques ne le font pas. Ces résultats mettent en évidence des différences </a:t>
            </a:r>
            <a:r>
              <a:rPr lang="fr-FR" sz="1200" b="0" i="0" kern="1200" dirty="0" err="1" smtClean="0">
                <a:solidFill>
                  <a:schemeClr val="tx1"/>
                </a:solidFill>
                <a:effectLst/>
                <a:latin typeface="+mn-lt"/>
                <a:ea typeface="+mn-ea"/>
                <a:cs typeface="+mn-cs"/>
              </a:rPr>
              <a:t>transcriptomiques</a:t>
            </a:r>
            <a:r>
              <a:rPr lang="fr-FR" sz="1200" b="0" i="0" kern="1200" dirty="0" smtClean="0">
                <a:solidFill>
                  <a:schemeClr val="tx1"/>
                </a:solidFill>
                <a:effectLst/>
                <a:latin typeface="+mn-lt"/>
                <a:ea typeface="+mn-ea"/>
                <a:cs typeface="+mn-cs"/>
              </a:rPr>
              <a:t> distinctes liées au système immunitaire entre les enfants cas et les enfants témoins avant la progression du cas vers l’auto-immunité des îlots pancréatiques et révèlent une réponse antivirale déficiente chez les enfants qui développent plus tard une auto-immunité des îlots pancréatiques.</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166E5715-2D6D-4943-8F00-A2D9E3289921}" type="slidenum">
              <a:rPr lang="en-US" smtClean="0"/>
              <a:t>15</a:t>
            </a:fld>
            <a:endParaRPr lang="en-US"/>
          </a:p>
        </p:txBody>
      </p:sp>
    </p:spTree>
    <p:extLst>
      <p:ext uri="{BB962C8B-B14F-4D97-AF65-F5344CB8AC3E}">
        <p14:creationId xmlns:p14="http://schemas.microsoft.com/office/powerpoint/2010/main" val="212971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Le prodrome est initié par une réaction auto-immune contre l’insuline (IAA) chez les enfants HLA DR4-DQ8 ou contre l’acide glutamique décarboxylase (GAD65) chez les enfants HLA </a:t>
            </a:r>
            <a:r>
              <a:rPr lang="fr-FR" sz="900" kern="1200" dirty="0" smtClean="0">
                <a:solidFill>
                  <a:schemeClr val="tx1"/>
                </a:solidFill>
                <a:effectLst/>
                <a:latin typeface="+mn-lt"/>
                <a:ea typeface="+mn-ea"/>
                <a:cs typeface="+mn-cs"/>
              </a:rPr>
              <a:t>DR3-DQ2</a:t>
            </a:r>
            <a:r>
              <a:rPr lang="fr-FR" sz="1200" kern="1200" dirty="0" smtClean="0">
                <a:solidFill>
                  <a:schemeClr val="tx1"/>
                </a:solidFill>
                <a:effectLst/>
                <a:latin typeface="+mn-lt"/>
                <a:ea typeface="+mn-ea"/>
                <a:cs typeface="+mn-cs"/>
              </a:rPr>
              <a:t>.</a:t>
            </a:r>
          </a:p>
          <a:p>
            <a:r>
              <a:rPr lang="fr-FR" sz="1100" b="0" i="0" kern="1200" dirty="0" smtClean="0">
                <a:solidFill>
                  <a:schemeClr val="tx1"/>
                </a:solidFill>
                <a:effectLst/>
                <a:latin typeface="+mn-lt"/>
                <a:ea typeface="+mn-ea"/>
                <a:cs typeface="+mn-cs"/>
              </a:rPr>
              <a:t>Les gènes HLA-DQA1 et -DQB1 ont des associations significatives et potentiellement causales avec le diabète auto-immun de type 1 (DT1). </a:t>
            </a:r>
            <a:endParaRPr lang="en-US" sz="1200" dirty="0" smtClean="0"/>
          </a:p>
          <a:p>
            <a:endParaRPr lang="en-US" dirty="0"/>
          </a:p>
        </p:txBody>
      </p:sp>
      <p:sp>
        <p:nvSpPr>
          <p:cNvPr id="4" name="Espace réservé du numéro de diapositive 3"/>
          <p:cNvSpPr>
            <a:spLocks noGrp="1"/>
          </p:cNvSpPr>
          <p:nvPr>
            <p:ph type="sldNum" sz="quarter" idx="10"/>
          </p:nvPr>
        </p:nvSpPr>
        <p:spPr/>
        <p:txBody>
          <a:bodyPr/>
          <a:lstStyle/>
          <a:p>
            <a:fld id="{166E5715-2D6D-4943-8F00-A2D9E3289921}" type="slidenum">
              <a:rPr lang="en-US" smtClean="0"/>
              <a:t>16</a:t>
            </a:fld>
            <a:endParaRPr lang="en-US"/>
          </a:p>
        </p:txBody>
      </p:sp>
    </p:spTree>
    <p:extLst>
      <p:ext uri="{BB962C8B-B14F-4D97-AF65-F5344CB8AC3E}">
        <p14:creationId xmlns:p14="http://schemas.microsoft.com/office/powerpoint/2010/main" val="41358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Les Îlot pancréatique lysé par un virus, entraînant la présentation d’auto-antigène </a:t>
            </a:r>
            <a:r>
              <a:rPr lang="fr-FR" sz="1200" b="0" i="0" kern="1200" dirty="0" err="1" smtClean="0">
                <a:solidFill>
                  <a:schemeClr val="tx1"/>
                </a:solidFill>
                <a:effectLst/>
                <a:latin typeface="+mn-lt"/>
                <a:ea typeface="+mn-ea"/>
                <a:cs typeface="+mn-cs"/>
              </a:rPr>
              <a:t>proinsuline</a:t>
            </a:r>
            <a:r>
              <a:rPr lang="fr-FR" sz="1200" b="0" i="0" kern="1200" dirty="0" smtClean="0">
                <a:solidFill>
                  <a:schemeClr val="tx1"/>
                </a:solidFill>
                <a:effectLst/>
                <a:latin typeface="+mn-lt"/>
                <a:ea typeface="+mn-ea"/>
                <a:cs typeface="+mn-cs"/>
              </a:rPr>
              <a:t> ou de peptides viraux aux</a:t>
            </a:r>
            <a:r>
              <a:rPr lang="fr-FR" sz="1200" b="0" i="0" kern="1200" baseline="0" dirty="0" smtClean="0">
                <a:solidFill>
                  <a:schemeClr val="tx1"/>
                </a:solidFill>
                <a:effectLst/>
                <a:latin typeface="+mn-lt"/>
                <a:ea typeface="+mn-ea"/>
                <a:cs typeface="+mn-cs"/>
              </a:rPr>
              <a:t> cellules </a:t>
            </a:r>
            <a:r>
              <a:rPr lang="fr-FR" sz="1200" b="0" i="0" kern="1200" baseline="0" dirty="0" err="1" smtClean="0">
                <a:solidFill>
                  <a:schemeClr val="tx1"/>
                </a:solidFill>
                <a:effectLst/>
                <a:latin typeface="+mn-lt"/>
                <a:ea typeface="+mn-ea"/>
                <a:cs typeface="+mn-cs"/>
              </a:rPr>
              <a:t>dendrtiques</a:t>
            </a:r>
            <a:r>
              <a:rPr lang="fr-FR" sz="1200" b="0" i="0" kern="1200" dirty="0" smtClean="0">
                <a:solidFill>
                  <a:schemeClr val="tx1"/>
                </a:solidFill>
                <a:effectLst/>
                <a:latin typeface="+mn-lt"/>
                <a:ea typeface="+mn-ea"/>
                <a:cs typeface="+mn-cs"/>
              </a:rPr>
              <a:t>. On suppose qu’un peptide de </a:t>
            </a:r>
            <a:r>
              <a:rPr lang="fr-FR" sz="1200" b="0" i="0" kern="1200" dirty="0" err="1" smtClean="0">
                <a:solidFill>
                  <a:schemeClr val="tx1"/>
                </a:solidFill>
                <a:effectLst/>
                <a:latin typeface="+mn-lt"/>
                <a:ea typeface="+mn-ea"/>
                <a:cs typeface="+mn-cs"/>
              </a:rPr>
              <a:t>proinsuline</a:t>
            </a:r>
            <a:r>
              <a:rPr lang="fr-FR" sz="1200" b="0" i="0" kern="1200" dirty="0" smtClean="0">
                <a:solidFill>
                  <a:schemeClr val="tx1"/>
                </a:solidFill>
                <a:effectLst/>
                <a:latin typeface="+mn-lt"/>
                <a:ea typeface="+mn-ea"/>
                <a:cs typeface="+mn-cs"/>
              </a:rPr>
              <a:t> peut entrer en compétition avec un peptide viral ayant des propriétés physico-chimiques similaires et le déplacer partiellement. Le résultat final serait une auto-immunité des îlots pancréatiques en raison de l’apparition d’AIA et d’un mauvais développement d’anticorps antiviral, ce qui pourrait entraîner une excrétion prolongée du virus.</a:t>
            </a:r>
          </a:p>
          <a:p>
            <a:r>
              <a:rPr lang="fr-FR" sz="1200" b="0" i="0" kern="1200" dirty="0" smtClean="0">
                <a:solidFill>
                  <a:schemeClr val="tx1"/>
                </a:solidFill>
                <a:effectLst/>
                <a:latin typeface="+mn-lt"/>
                <a:ea typeface="+mn-ea"/>
                <a:cs typeface="+mn-cs"/>
              </a:rPr>
              <a:t>Dans</a:t>
            </a:r>
            <a:r>
              <a:rPr lang="fr-FR" sz="1200" b="0" i="0" kern="1200" baseline="0" dirty="0" smtClean="0">
                <a:solidFill>
                  <a:schemeClr val="tx1"/>
                </a:solidFill>
                <a:effectLst/>
                <a:latin typeface="+mn-lt"/>
                <a:ea typeface="+mn-ea"/>
                <a:cs typeface="+mn-cs"/>
              </a:rPr>
              <a:t> le cas du </a:t>
            </a:r>
            <a:r>
              <a:rPr lang="fr-FR" sz="1200" b="0" i="0" kern="1200" dirty="0" smtClean="0">
                <a:solidFill>
                  <a:schemeClr val="tx1"/>
                </a:solidFill>
                <a:effectLst/>
                <a:latin typeface="+mn-lt"/>
                <a:ea typeface="+mn-ea"/>
                <a:cs typeface="+mn-cs"/>
              </a:rPr>
              <a:t>NON-DR4-DQ8 </a:t>
            </a:r>
            <a:r>
              <a:rPr lang="fr-FR" sz="1200" b="0" i="0" kern="1200" dirty="0" smtClean="0">
                <a:solidFill>
                  <a:schemeClr val="tx1"/>
                </a:solidFill>
                <a:effectLst/>
                <a:latin typeface="+mn-lt"/>
                <a:ea typeface="+mn-ea"/>
                <a:cs typeface="+mn-cs"/>
                <a:sym typeface="Wingdings" panose="05000000000000000000" pitchFamily="2" charset="2"/>
              </a:rPr>
              <a:t></a:t>
            </a:r>
            <a:r>
              <a:rPr lang="fr-FR" sz="1200" b="0" i="0" kern="1200" dirty="0" smtClean="0">
                <a:solidFill>
                  <a:schemeClr val="tx1"/>
                </a:solidFill>
                <a:effectLst/>
                <a:latin typeface="+mn-lt"/>
                <a:ea typeface="+mn-ea"/>
                <a:cs typeface="+mn-cs"/>
              </a:rPr>
              <a:t>Peptide viral adéquat lie</a:t>
            </a:r>
            <a:r>
              <a:rPr lang="fr-FR" sz="1200" b="0" i="0" kern="1200" baseline="0" dirty="0" smtClean="0">
                <a:solidFill>
                  <a:schemeClr val="tx1"/>
                </a:solidFill>
                <a:effectLst/>
                <a:latin typeface="+mn-lt"/>
                <a:ea typeface="+mn-ea"/>
                <a:cs typeface="+mn-cs"/>
              </a:rPr>
              <a:t> </a:t>
            </a:r>
            <a:r>
              <a:rPr lang="fr-FR" sz="1200" b="0" i="0" kern="1200" baseline="0" dirty="0" smtClean="0">
                <a:solidFill>
                  <a:schemeClr val="tx1"/>
                </a:solidFill>
                <a:effectLst/>
                <a:latin typeface="+mn-lt"/>
                <a:ea typeface="+mn-ea"/>
                <a:cs typeface="+mn-cs"/>
                <a:sym typeface="Wingdings" panose="05000000000000000000" pitchFamily="2" charset="2"/>
              </a:rPr>
              <a:t></a:t>
            </a:r>
            <a:r>
              <a:rPr lang="fr-FR" sz="1200" b="0" i="0" kern="1200" dirty="0" smtClean="0">
                <a:solidFill>
                  <a:schemeClr val="tx1"/>
                </a:solidFill>
                <a:effectLst/>
                <a:latin typeface="+mn-lt"/>
                <a:ea typeface="+mn-ea"/>
                <a:cs typeface="+mn-cs"/>
              </a:rPr>
              <a:t> anticorps  neutralisant du virus </a:t>
            </a:r>
            <a:r>
              <a:rPr lang="fr-FR" sz="1200" b="0" i="0" kern="1200" dirty="0" smtClean="0">
                <a:solidFill>
                  <a:schemeClr val="tx1"/>
                </a:solidFill>
                <a:effectLst/>
                <a:latin typeface="+mn-lt"/>
                <a:ea typeface="+mn-ea"/>
                <a:cs typeface="+mn-cs"/>
                <a:sym typeface="Wingdings" panose="05000000000000000000" pitchFamily="2" charset="2"/>
              </a:rPr>
              <a:t></a:t>
            </a:r>
            <a:r>
              <a:rPr lang="fr-FR" sz="1200" b="0" i="0" kern="1200" dirty="0" smtClean="0">
                <a:solidFill>
                  <a:schemeClr val="tx1"/>
                </a:solidFill>
                <a:effectLst/>
                <a:latin typeface="+mn-lt"/>
                <a:ea typeface="+mn-ea"/>
                <a:cs typeface="+mn-cs"/>
              </a:rPr>
              <a:t> Courte perte </a:t>
            </a:r>
            <a:r>
              <a:rPr lang="fr-FR" sz="1200" b="0" i="0" kern="1200" dirty="0" smtClean="0">
                <a:solidFill>
                  <a:schemeClr val="tx1"/>
                </a:solidFill>
                <a:effectLst/>
                <a:latin typeface="+mn-lt"/>
                <a:ea typeface="+mn-ea"/>
                <a:cs typeface="+mn-cs"/>
                <a:sym typeface="Wingdings" panose="05000000000000000000" pitchFamily="2" charset="2"/>
              </a:rPr>
              <a:t> </a:t>
            </a:r>
            <a:r>
              <a:rPr lang="fr-FR" sz="1200" b="0" i="0" kern="1200" dirty="0" smtClean="0">
                <a:solidFill>
                  <a:schemeClr val="tx1"/>
                </a:solidFill>
                <a:effectLst/>
                <a:latin typeface="+mn-lt"/>
                <a:ea typeface="+mn-ea"/>
                <a:cs typeface="+mn-cs"/>
              </a:rPr>
              <a:t> Pas d'auto-immunité</a:t>
            </a:r>
          </a:p>
          <a:p>
            <a:r>
              <a:rPr lang="fr-FR" sz="1200" b="0" i="0" kern="1200" dirty="0" smtClean="0">
                <a:solidFill>
                  <a:schemeClr val="tx1"/>
                </a:solidFill>
                <a:effectLst/>
                <a:latin typeface="+mn-lt"/>
                <a:ea typeface="+mn-ea"/>
                <a:cs typeface="+mn-cs"/>
              </a:rPr>
              <a:t>Dans le cas du DRB1*04:01 - DQ8 </a:t>
            </a:r>
            <a:r>
              <a:rPr lang="fr-FR" sz="1200" b="0" i="0" kern="1200" dirty="0" smtClean="0">
                <a:solidFill>
                  <a:schemeClr val="tx1"/>
                </a:solidFill>
                <a:effectLst/>
                <a:latin typeface="+mn-lt"/>
                <a:ea typeface="+mn-ea"/>
                <a:cs typeface="+mn-cs"/>
                <a:sym typeface="Wingdings" panose="05000000000000000000" pitchFamily="2" charset="2"/>
              </a:rPr>
              <a:t></a:t>
            </a:r>
            <a:r>
              <a:rPr lang="fr-FR" sz="1200" b="0" i="0" kern="1200" dirty="0" smtClean="0">
                <a:solidFill>
                  <a:schemeClr val="tx1"/>
                </a:solidFill>
                <a:effectLst/>
                <a:latin typeface="+mn-lt"/>
                <a:ea typeface="+mn-ea"/>
                <a:cs typeface="+mn-cs"/>
              </a:rPr>
              <a:t>Mauvaise liaison des peptides viraux </a:t>
            </a:r>
            <a:r>
              <a:rPr lang="fr-FR" sz="1200" b="0" i="0" kern="1200" dirty="0" smtClean="0">
                <a:solidFill>
                  <a:schemeClr val="tx1"/>
                </a:solidFill>
                <a:effectLst/>
                <a:latin typeface="+mn-lt"/>
                <a:ea typeface="+mn-ea"/>
                <a:cs typeface="+mn-cs"/>
                <a:sym typeface="Wingdings" panose="05000000000000000000" pitchFamily="2" charset="2"/>
              </a:rPr>
              <a:t> </a:t>
            </a:r>
            <a:r>
              <a:rPr lang="fr-FR" sz="1200" b="0" i="0" kern="1200" dirty="0" smtClean="0">
                <a:solidFill>
                  <a:schemeClr val="tx1"/>
                </a:solidFill>
                <a:effectLst/>
                <a:latin typeface="+mn-lt"/>
                <a:ea typeface="+mn-ea"/>
                <a:cs typeface="+mn-cs"/>
              </a:rPr>
              <a:t>Anticorps viraux neutralisants inadéquats </a:t>
            </a:r>
            <a:r>
              <a:rPr lang="fr-FR" sz="1200" b="0" i="0" kern="1200" dirty="0" smtClean="0">
                <a:solidFill>
                  <a:schemeClr val="tx1"/>
                </a:solidFill>
                <a:effectLst/>
                <a:latin typeface="+mn-lt"/>
                <a:ea typeface="+mn-ea"/>
                <a:cs typeface="+mn-cs"/>
                <a:sym typeface="Wingdings" panose="05000000000000000000" pitchFamily="2" charset="2"/>
              </a:rPr>
              <a:t> </a:t>
            </a:r>
            <a:r>
              <a:rPr lang="fr-FR" sz="1200" b="0" i="0" kern="1200" dirty="0" smtClean="0">
                <a:solidFill>
                  <a:schemeClr val="tx1"/>
                </a:solidFill>
                <a:effectLst/>
                <a:latin typeface="+mn-lt"/>
                <a:ea typeface="+mn-ea"/>
                <a:cs typeface="+mn-cs"/>
              </a:rPr>
              <a:t>Excrétion prolongée </a:t>
            </a:r>
            <a:r>
              <a:rPr lang="fr-FR" sz="1200" b="0" i="0" kern="1200" dirty="0" smtClean="0">
                <a:solidFill>
                  <a:schemeClr val="tx1"/>
                </a:solidFill>
                <a:effectLst/>
                <a:latin typeface="+mn-lt"/>
                <a:ea typeface="+mn-ea"/>
                <a:cs typeface="+mn-cs"/>
                <a:sym typeface="Wingdings" panose="05000000000000000000" pitchFamily="2" charset="2"/>
              </a:rPr>
              <a:t> </a:t>
            </a:r>
            <a:r>
              <a:rPr lang="fr-FR" sz="1200" b="0" i="0" kern="1200" dirty="0" smtClean="0">
                <a:solidFill>
                  <a:schemeClr val="tx1"/>
                </a:solidFill>
                <a:effectLst/>
                <a:latin typeface="+mn-lt"/>
                <a:ea typeface="+mn-ea"/>
                <a:cs typeface="+mn-cs"/>
              </a:rPr>
              <a:t>Liaison du peptide d’insuline </a:t>
            </a:r>
            <a:r>
              <a:rPr lang="fr-FR" sz="1200" b="0" i="0" kern="1200" dirty="0" smtClean="0">
                <a:solidFill>
                  <a:schemeClr val="tx1"/>
                </a:solidFill>
                <a:effectLst/>
                <a:latin typeface="+mn-lt"/>
                <a:ea typeface="+mn-ea"/>
                <a:cs typeface="+mn-cs"/>
                <a:sym typeface="Wingdings" panose="05000000000000000000" pitchFamily="2" charset="2"/>
              </a:rPr>
              <a:t> </a:t>
            </a:r>
            <a:r>
              <a:rPr lang="fr-FR" sz="1200" b="0" i="0" kern="1200" dirty="0" smtClean="0">
                <a:solidFill>
                  <a:schemeClr val="tx1"/>
                </a:solidFill>
                <a:effectLst/>
                <a:latin typeface="+mn-lt"/>
                <a:ea typeface="+mn-ea"/>
                <a:cs typeface="+mn-cs"/>
              </a:rPr>
              <a:t>Auto-immunité à l'insuline</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166E5715-2D6D-4943-8F00-A2D9E3289921}" type="slidenum">
              <a:rPr lang="en-US" smtClean="0"/>
              <a:t>17</a:t>
            </a:fld>
            <a:endParaRPr lang="en-US"/>
          </a:p>
        </p:txBody>
      </p:sp>
    </p:spTree>
    <p:extLst>
      <p:ext uri="{BB962C8B-B14F-4D97-AF65-F5344CB8AC3E}">
        <p14:creationId xmlns:p14="http://schemas.microsoft.com/office/powerpoint/2010/main" val="323157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timing est primordial, car ni le prodrome de l’auto-immunité des îlots pancréatiques ni l’apparition clinique du diabète de type 1 ne nous disent grand-chose sur l’étiologie. Au contraire, l’auto-anticorps des îlots pancréatiques qui apparaît en premier et persiste marquerait le diagnostic d’une maladie auto-immune des îlots pancréatiques. Les événements postérieurs au diagnostic de DT1 représenteraient la pathogenèse. Plusieurs auto-anticorps d’îlots pancréatiques sans (stade 1) ou avec une intolérance au glucose (stade 2) ou avec des symptômes (stade 3) définiraient la pathogenèse aboutissant au diabète clinique de type 1. L’étiologie concernerait le moment des événements qui se produisent avant l’apparition du premier auto-anticorps des îlots pancréatiques.</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166E5715-2D6D-4943-8F00-A2D9E3289921}" type="slidenum">
              <a:rPr lang="en-US" smtClean="0"/>
              <a:t>3</a:t>
            </a:fld>
            <a:endParaRPr lang="en-US"/>
          </a:p>
        </p:txBody>
      </p:sp>
    </p:spTree>
    <p:extLst>
      <p:ext uri="{BB962C8B-B14F-4D97-AF65-F5344CB8AC3E}">
        <p14:creationId xmlns:p14="http://schemas.microsoft.com/office/powerpoint/2010/main" val="336262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smtClean="0"/>
              <a:t>Mr</a:t>
            </a:r>
            <a:r>
              <a:rPr lang="en-US" dirty="0" smtClean="0"/>
              <a:t> </a:t>
            </a:r>
            <a:r>
              <a:rPr lang="fr-FR" dirty="0" err="1" smtClean="0"/>
              <a:t>Åke</a:t>
            </a:r>
            <a:r>
              <a:rPr lang="fr-FR" dirty="0" smtClean="0"/>
              <a:t> </a:t>
            </a:r>
            <a:r>
              <a:rPr lang="fr-FR" dirty="0" err="1" smtClean="0"/>
              <a:t>Lernmark</a:t>
            </a:r>
            <a:r>
              <a:rPr lang="fr-FR" dirty="0" smtClean="0"/>
              <a:t> est professeur principal en diabète expérimental et</a:t>
            </a:r>
            <a:r>
              <a:rPr lang="fr-FR" baseline="0" dirty="0" smtClean="0"/>
              <a:t> </a:t>
            </a:r>
            <a:r>
              <a:rPr lang="fr-FR" dirty="0" smtClean="0"/>
              <a:t>chercheur au Centre de recherche clinique de l’Université de Lund à Malmö, Suède. Ses principaux intérêts de recherche sont la génétique et l’environnement </a:t>
            </a:r>
            <a:r>
              <a:rPr lang="fr-FR" baseline="0" dirty="0" smtClean="0"/>
              <a:t> dans l’</a:t>
            </a:r>
            <a:r>
              <a:rPr lang="fr-FR" dirty="0" smtClean="0"/>
              <a:t>étiologie du diabète auto-immun de type 1. Il est chercheur principal </a:t>
            </a:r>
          </a:p>
          <a:p>
            <a:r>
              <a:rPr lang="fr-FR" dirty="0" smtClean="0"/>
              <a:t>pour la Suède dans L’</a:t>
            </a:r>
            <a:r>
              <a:rPr lang="fr-FR" dirty="0" err="1" smtClean="0"/>
              <a:t>etude</a:t>
            </a:r>
            <a:r>
              <a:rPr lang="fr-FR" dirty="0" smtClean="0"/>
              <a:t> des déterminants environnementaux du diabète chez les jeunes(TEDDY). Il a présente</a:t>
            </a:r>
            <a:r>
              <a:rPr lang="fr-FR" baseline="0" dirty="0" smtClean="0"/>
              <a:t> les principaux progrès dans la compréhension de l’</a:t>
            </a:r>
            <a:r>
              <a:rPr lang="fr-FR" baseline="0" dirty="0" err="1" smtClean="0"/>
              <a:t>etiologie</a:t>
            </a:r>
            <a:r>
              <a:rPr lang="fr-FR" baseline="0" dirty="0" smtClean="0"/>
              <a:t> du DT1 dans le cadre de </a:t>
            </a:r>
            <a:r>
              <a:rPr lang="fr-FR" baseline="0" dirty="0" err="1" smtClean="0"/>
              <a:t>european</a:t>
            </a:r>
            <a:r>
              <a:rPr lang="fr-FR" baseline="0" dirty="0" smtClean="0"/>
              <a:t> association for the </a:t>
            </a:r>
            <a:r>
              <a:rPr lang="fr-FR" baseline="0" dirty="0" err="1" smtClean="0"/>
              <a:t>study</a:t>
            </a:r>
            <a:r>
              <a:rPr lang="fr-FR" baseline="0" dirty="0" smtClean="0"/>
              <a:t> of </a:t>
            </a:r>
            <a:r>
              <a:rPr lang="fr-FR" baseline="0" dirty="0" err="1" smtClean="0"/>
              <a:t>diabetes</a:t>
            </a:r>
            <a:r>
              <a:rPr lang="fr-FR" baseline="0" dirty="0" smtClean="0"/>
              <a:t> EASD 2023.</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166E5715-2D6D-4943-8F00-A2D9E3289921}" type="slidenum">
              <a:rPr lang="en-US" smtClean="0"/>
              <a:t>4</a:t>
            </a:fld>
            <a:endParaRPr lang="en-US"/>
          </a:p>
        </p:txBody>
      </p:sp>
    </p:spTree>
    <p:extLst>
      <p:ext uri="{BB962C8B-B14F-4D97-AF65-F5344CB8AC3E}">
        <p14:creationId xmlns:p14="http://schemas.microsoft.com/office/powerpoint/2010/main" val="115316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 diagnostic de diabète de type 1 (DT1) est en réalité tardif par rapport à l’histoire naturelle de la maladie et le déclin des cellules fonctionnelles pancréatiques.</a:t>
            </a:r>
          </a:p>
          <a:p>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L’histoire naturelle du DT1 peut schématiquement être décomposée en 3 étapes: Un patient génétiquement prédisposé, va être soumis à un facteur d’environnement qui va activer le système immunitaire. A ce stade, le pancréas est intact et la tolérance glucidique est normale. La seconde phase est cliniquement silencieuse. La masse insulaire va être progressivement détruite mais est suffisante pour assurer la </a:t>
            </a:r>
            <a:r>
              <a:rPr lang="fr-FR" dirty="0" err="1" smtClean="0"/>
              <a:t>normoglycémie</a:t>
            </a:r>
            <a:r>
              <a:rPr lang="fr-FR" dirty="0" smtClean="0"/>
              <a:t> dans des conditions de vie normale. </a:t>
            </a:r>
            <a:r>
              <a:rPr lang="fr-FR" sz="1200" b="0" i="0" kern="1200" dirty="0" smtClean="0">
                <a:solidFill>
                  <a:schemeClr val="tx1"/>
                </a:solidFill>
                <a:effectLst/>
                <a:latin typeface="+mn-lt"/>
                <a:ea typeface="+mn-ea"/>
                <a:cs typeface="+mn-cs"/>
              </a:rPr>
              <a:t>Enfin, survient le stade 3 -stade </a:t>
            </a:r>
            <a:r>
              <a:rPr lang="fr-FR" sz="1200" b="0" i="0" kern="1200" dirty="0" err="1" smtClean="0">
                <a:solidFill>
                  <a:schemeClr val="tx1"/>
                </a:solidFill>
                <a:effectLst/>
                <a:latin typeface="+mn-lt"/>
                <a:ea typeface="+mn-ea"/>
                <a:cs typeface="+mn-cs"/>
              </a:rPr>
              <a:t>hyperglycémique</a:t>
            </a:r>
            <a:r>
              <a:rPr lang="fr-FR" sz="1200" b="0" i="0" kern="1200" dirty="0" smtClean="0">
                <a:solidFill>
                  <a:schemeClr val="tx1"/>
                </a:solidFill>
                <a:effectLst/>
                <a:latin typeface="+mn-lt"/>
                <a:ea typeface="+mn-ea"/>
                <a:cs typeface="+mn-cs"/>
              </a:rPr>
              <a:t>- auquel est le plus souvent posé le diagnostic.</a:t>
            </a:r>
            <a:endParaRPr lang="en-US" dirty="0" smtClean="0"/>
          </a:p>
          <a:p>
            <a:endParaRPr lang="fr-FR" sz="1200" b="0" i="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166E5715-2D6D-4943-8F00-A2D9E3289921}" type="slidenum">
              <a:rPr lang="en-US" smtClean="0"/>
              <a:t>5</a:t>
            </a:fld>
            <a:endParaRPr lang="en-US"/>
          </a:p>
        </p:txBody>
      </p:sp>
    </p:spTree>
    <p:extLst>
      <p:ext uri="{BB962C8B-B14F-4D97-AF65-F5344CB8AC3E}">
        <p14:creationId xmlns:p14="http://schemas.microsoft.com/office/powerpoint/2010/main" val="3284953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t"/>
            <a:r>
              <a:rPr lang="fr-FR" sz="1200" b="0" i="0" kern="1200" dirty="0" smtClean="0">
                <a:solidFill>
                  <a:schemeClr val="tx1"/>
                </a:solidFill>
                <a:effectLst/>
                <a:latin typeface="+mn-lt"/>
                <a:ea typeface="+mn-ea"/>
                <a:cs typeface="+mn-cs"/>
              </a:rPr>
              <a:t>Ces 2 </a:t>
            </a:r>
            <a:r>
              <a:rPr lang="fr-FR" sz="1200" b="0" i="0" kern="1200" dirty="0" err="1" smtClean="0">
                <a:solidFill>
                  <a:schemeClr val="tx1"/>
                </a:solidFill>
                <a:effectLst/>
                <a:latin typeface="+mn-lt"/>
                <a:ea typeface="+mn-ea"/>
                <a:cs typeface="+mn-cs"/>
              </a:rPr>
              <a:t>etudes</a:t>
            </a:r>
            <a:r>
              <a:rPr lang="fr-FR" sz="1200" b="0" i="0" kern="1200" dirty="0" smtClean="0">
                <a:solidFill>
                  <a:schemeClr val="tx1"/>
                </a:solidFill>
                <a:effectLst/>
                <a:latin typeface="+mn-lt"/>
                <a:ea typeface="+mn-ea"/>
                <a:cs typeface="+mn-cs"/>
              </a:rPr>
              <a:t> visaient à déterminer si l’HbA1c peut prédire la progression d’un premier auto-anticorps ou d’un auto-anticorps subséquent ou d’un diabète de type 1 chez les enfants en bonne santé participant à l’étude </a:t>
            </a:r>
            <a:r>
              <a:rPr lang="fr-FR" sz="1200" b="0" i="0" kern="1200" dirty="0" smtClean="0">
                <a:solidFill>
                  <a:schemeClr val="tx1"/>
                </a:solidFill>
                <a:effectLst/>
                <a:latin typeface="+mn-lt"/>
                <a:ea typeface="+mn-ea"/>
                <a:cs typeface="+mn-cs"/>
              </a:rPr>
              <a:t>TEDDY</a:t>
            </a:r>
          </a:p>
          <a:p>
            <a:pPr fontAlgn="t"/>
            <a:endParaRPr lang="fr-FR" sz="1200" b="0" i="0" kern="1200" dirty="0" smtClean="0">
              <a:solidFill>
                <a:schemeClr val="tx1"/>
              </a:solidFill>
              <a:effectLst/>
              <a:latin typeface="+mn-lt"/>
              <a:ea typeface="+mn-ea"/>
              <a:cs typeface="+mn-cs"/>
            </a:endParaRPr>
          </a:p>
          <a:p>
            <a:pPr fontAlgn="t"/>
            <a:r>
              <a:rPr lang="fr-FR" sz="1200" b="0" i="0" kern="1200" dirty="0" smtClean="0">
                <a:solidFill>
                  <a:schemeClr val="tx1"/>
                </a:solidFill>
                <a:effectLst/>
                <a:latin typeface="+mn-lt"/>
                <a:ea typeface="+mn-ea"/>
                <a:cs typeface="+mn-cs"/>
              </a:rPr>
              <a:t>Pour l’</a:t>
            </a:r>
            <a:r>
              <a:rPr lang="fr-FR" sz="1200" b="0" i="0" kern="1200" dirty="0" err="1" smtClean="0">
                <a:solidFill>
                  <a:schemeClr val="tx1"/>
                </a:solidFill>
                <a:effectLst/>
                <a:latin typeface="+mn-lt"/>
                <a:ea typeface="+mn-ea"/>
                <a:cs typeface="+mn-cs"/>
              </a:rPr>
              <a:t>etude</a:t>
            </a:r>
            <a:r>
              <a:rPr lang="fr-FR" sz="1200" b="0" i="0" kern="1200" dirty="0" smtClean="0">
                <a:solidFill>
                  <a:schemeClr val="tx1"/>
                </a:solidFill>
                <a:effectLst/>
                <a:latin typeface="+mn-lt"/>
                <a:ea typeface="+mn-ea"/>
                <a:cs typeface="+mn-cs"/>
              </a:rPr>
              <a:t> a gauche ils ont conclu que l’augmentation de l’HbA1c est un marqueur prédictif fiable du temps pour l’apparition du diabète de type 1</a:t>
            </a:r>
          </a:p>
          <a:p>
            <a:pPr fontAlgn="t"/>
            <a:r>
              <a:rPr lang="fr-FR" sz="1200" b="0" i="0" kern="1200" dirty="0" smtClean="0">
                <a:solidFill>
                  <a:schemeClr val="tx1"/>
                </a:solidFill>
                <a:effectLst/>
                <a:latin typeface="+mn-lt"/>
                <a:ea typeface="+mn-ea"/>
                <a:cs typeface="+mn-cs"/>
              </a:rPr>
              <a:t>Pour</a:t>
            </a:r>
            <a:r>
              <a:rPr lang="fr-FR" sz="1200" b="0" i="0" kern="1200" baseline="0" dirty="0" smtClean="0">
                <a:solidFill>
                  <a:schemeClr val="tx1"/>
                </a:solidFill>
                <a:effectLst/>
                <a:latin typeface="+mn-lt"/>
                <a:ea typeface="+mn-ea"/>
                <a:cs typeface="+mn-cs"/>
              </a:rPr>
              <a:t> l’autre </a:t>
            </a:r>
            <a:r>
              <a:rPr lang="fr-FR" sz="1200" b="0" i="0" kern="1200" baseline="0" dirty="0" err="1" smtClean="0">
                <a:solidFill>
                  <a:schemeClr val="tx1"/>
                </a:solidFill>
                <a:effectLst/>
                <a:latin typeface="+mn-lt"/>
                <a:ea typeface="+mn-ea"/>
                <a:cs typeface="+mn-cs"/>
              </a:rPr>
              <a:t>etude</a:t>
            </a:r>
            <a:r>
              <a:rPr lang="fr-FR" sz="1200" b="0" i="0" kern="1200" baseline="0" dirty="0" smtClean="0">
                <a:solidFill>
                  <a:schemeClr val="tx1"/>
                </a:solidFill>
                <a:effectLst/>
                <a:latin typeface="+mn-lt"/>
                <a:ea typeface="+mn-ea"/>
                <a:cs typeface="+mn-cs"/>
              </a:rPr>
              <a:t> a droite ils ont conclu qu’</a:t>
            </a:r>
            <a:r>
              <a:rPr lang="fr-FR" sz="1200" b="0" i="0" kern="1200" dirty="0" smtClean="0">
                <a:solidFill>
                  <a:schemeClr val="tx1"/>
                </a:solidFill>
                <a:effectLst/>
                <a:latin typeface="+mn-lt"/>
                <a:ea typeface="+mn-ea"/>
                <a:cs typeface="+mn-cs"/>
              </a:rPr>
              <a:t>Une augmentation de ≥10 % de l’HbA1c par rapport à la valeur initiale est aussi instructive que l’HGPO pour prédire le risque de stade 3 chez les jeunes présentant un risque génétique et des auto-anticorps associés au diabète.</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166E5715-2D6D-4943-8F00-A2D9E3289921}" type="slidenum">
              <a:rPr lang="en-US" smtClean="0"/>
              <a:t>6</a:t>
            </a:fld>
            <a:endParaRPr lang="en-US"/>
          </a:p>
        </p:txBody>
      </p:sp>
    </p:spTree>
    <p:extLst>
      <p:ext uri="{BB962C8B-B14F-4D97-AF65-F5344CB8AC3E}">
        <p14:creationId xmlns:p14="http://schemas.microsoft.com/office/powerpoint/2010/main" val="1828616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Le développement de l’auto-immunité des îlots pancréatiques précède l’apparition du diabète de type 1 chez les enfants, cependant, la présence d’auto-anticorps n’entraîne pas nécessairement une maladie manifeste et l’apparition des symptômes cliniques est difficile à prévoir. Ils ont montre ici, par échantillonnage longitudinal d’auto-anticorps d’îlots pancréatiques (</a:t>
            </a:r>
            <a:r>
              <a:rPr lang="fr-FR" sz="1200" b="0" i="0" kern="1200" dirty="0" err="1" smtClean="0">
                <a:solidFill>
                  <a:schemeClr val="tx1"/>
                </a:solidFill>
                <a:effectLst/>
                <a:latin typeface="+mn-lt"/>
                <a:ea typeface="+mn-ea"/>
                <a:cs typeface="+mn-cs"/>
              </a:rPr>
              <a:t>IAb</a:t>
            </a:r>
            <a:r>
              <a:rPr lang="fr-FR" sz="1200" b="0" i="0" kern="1200" dirty="0" smtClean="0">
                <a:solidFill>
                  <a:schemeClr val="tx1"/>
                </a:solidFill>
                <a:effectLst/>
                <a:latin typeface="+mn-lt"/>
                <a:ea typeface="+mn-ea"/>
                <a:cs typeface="+mn-cs"/>
              </a:rPr>
              <a:t>) dirigés contre l’insuline, l’acide glutamique décarboxylase et l’antigène 2 des îlots pancréatiques, que la progression de la maladie suit des trajectoires distinctes. L’âge, le sexe et le statut HLA-DR affinent davantage les taux de progression au sein des trajectoires, ce qui permet de prédire cliniquement utile l’apparition de la maladie.</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166E5715-2D6D-4943-8F00-A2D9E3289921}" type="slidenum">
              <a:rPr lang="en-US" smtClean="0"/>
              <a:t>7</a:t>
            </a:fld>
            <a:endParaRPr lang="en-US"/>
          </a:p>
        </p:txBody>
      </p:sp>
    </p:spTree>
    <p:extLst>
      <p:ext uri="{BB962C8B-B14F-4D97-AF65-F5344CB8AC3E}">
        <p14:creationId xmlns:p14="http://schemas.microsoft.com/office/powerpoint/2010/main" val="379602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Les </a:t>
            </a:r>
            <a:r>
              <a:rPr lang="fr-FR" sz="1200" b="0" i="0" kern="1200" dirty="0" smtClean="0">
                <a:solidFill>
                  <a:schemeClr val="tx1"/>
                </a:solidFill>
                <a:effectLst/>
                <a:latin typeface="+mn-lt"/>
                <a:ea typeface="+mn-ea"/>
                <a:cs typeface="+mn-cs"/>
              </a:rPr>
              <a:t>autoanticorps sont des biomarqueurs d'enrichissement approuvés par l’EMA.</a:t>
            </a:r>
          </a:p>
          <a:p>
            <a:r>
              <a:rPr lang="fr-FR" sz="1200" b="0" i="0" kern="1200" dirty="0" smtClean="0">
                <a:solidFill>
                  <a:schemeClr val="tx1"/>
                </a:solidFill>
                <a:effectLst/>
                <a:latin typeface="+mn-lt"/>
                <a:ea typeface="+mn-ea"/>
                <a:cs typeface="+mn-cs"/>
              </a:rPr>
              <a:t>IAA:</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Anti-insuline, GADA: anti-GAD65, IA-2A:</a:t>
            </a:r>
            <a:r>
              <a:rPr lang="fr-FR" sz="1200" b="0" i="0" kern="1200" baseline="0" dirty="0" smtClean="0">
                <a:solidFill>
                  <a:schemeClr val="tx1"/>
                </a:solidFill>
                <a:effectLst/>
                <a:latin typeface="+mn-lt"/>
                <a:ea typeface="+mn-ea"/>
                <a:cs typeface="+mn-cs"/>
              </a:rPr>
              <a:t> </a:t>
            </a:r>
            <a:r>
              <a:rPr lang="fr-FR" sz="1200" b="0" i="0" kern="1200" baseline="0" dirty="0" err="1" smtClean="0">
                <a:solidFill>
                  <a:schemeClr val="tx1"/>
                </a:solidFill>
                <a:effectLst/>
                <a:latin typeface="+mn-lt"/>
                <a:ea typeface="+mn-ea"/>
                <a:cs typeface="+mn-cs"/>
              </a:rPr>
              <a:t>anticoprs</a:t>
            </a:r>
            <a:r>
              <a:rPr lang="fr-FR" sz="1200" b="0" i="0" kern="1200" baseline="0" dirty="0" smtClean="0">
                <a:solidFill>
                  <a:schemeClr val="tx1"/>
                </a:solidFill>
                <a:effectLst/>
                <a:latin typeface="+mn-lt"/>
                <a:ea typeface="+mn-ea"/>
                <a:cs typeface="+mn-cs"/>
              </a:rPr>
              <a:t> dirige contre l’</a:t>
            </a:r>
            <a:r>
              <a:rPr lang="fr-FR" sz="1200" b="0" i="0" kern="1200" baseline="0" dirty="0" err="1" smtClean="0">
                <a:solidFill>
                  <a:schemeClr val="tx1"/>
                </a:solidFill>
                <a:effectLst/>
                <a:latin typeface="+mn-lt"/>
                <a:ea typeface="+mn-ea"/>
                <a:cs typeface="+mn-cs"/>
              </a:rPr>
              <a:t>antigene</a:t>
            </a:r>
            <a:r>
              <a:rPr lang="fr-FR" sz="1200" b="0" i="0" kern="1200" baseline="0" dirty="0" smtClean="0">
                <a:solidFill>
                  <a:schemeClr val="tx1"/>
                </a:solidFill>
                <a:effectLst/>
                <a:latin typeface="+mn-lt"/>
                <a:ea typeface="+mn-ea"/>
                <a:cs typeface="+mn-cs"/>
              </a:rPr>
              <a:t> 2 des ilots, ZNT8 </a:t>
            </a:r>
            <a:r>
              <a:rPr lang="fr-FR" sz="1200" b="0" i="0" kern="1200" baseline="0" dirty="0" err="1" smtClean="0">
                <a:solidFill>
                  <a:schemeClr val="tx1"/>
                </a:solidFill>
                <a:effectLst/>
                <a:latin typeface="+mn-lt"/>
                <a:ea typeface="+mn-ea"/>
                <a:cs typeface="+mn-cs"/>
              </a:rPr>
              <a:t>designe</a:t>
            </a:r>
            <a:r>
              <a:rPr lang="fr-FR" sz="1200" b="0" i="0" kern="1200" baseline="0" dirty="0" smtClean="0">
                <a:solidFill>
                  <a:schemeClr val="tx1"/>
                </a:solidFill>
                <a:effectLst/>
                <a:latin typeface="+mn-lt"/>
                <a:ea typeface="+mn-ea"/>
                <a:cs typeface="+mn-cs"/>
              </a:rPr>
              <a:t> l’</a:t>
            </a:r>
            <a:r>
              <a:rPr lang="fr-FR" sz="1200" b="0" i="0" kern="1200" baseline="0" dirty="0" err="1" smtClean="0">
                <a:solidFill>
                  <a:schemeClr val="tx1"/>
                </a:solidFill>
                <a:effectLst/>
                <a:latin typeface="+mn-lt"/>
                <a:ea typeface="+mn-ea"/>
                <a:cs typeface="+mn-cs"/>
              </a:rPr>
              <a:t>anticoprs</a:t>
            </a:r>
            <a:r>
              <a:rPr lang="fr-FR" sz="1200" b="0" i="0" kern="1200" baseline="0" dirty="0" smtClean="0">
                <a:solidFill>
                  <a:schemeClr val="tx1"/>
                </a:solidFill>
                <a:effectLst/>
                <a:latin typeface="+mn-lt"/>
                <a:ea typeface="+mn-ea"/>
                <a:cs typeface="+mn-cs"/>
              </a:rPr>
              <a:t> contre le transporteur du ZNT8.</a:t>
            </a:r>
          </a:p>
          <a:p>
            <a:r>
              <a:rPr lang="fr-FR" sz="1200" b="0" i="0" kern="1200" baseline="0" dirty="0" smtClean="0">
                <a:solidFill>
                  <a:schemeClr val="tx1"/>
                </a:solidFill>
                <a:effectLst/>
                <a:latin typeface="+mn-lt"/>
                <a:ea typeface="+mn-ea"/>
                <a:cs typeface="+mn-cs"/>
              </a:rPr>
              <a:t>Ces </a:t>
            </a:r>
            <a:r>
              <a:rPr lang="fr-FR" sz="1200" b="0" i="0" kern="1200" baseline="0" dirty="0" err="1" smtClean="0">
                <a:solidFill>
                  <a:schemeClr val="tx1"/>
                </a:solidFill>
                <a:effectLst/>
                <a:latin typeface="+mn-lt"/>
                <a:ea typeface="+mn-ea"/>
                <a:cs typeface="+mn-cs"/>
              </a:rPr>
              <a:t>anticoprs</a:t>
            </a:r>
            <a:r>
              <a:rPr lang="fr-FR" sz="1200" b="0" i="0" kern="1200" baseline="0" dirty="0" smtClean="0">
                <a:solidFill>
                  <a:schemeClr val="tx1"/>
                </a:solidFill>
                <a:effectLst/>
                <a:latin typeface="+mn-lt"/>
                <a:ea typeface="+mn-ea"/>
                <a:cs typeface="+mn-cs"/>
              </a:rPr>
              <a:t> sont des </a:t>
            </a:r>
            <a:r>
              <a:rPr lang="fr-FR" dirty="0" smtClean="0"/>
              <a:t>biomarqueur de l’auto-immunité des îlots pancréatiques. </a:t>
            </a:r>
          </a:p>
          <a:p>
            <a:r>
              <a:rPr lang="fr-FR" dirty="0" smtClean="0"/>
              <a:t>Au stade I, deux auto-anticorps ou plus des îlots pancréatiques ont été formés, mais la </a:t>
            </a:r>
            <a:r>
              <a:rPr lang="fr-FR" dirty="0" err="1" smtClean="0"/>
              <a:t>normoglycémie</a:t>
            </a:r>
            <a:r>
              <a:rPr lang="fr-FR" dirty="0" smtClean="0"/>
              <a:t> prévaut, et aucun symptôme est observe.</a:t>
            </a:r>
          </a:p>
          <a:p>
            <a:r>
              <a:rPr lang="fr-FR" dirty="0" smtClean="0"/>
              <a:t> Au stade II, il reste des auto-anticorps contre les îlots pancréatiques, une </a:t>
            </a:r>
            <a:r>
              <a:rPr lang="fr-FR" dirty="0" err="1" smtClean="0"/>
              <a:t>dysglycémie</a:t>
            </a:r>
            <a:r>
              <a:rPr lang="fr-FR" dirty="0" smtClean="0"/>
              <a:t> s’est développée,</a:t>
            </a:r>
          </a:p>
          <a:p>
            <a:r>
              <a:rPr lang="fr-FR" dirty="0" smtClean="0"/>
              <a:t>Au</a:t>
            </a:r>
            <a:r>
              <a:rPr lang="fr-FR" baseline="0" dirty="0" smtClean="0"/>
              <a:t> stade III c’est le stade de l’</a:t>
            </a:r>
            <a:r>
              <a:rPr lang="fr-FR" baseline="0" dirty="0" err="1" smtClean="0"/>
              <a:t>hyperglycemie</a:t>
            </a:r>
            <a:endParaRPr lang="en-US" dirty="0"/>
          </a:p>
        </p:txBody>
      </p:sp>
      <p:sp>
        <p:nvSpPr>
          <p:cNvPr id="4" name="Espace réservé du numéro de diapositive 3"/>
          <p:cNvSpPr>
            <a:spLocks noGrp="1"/>
          </p:cNvSpPr>
          <p:nvPr>
            <p:ph type="sldNum" sz="quarter" idx="10"/>
          </p:nvPr>
        </p:nvSpPr>
        <p:spPr/>
        <p:txBody>
          <a:bodyPr/>
          <a:lstStyle/>
          <a:p>
            <a:fld id="{166E5715-2D6D-4943-8F00-A2D9E3289921}" type="slidenum">
              <a:rPr lang="en-US" smtClean="0"/>
              <a:t>8</a:t>
            </a:fld>
            <a:endParaRPr lang="en-US"/>
          </a:p>
        </p:txBody>
      </p:sp>
    </p:spTree>
    <p:extLst>
      <p:ext uri="{BB962C8B-B14F-4D97-AF65-F5344CB8AC3E}">
        <p14:creationId xmlns:p14="http://schemas.microsoft.com/office/powerpoint/2010/main" val="1450789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Parlant maintenant de La susceptibilité génétique qui est l’une des principales causes du DT1. </a:t>
            </a:r>
          </a:p>
          <a:p>
            <a:r>
              <a:rPr lang="fr-FR" sz="1200" b="0" i="0" kern="1200" dirty="0" smtClean="0">
                <a:solidFill>
                  <a:schemeClr val="tx1"/>
                </a:solidFill>
                <a:effectLst/>
                <a:latin typeface="+mn-lt"/>
                <a:ea typeface="+mn-ea"/>
                <a:cs typeface="+mn-cs"/>
              </a:rPr>
              <a:t> De nombreuses études ont rapporté que jusqu’à 50 % des facteurs de risque du DT1 sont héréditaires.</a:t>
            </a:r>
          </a:p>
          <a:p>
            <a:r>
              <a:rPr lang="fr-FR" sz="1200" b="0" i="0" kern="1200" dirty="0" smtClean="0">
                <a:solidFill>
                  <a:schemeClr val="tx1"/>
                </a:solidFill>
                <a:effectLst/>
                <a:latin typeface="+mn-lt"/>
                <a:ea typeface="+mn-ea"/>
                <a:cs typeface="+mn-cs"/>
              </a:rPr>
              <a:t>La prédisposition génétique HLA-DR-DQ confère le risque le plus élevé de diabète de type 1, mais n'est pas suffisante pour provoquer la réaction auto-immune aux cellules bêta </a:t>
            </a:r>
          </a:p>
          <a:p>
            <a:r>
              <a:rPr lang="fr-FR" sz="1200" b="0" i="0" kern="1200" dirty="0" smtClean="0">
                <a:solidFill>
                  <a:schemeClr val="tx1"/>
                </a:solidFill>
                <a:effectLst/>
                <a:latin typeface="+mn-lt"/>
                <a:ea typeface="+mn-ea"/>
                <a:cs typeface="+mn-cs"/>
              </a:rPr>
              <a:t>Les méthodes basées sur la PCR pour HLA-DQ ont rendu possible le dépistage des nouveau-nés.</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166E5715-2D6D-4943-8F00-A2D9E3289921}" type="slidenum">
              <a:rPr lang="en-US" smtClean="0"/>
              <a:t>9</a:t>
            </a:fld>
            <a:endParaRPr lang="en-US"/>
          </a:p>
        </p:txBody>
      </p:sp>
    </p:spTree>
    <p:extLst>
      <p:ext uri="{BB962C8B-B14F-4D97-AF65-F5344CB8AC3E}">
        <p14:creationId xmlns:p14="http://schemas.microsoft.com/office/powerpoint/2010/main" val="269995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Quel est le déclencheur environnemental de l’apparition des premiers auto-anticorps chez les enfants présentant un risque génétique accru ? – Les quatre autoanticorps en même temps ? - Un à la fois?</a:t>
            </a:r>
          </a:p>
          <a:p>
            <a:r>
              <a:rPr lang="fr-FR" sz="1200" b="0" i="0" kern="1200" dirty="0" smtClean="0">
                <a:solidFill>
                  <a:schemeClr val="tx1"/>
                </a:solidFill>
                <a:effectLst/>
                <a:latin typeface="+mn-lt"/>
                <a:ea typeface="+mn-ea"/>
                <a:cs typeface="+mn-cs"/>
              </a:rPr>
              <a:t>L’étude TEDDY (</a:t>
            </a:r>
            <a:r>
              <a:rPr lang="fr-FR" sz="1200" b="0" i="0" kern="1200" dirty="0" err="1" smtClean="0">
                <a:solidFill>
                  <a:schemeClr val="tx1"/>
                </a:solidFill>
                <a:effectLst/>
                <a:latin typeface="+mn-lt"/>
                <a:ea typeface="+mn-ea"/>
                <a:cs typeface="+mn-cs"/>
              </a:rPr>
              <a:t>Environmental</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Determinants</a:t>
            </a:r>
            <a:r>
              <a:rPr lang="fr-FR" sz="1200" b="0" i="0" kern="1200" dirty="0" smtClean="0">
                <a:solidFill>
                  <a:schemeClr val="tx1"/>
                </a:solidFill>
                <a:effectLst/>
                <a:latin typeface="+mn-lt"/>
                <a:ea typeface="+mn-ea"/>
                <a:cs typeface="+mn-cs"/>
              </a:rPr>
              <a:t> of </a:t>
            </a:r>
            <a:r>
              <a:rPr lang="fr-FR" sz="1200" b="0" i="0" kern="1200" dirty="0" err="1" smtClean="0">
                <a:solidFill>
                  <a:schemeClr val="tx1"/>
                </a:solidFill>
                <a:effectLst/>
                <a:latin typeface="+mn-lt"/>
                <a:ea typeface="+mn-ea"/>
                <a:cs typeface="+mn-cs"/>
              </a:rPr>
              <a:t>Diabetes</a:t>
            </a:r>
            <a:r>
              <a:rPr lang="fr-FR" sz="1200" b="0" i="0" kern="1200" dirty="0" smtClean="0">
                <a:solidFill>
                  <a:schemeClr val="tx1"/>
                </a:solidFill>
                <a:effectLst/>
                <a:latin typeface="+mn-lt"/>
                <a:ea typeface="+mn-ea"/>
                <a:cs typeface="+mn-cs"/>
              </a:rPr>
              <a:t> in the Young) est une étude de cohorte prospective multicentrique qui a été établie en réponse à des lacunes dans la compréhension du </a:t>
            </a:r>
            <a:r>
              <a:rPr lang="fr-FR" sz="1200" b="0" i="0" kern="1200" dirty="0" smtClean="0">
                <a:solidFill>
                  <a:schemeClr val="tx1"/>
                </a:solidFill>
                <a:effectLst/>
                <a:latin typeface="+mn-lt"/>
                <a:ea typeface="+mn-ea"/>
                <a:cs typeface="+mn-cs"/>
              </a:rPr>
              <a:t>DT1. Ses principaux </a:t>
            </a:r>
            <a:r>
              <a:rPr lang="fr-FR" sz="1200" b="0" i="0" kern="1200" dirty="0" smtClean="0">
                <a:solidFill>
                  <a:schemeClr val="tx1"/>
                </a:solidFill>
                <a:effectLst/>
                <a:latin typeface="+mn-lt"/>
                <a:ea typeface="+mn-ea"/>
                <a:cs typeface="+mn-cs"/>
              </a:rPr>
              <a:t>objectifs </a:t>
            </a:r>
            <a:r>
              <a:rPr lang="fr-FR" sz="1200" b="0" i="0" kern="1200" dirty="0" smtClean="0">
                <a:solidFill>
                  <a:schemeClr val="tx1"/>
                </a:solidFill>
                <a:effectLst/>
                <a:latin typeface="+mn-lt"/>
                <a:ea typeface="+mn-ea"/>
                <a:cs typeface="+mn-cs"/>
              </a:rPr>
              <a:t>comprennent </a:t>
            </a:r>
            <a:r>
              <a:rPr lang="fr-FR" sz="1200" b="0" i="0" kern="1200" dirty="0" smtClean="0">
                <a:solidFill>
                  <a:schemeClr val="tx1"/>
                </a:solidFill>
                <a:effectLst/>
                <a:latin typeface="+mn-lt"/>
                <a:ea typeface="+mn-ea"/>
                <a:cs typeface="+mn-cs"/>
              </a:rPr>
              <a:t>l’identification des facteurs environnementaux – tels que les agents infectieux, les facteurs alimentaires et les facteurs psychosociaux – qui déclenchent ou protègent contre le développement de l’auto-immunité des îlots pancréatiques et du DT1 et </a:t>
            </a:r>
            <a:r>
              <a:rPr lang="fr-FR" sz="1200" b="0" i="0" kern="1200" dirty="0" smtClean="0">
                <a:solidFill>
                  <a:schemeClr val="tx1"/>
                </a:solidFill>
                <a:effectLst/>
                <a:latin typeface="+mn-lt"/>
                <a:ea typeface="+mn-ea"/>
                <a:cs typeface="+mn-cs"/>
              </a:rPr>
              <a:t>la</a:t>
            </a:r>
            <a:r>
              <a:rPr lang="fr-FR" sz="1200" b="0" i="0" kern="1200" baseline="0" dirty="0" smtClean="0">
                <a:solidFill>
                  <a:schemeClr val="tx1"/>
                </a:solidFill>
                <a:effectLst/>
                <a:latin typeface="+mn-lt"/>
                <a:ea typeface="+mn-ea"/>
                <a:cs typeface="+mn-cs"/>
              </a:rPr>
              <a:t> recherche</a:t>
            </a:r>
            <a:r>
              <a:rPr lang="fr-FR" sz="1200" b="0" i="0" kern="120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des interactions génétiques-environnementales pour étudier les effets interactifs qui contribuent au DT1.</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166E5715-2D6D-4943-8F00-A2D9E3289921}" type="slidenum">
              <a:rPr lang="en-US" smtClean="0"/>
              <a:t>10</a:t>
            </a:fld>
            <a:endParaRPr lang="en-US"/>
          </a:p>
        </p:txBody>
      </p:sp>
    </p:spTree>
    <p:extLst>
      <p:ext uri="{BB962C8B-B14F-4D97-AF65-F5344CB8AC3E}">
        <p14:creationId xmlns:p14="http://schemas.microsoft.com/office/powerpoint/2010/main" val="123414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a:p>
        </p:txBody>
      </p:sp>
      <p:sp>
        <p:nvSpPr>
          <p:cNvPr id="4" name="Espace réservé de la date 3"/>
          <p:cNvSpPr>
            <a:spLocks noGrp="1"/>
          </p:cNvSpPr>
          <p:nvPr>
            <p:ph type="dt" sz="half" idx="10"/>
          </p:nvPr>
        </p:nvSpPr>
        <p:spPr/>
        <p:txBody>
          <a:bodyPr/>
          <a:lstStyle/>
          <a:p>
            <a:fld id="{12A95850-21CA-45B6-A79A-31D5C278F8D6}" type="datetimeFigureOut">
              <a:rPr lang="en-US" smtClean="0"/>
              <a:t>12/8/2023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764ADC1-6512-4AE9-83E2-F5E9DCC905E2}" type="slidenum">
              <a:rPr lang="en-US" smtClean="0"/>
              <a:t>‹N°›</a:t>
            </a:fld>
            <a:endParaRPr lang="en-US"/>
          </a:p>
        </p:txBody>
      </p:sp>
    </p:spTree>
    <p:extLst>
      <p:ext uri="{BB962C8B-B14F-4D97-AF65-F5344CB8AC3E}">
        <p14:creationId xmlns:p14="http://schemas.microsoft.com/office/powerpoint/2010/main" val="47768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12A95850-21CA-45B6-A79A-31D5C278F8D6}" type="datetimeFigureOut">
              <a:rPr lang="en-US" smtClean="0"/>
              <a:t>12/8/2023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764ADC1-6512-4AE9-83E2-F5E9DCC905E2}" type="slidenum">
              <a:rPr lang="en-US" smtClean="0"/>
              <a:t>‹N°›</a:t>
            </a:fld>
            <a:endParaRPr lang="en-US"/>
          </a:p>
        </p:txBody>
      </p:sp>
    </p:spTree>
    <p:extLst>
      <p:ext uri="{BB962C8B-B14F-4D97-AF65-F5344CB8AC3E}">
        <p14:creationId xmlns:p14="http://schemas.microsoft.com/office/powerpoint/2010/main" val="2651461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12A95850-21CA-45B6-A79A-31D5C278F8D6}" type="datetimeFigureOut">
              <a:rPr lang="en-US" smtClean="0"/>
              <a:t>12/8/2023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764ADC1-6512-4AE9-83E2-F5E9DCC905E2}" type="slidenum">
              <a:rPr lang="en-US" smtClean="0"/>
              <a:t>‹N°›</a:t>
            </a:fld>
            <a:endParaRPr lang="en-US"/>
          </a:p>
        </p:txBody>
      </p:sp>
    </p:spTree>
    <p:extLst>
      <p:ext uri="{BB962C8B-B14F-4D97-AF65-F5344CB8AC3E}">
        <p14:creationId xmlns:p14="http://schemas.microsoft.com/office/powerpoint/2010/main" val="8847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12A95850-21CA-45B6-A79A-31D5C278F8D6}" type="datetimeFigureOut">
              <a:rPr lang="en-US" smtClean="0"/>
              <a:t>12/8/2023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764ADC1-6512-4AE9-83E2-F5E9DCC905E2}" type="slidenum">
              <a:rPr lang="en-US" smtClean="0"/>
              <a:t>‹N°›</a:t>
            </a:fld>
            <a:endParaRPr lang="en-US"/>
          </a:p>
        </p:txBody>
      </p:sp>
    </p:spTree>
    <p:extLst>
      <p:ext uri="{BB962C8B-B14F-4D97-AF65-F5344CB8AC3E}">
        <p14:creationId xmlns:p14="http://schemas.microsoft.com/office/powerpoint/2010/main" val="321454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2A95850-21CA-45B6-A79A-31D5C278F8D6}" type="datetimeFigureOut">
              <a:rPr lang="en-US" smtClean="0"/>
              <a:t>12/8/2023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764ADC1-6512-4AE9-83E2-F5E9DCC905E2}" type="slidenum">
              <a:rPr lang="en-US" smtClean="0"/>
              <a:t>‹N°›</a:t>
            </a:fld>
            <a:endParaRPr lang="en-US"/>
          </a:p>
        </p:txBody>
      </p:sp>
    </p:spTree>
    <p:extLst>
      <p:ext uri="{BB962C8B-B14F-4D97-AF65-F5344CB8AC3E}">
        <p14:creationId xmlns:p14="http://schemas.microsoft.com/office/powerpoint/2010/main" val="20312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12A95850-21CA-45B6-A79A-31D5C278F8D6}" type="datetimeFigureOut">
              <a:rPr lang="en-US" smtClean="0"/>
              <a:t>12/8/2023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9764ADC1-6512-4AE9-83E2-F5E9DCC905E2}" type="slidenum">
              <a:rPr lang="en-US" smtClean="0"/>
              <a:t>‹N°›</a:t>
            </a:fld>
            <a:endParaRPr lang="en-US"/>
          </a:p>
        </p:txBody>
      </p:sp>
    </p:spTree>
    <p:extLst>
      <p:ext uri="{BB962C8B-B14F-4D97-AF65-F5344CB8AC3E}">
        <p14:creationId xmlns:p14="http://schemas.microsoft.com/office/powerpoint/2010/main" val="172941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12A95850-21CA-45B6-A79A-31D5C278F8D6}" type="datetimeFigureOut">
              <a:rPr lang="en-US" smtClean="0"/>
              <a:t>12/8/2023</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9764ADC1-6512-4AE9-83E2-F5E9DCC905E2}" type="slidenum">
              <a:rPr lang="en-US" smtClean="0"/>
              <a:t>‹N°›</a:t>
            </a:fld>
            <a:endParaRPr lang="en-US"/>
          </a:p>
        </p:txBody>
      </p:sp>
    </p:spTree>
    <p:extLst>
      <p:ext uri="{BB962C8B-B14F-4D97-AF65-F5344CB8AC3E}">
        <p14:creationId xmlns:p14="http://schemas.microsoft.com/office/powerpoint/2010/main" val="159355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12A95850-21CA-45B6-A79A-31D5C278F8D6}" type="datetimeFigureOut">
              <a:rPr lang="en-US" smtClean="0"/>
              <a:t>12/8/2023</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9764ADC1-6512-4AE9-83E2-F5E9DCC905E2}" type="slidenum">
              <a:rPr lang="en-US" smtClean="0"/>
              <a:t>‹N°›</a:t>
            </a:fld>
            <a:endParaRPr lang="en-US"/>
          </a:p>
        </p:txBody>
      </p:sp>
    </p:spTree>
    <p:extLst>
      <p:ext uri="{BB962C8B-B14F-4D97-AF65-F5344CB8AC3E}">
        <p14:creationId xmlns:p14="http://schemas.microsoft.com/office/powerpoint/2010/main" val="144374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A95850-21CA-45B6-A79A-31D5C278F8D6}" type="datetimeFigureOut">
              <a:rPr lang="en-US" smtClean="0"/>
              <a:t>12/8/2023</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9764ADC1-6512-4AE9-83E2-F5E9DCC905E2}" type="slidenum">
              <a:rPr lang="en-US" smtClean="0"/>
              <a:t>‹N°›</a:t>
            </a:fld>
            <a:endParaRPr lang="en-US"/>
          </a:p>
        </p:txBody>
      </p:sp>
    </p:spTree>
    <p:extLst>
      <p:ext uri="{BB962C8B-B14F-4D97-AF65-F5344CB8AC3E}">
        <p14:creationId xmlns:p14="http://schemas.microsoft.com/office/powerpoint/2010/main" val="11210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2A95850-21CA-45B6-A79A-31D5C278F8D6}" type="datetimeFigureOut">
              <a:rPr lang="en-US" smtClean="0"/>
              <a:t>12/8/2023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9764ADC1-6512-4AE9-83E2-F5E9DCC905E2}" type="slidenum">
              <a:rPr lang="en-US" smtClean="0"/>
              <a:t>‹N°›</a:t>
            </a:fld>
            <a:endParaRPr lang="en-US"/>
          </a:p>
        </p:txBody>
      </p:sp>
    </p:spTree>
    <p:extLst>
      <p:ext uri="{BB962C8B-B14F-4D97-AF65-F5344CB8AC3E}">
        <p14:creationId xmlns:p14="http://schemas.microsoft.com/office/powerpoint/2010/main" val="345037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2A95850-21CA-45B6-A79A-31D5C278F8D6}" type="datetimeFigureOut">
              <a:rPr lang="en-US" smtClean="0"/>
              <a:t>12/8/2023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9764ADC1-6512-4AE9-83E2-F5E9DCC905E2}" type="slidenum">
              <a:rPr lang="en-US" smtClean="0"/>
              <a:t>‹N°›</a:t>
            </a:fld>
            <a:endParaRPr lang="en-US"/>
          </a:p>
        </p:txBody>
      </p:sp>
    </p:spTree>
    <p:extLst>
      <p:ext uri="{BB962C8B-B14F-4D97-AF65-F5344CB8AC3E}">
        <p14:creationId xmlns:p14="http://schemas.microsoft.com/office/powerpoint/2010/main" val="345302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95850-21CA-45B6-A79A-31D5C278F8D6}" type="datetimeFigureOut">
              <a:rPr lang="en-US" smtClean="0"/>
              <a:t>12/8/2023</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4ADC1-6512-4AE9-83E2-F5E9DCC905E2}" type="slidenum">
              <a:rPr lang="en-US" smtClean="0"/>
              <a:t>‹N°›</a:t>
            </a:fld>
            <a:endParaRPr lang="en-US"/>
          </a:p>
        </p:txBody>
      </p:sp>
    </p:spTree>
    <p:extLst>
      <p:ext uri="{BB962C8B-B14F-4D97-AF65-F5344CB8AC3E}">
        <p14:creationId xmlns:p14="http://schemas.microsoft.com/office/powerpoint/2010/main" val="2377336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ctrTitle"/>
          </p:nvPr>
        </p:nvSpPr>
        <p:spPr>
          <a:xfrm>
            <a:off x="1420305" y="66560"/>
            <a:ext cx="9144000" cy="1809373"/>
          </a:xfrm>
        </p:spPr>
        <p:txBody>
          <a:bodyPr>
            <a:noAutofit/>
          </a:bodyPr>
          <a:lstStyle/>
          <a:p>
            <a:r>
              <a:rPr lang="fr-FR" sz="2400" b="1" i="1" dirty="0">
                <a:solidFill>
                  <a:srgbClr val="FF0000"/>
                </a:solidFill>
              </a:rPr>
              <a:t>Laboratoire de recherche sur le diabète LAREDIAB </a:t>
            </a:r>
            <a:br>
              <a:rPr lang="fr-FR" sz="2400" b="1" i="1" dirty="0">
                <a:solidFill>
                  <a:srgbClr val="FF0000"/>
                </a:solidFill>
              </a:rPr>
            </a:br>
            <a:r>
              <a:rPr lang="fr-FR" sz="2400" b="1" i="1" dirty="0">
                <a:solidFill>
                  <a:schemeClr val="accent1">
                    <a:lumMod val="75000"/>
                  </a:schemeClr>
                </a:solidFill>
              </a:rPr>
              <a:t>Service de médecine interne CHU Tlemcen</a:t>
            </a:r>
            <a:br>
              <a:rPr lang="fr-FR" sz="2400" b="1" i="1" dirty="0">
                <a:solidFill>
                  <a:schemeClr val="accent1">
                    <a:lumMod val="75000"/>
                  </a:schemeClr>
                </a:solidFill>
              </a:rPr>
            </a:br>
            <a:r>
              <a:rPr lang="fr-FR" sz="2400" b="1" i="1" dirty="0">
                <a:solidFill>
                  <a:schemeClr val="accent1">
                    <a:lumMod val="75000"/>
                  </a:schemeClr>
                </a:solidFill>
              </a:rPr>
              <a:t>Faculté de médecine </a:t>
            </a:r>
            <a:r>
              <a:rPr lang="fr-FR" sz="2400" b="1" i="1" dirty="0" err="1">
                <a:solidFill>
                  <a:schemeClr val="accent1">
                    <a:lumMod val="75000"/>
                  </a:schemeClr>
                </a:solidFill>
              </a:rPr>
              <a:t>Benzerdjeb</a:t>
            </a:r>
            <a:r>
              <a:rPr lang="fr-FR" sz="2400" b="1" i="1" dirty="0">
                <a:solidFill>
                  <a:schemeClr val="accent1">
                    <a:lumMod val="75000"/>
                  </a:schemeClr>
                </a:solidFill>
              </a:rPr>
              <a:t> </a:t>
            </a:r>
            <a:r>
              <a:rPr lang="fr-FR" sz="2400" b="1" i="1" dirty="0" err="1">
                <a:solidFill>
                  <a:schemeClr val="accent1">
                    <a:lumMod val="75000"/>
                  </a:schemeClr>
                </a:solidFill>
              </a:rPr>
              <a:t>Benouda</a:t>
            </a:r>
            <a:r>
              <a:rPr lang="fr-FR" sz="2400" b="1" i="1" dirty="0">
                <a:solidFill>
                  <a:schemeClr val="accent1">
                    <a:lumMod val="75000"/>
                  </a:schemeClr>
                </a:solidFill>
              </a:rPr>
              <a:t>, Université </a:t>
            </a:r>
            <a:r>
              <a:rPr lang="fr-FR" sz="2400" b="1" i="1" dirty="0" err="1">
                <a:solidFill>
                  <a:schemeClr val="accent1">
                    <a:lumMod val="75000"/>
                  </a:schemeClr>
                </a:solidFill>
              </a:rPr>
              <a:t>Aboubekr</a:t>
            </a:r>
            <a:r>
              <a:rPr lang="fr-FR" sz="2400" b="1" i="1" dirty="0">
                <a:solidFill>
                  <a:schemeClr val="accent1">
                    <a:lumMod val="75000"/>
                  </a:schemeClr>
                </a:solidFill>
              </a:rPr>
              <a:t> </a:t>
            </a:r>
            <a:r>
              <a:rPr lang="fr-FR" sz="2400" b="1" i="1" dirty="0" err="1">
                <a:solidFill>
                  <a:schemeClr val="accent1">
                    <a:lumMod val="75000"/>
                  </a:schemeClr>
                </a:solidFill>
              </a:rPr>
              <a:t>Belkaid</a:t>
            </a:r>
            <a:r>
              <a:rPr lang="fr-FR" sz="2400" b="1" i="1" dirty="0">
                <a:solidFill>
                  <a:schemeClr val="accent1">
                    <a:lumMod val="75000"/>
                  </a:schemeClr>
                </a:solidFill>
              </a:rPr>
              <a:t/>
            </a:r>
            <a:br>
              <a:rPr lang="fr-FR" sz="2400" b="1" i="1" dirty="0">
                <a:solidFill>
                  <a:schemeClr val="accent1">
                    <a:lumMod val="75000"/>
                  </a:schemeClr>
                </a:solidFill>
              </a:rPr>
            </a:br>
            <a:r>
              <a:rPr lang="fr-FR" sz="2800" b="1" u="sng" dirty="0" smtClean="0">
                <a:solidFill>
                  <a:srgbClr val="FF0000"/>
                </a:solidFill>
              </a:rPr>
              <a:t>7</a:t>
            </a:r>
            <a:r>
              <a:rPr lang="fr-FR" sz="1200" b="1" u="sng" dirty="0" smtClean="0">
                <a:solidFill>
                  <a:srgbClr val="FF0000"/>
                </a:solidFill>
              </a:rPr>
              <a:t>th</a:t>
            </a:r>
            <a:r>
              <a:rPr lang="fr-FR" sz="2800" b="1" u="sng" dirty="0" smtClean="0">
                <a:solidFill>
                  <a:srgbClr val="FF0000"/>
                </a:solidFill>
              </a:rPr>
              <a:t> </a:t>
            </a:r>
            <a:r>
              <a:rPr lang="fr-FR" sz="2800" b="1" u="sng" dirty="0" err="1" smtClean="0">
                <a:solidFill>
                  <a:srgbClr val="FF0000"/>
                </a:solidFill>
              </a:rPr>
              <a:t>Séminary</a:t>
            </a:r>
            <a:r>
              <a:rPr lang="fr-FR" sz="2800" b="1" u="sng" dirty="0" smtClean="0">
                <a:solidFill>
                  <a:srgbClr val="FF0000"/>
                </a:solidFill>
              </a:rPr>
              <a:t> of LAREDIAB</a:t>
            </a:r>
            <a:br>
              <a:rPr lang="fr-FR" sz="2800" b="1" u="sng" dirty="0" smtClean="0">
                <a:solidFill>
                  <a:srgbClr val="FF0000"/>
                </a:solidFill>
              </a:rPr>
            </a:br>
            <a:r>
              <a:rPr lang="fr-FR" sz="2800" b="1" u="sng" dirty="0" smtClean="0">
                <a:solidFill>
                  <a:srgbClr val="00B050"/>
                </a:solidFill>
              </a:rPr>
              <a:t>13</a:t>
            </a:r>
            <a:r>
              <a:rPr lang="fr-FR" sz="1200" b="1" u="sng" dirty="0" smtClean="0">
                <a:solidFill>
                  <a:srgbClr val="00B050"/>
                </a:solidFill>
              </a:rPr>
              <a:t>th</a:t>
            </a:r>
            <a:r>
              <a:rPr lang="fr-FR" sz="2800" b="1" u="sng" dirty="0" smtClean="0">
                <a:solidFill>
                  <a:srgbClr val="00B050"/>
                </a:solidFill>
              </a:rPr>
              <a:t> </a:t>
            </a:r>
            <a:r>
              <a:rPr lang="fr-FR" sz="2800" b="1" u="sng" dirty="0" err="1" smtClean="0">
                <a:solidFill>
                  <a:srgbClr val="00B050"/>
                </a:solidFill>
              </a:rPr>
              <a:t>Congress</a:t>
            </a:r>
            <a:r>
              <a:rPr lang="fr-FR" sz="2800" b="1" u="sng" dirty="0" smtClean="0">
                <a:solidFill>
                  <a:srgbClr val="00B050"/>
                </a:solidFill>
              </a:rPr>
              <a:t> of AMIWIT</a:t>
            </a:r>
            <a:endParaRPr lang="en-US" sz="2400" dirty="0"/>
          </a:p>
        </p:txBody>
      </p:sp>
      <p:sp>
        <p:nvSpPr>
          <p:cNvPr id="9" name="Sous-titre 8"/>
          <p:cNvSpPr>
            <a:spLocks noGrp="1"/>
          </p:cNvSpPr>
          <p:nvPr>
            <p:ph type="subTitle" idx="1"/>
          </p:nvPr>
        </p:nvSpPr>
        <p:spPr>
          <a:xfrm>
            <a:off x="1316610" y="2348273"/>
            <a:ext cx="9144000" cy="1655762"/>
          </a:xfrm>
        </p:spPr>
        <p:txBody>
          <a:bodyPr>
            <a:noAutofit/>
          </a:bodyPr>
          <a:lstStyle/>
          <a:p>
            <a:r>
              <a:rPr lang="en-US" sz="3200" b="1" i="1" dirty="0" smtClean="0">
                <a:solidFill>
                  <a:srgbClr val="002060"/>
                </a:solidFill>
              </a:rPr>
              <a:t>Dissecting etiologies of autoimmune type 1 diabetes</a:t>
            </a:r>
          </a:p>
          <a:p>
            <a:endParaRPr lang="en-US" sz="3200" b="1" i="1" dirty="0" smtClean="0">
              <a:solidFill>
                <a:srgbClr val="002060"/>
              </a:solidFill>
            </a:endParaRPr>
          </a:p>
          <a:p>
            <a:r>
              <a:rPr lang="fr-FR" sz="3200" b="1" i="1" dirty="0" smtClean="0">
                <a:solidFill>
                  <a:srgbClr val="002060"/>
                </a:solidFill>
              </a:rPr>
              <a:t>Disséquer les étiologies du Diabète</a:t>
            </a:r>
            <a:endParaRPr lang="en-US" sz="3200" b="1" i="1" dirty="0" smtClean="0">
              <a:solidFill>
                <a:srgbClr val="002060"/>
              </a:solidFill>
            </a:endParaRPr>
          </a:p>
          <a:p>
            <a:r>
              <a:rPr lang="fr-FR" sz="3200" b="1" i="1" dirty="0" smtClean="0">
                <a:solidFill>
                  <a:srgbClr val="002060"/>
                </a:solidFill>
              </a:rPr>
              <a:t>type 1 auto-immun </a:t>
            </a:r>
          </a:p>
        </p:txBody>
      </p:sp>
      <p:pic>
        <p:nvPicPr>
          <p:cNvPr id="10" name="Image 9"/>
          <p:cNvPicPr/>
          <p:nvPr/>
        </p:nvPicPr>
        <p:blipFill>
          <a:blip r:embed="rId2"/>
          <a:srcRect/>
          <a:stretch>
            <a:fillRect/>
          </a:stretch>
        </p:blipFill>
        <p:spPr bwMode="auto">
          <a:xfrm>
            <a:off x="10668000" y="0"/>
            <a:ext cx="1379456" cy="1715678"/>
          </a:xfrm>
          <a:prstGeom prst="rect">
            <a:avLst/>
          </a:prstGeom>
          <a:noFill/>
          <a:ln w="9525">
            <a:noFill/>
            <a:miter lim="800000"/>
            <a:headEnd/>
            <a:tailEnd/>
          </a:ln>
        </p:spPr>
      </p:pic>
      <p:pic>
        <p:nvPicPr>
          <p:cNvPr id="11" name="Image 10"/>
          <p:cNvPicPr/>
          <p:nvPr/>
        </p:nvPicPr>
        <p:blipFill>
          <a:blip r:embed="rId3"/>
          <a:srcRect/>
          <a:stretch>
            <a:fillRect/>
          </a:stretch>
        </p:blipFill>
        <p:spPr bwMode="auto">
          <a:xfrm>
            <a:off x="160256" y="132549"/>
            <a:ext cx="1156354" cy="1583129"/>
          </a:xfrm>
          <a:prstGeom prst="rect">
            <a:avLst/>
          </a:prstGeom>
          <a:noFill/>
          <a:ln w="9525">
            <a:noFill/>
            <a:miter lim="800000"/>
            <a:headEnd/>
            <a:tailEnd/>
          </a:ln>
        </p:spPr>
      </p:pic>
      <p:pic>
        <p:nvPicPr>
          <p:cNvPr id="12" name="Picture 2" descr="EASD 2023(Hamburg) - 59th Annual Meeting of the European Associati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838" y="3714160"/>
            <a:ext cx="2190161" cy="3060463"/>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1131216" y="5005633"/>
            <a:ext cx="2554664" cy="461665"/>
          </a:xfrm>
          <a:prstGeom prst="rect">
            <a:avLst/>
          </a:prstGeom>
          <a:noFill/>
        </p:spPr>
        <p:txBody>
          <a:bodyPr wrap="square" rtlCol="0">
            <a:spAutoFit/>
          </a:bodyPr>
          <a:lstStyle/>
          <a:p>
            <a:r>
              <a:rPr lang="en-US" sz="2400" dirty="0" err="1" smtClean="0">
                <a:solidFill>
                  <a:srgbClr val="002060"/>
                </a:solidFill>
              </a:rPr>
              <a:t>Amara.K</a:t>
            </a:r>
            <a:endParaRPr lang="en-US" sz="2400" dirty="0">
              <a:solidFill>
                <a:srgbClr val="002060"/>
              </a:solidFill>
            </a:endParaRPr>
          </a:p>
        </p:txBody>
      </p:sp>
    </p:spTree>
    <p:extLst>
      <p:ext uri="{BB962C8B-B14F-4D97-AF65-F5344CB8AC3E}">
        <p14:creationId xmlns:p14="http://schemas.microsoft.com/office/powerpoint/2010/main" val="919364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3"/>
          <a:stretch>
            <a:fillRect/>
          </a:stretch>
        </p:blipFill>
        <p:spPr>
          <a:xfrm>
            <a:off x="194830" y="152400"/>
            <a:ext cx="11997170" cy="6705600"/>
          </a:xfrm>
          <a:prstGeom prst="rect">
            <a:avLst/>
          </a:prstGeom>
        </p:spPr>
      </p:pic>
      <p:sp>
        <p:nvSpPr>
          <p:cNvPr id="5" name="Rectangle 4"/>
          <p:cNvSpPr/>
          <p:nvPr/>
        </p:nvSpPr>
        <p:spPr>
          <a:xfrm>
            <a:off x="11353800" y="5577840"/>
            <a:ext cx="60960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850880" y="5692140"/>
            <a:ext cx="853440" cy="441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881360" y="6355080"/>
            <a:ext cx="76962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949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3"/>
          <a:stretch>
            <a:fillRect/>
          </a:stretch>
        </p:blipFill>
        <p:spPr>
          <a:xfrm>
            <a:off x="42256" y="106680"/>
            <a:ext cx="12149743" cy="6751320"/>
          </a:xfrm>
          <a:prstGeom prst="rect">
            <a:avLst/>
          </a:prstGeom>
        </p:spPr>
      </p:pic>
      <p:sp>
        <p:nvSpPr>
          <p:cNvPr id="3" name="Rectangle 2"/>
          <p:cNvSpPr/>
          <p:nvPr/>
        </p:nvSpPr>
        <p:spPr>
          <a:xfrm>
            <a:off x="0" y="4951140"/>
            <a:ext cx="12191999" cy="1906859"/>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93659" y="2787805"/>
            <a:ext cx="1598340" cy="2163336"/>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301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9050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3"/>
          <a:stretch>
            <a:fillRect/>
          </a:stretch>
        </p:blipFill>
        <p:spPr>
          <a:xfrm>
            <a:off x="106680" y="106680"/>
            <a:ext cx="12085320" cy="6598919"/>
          </a:xfrm>
          <a:prstGeom prst="rect">
            <a:avLst/>
          </a:prstGeom>
        </p:spPr>
      </p:pic>
    </p:spTree>
    <p:extLst>
      <p:ext uri="{BB962C8B-B14F-4D97-AF65-F5344CB8AC3E}">
        <p14:creationId xmlns:p14="http://schemas.microsoft.com/office/powerpoint/2010/main" val="2759201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3"/>
          <a:stretch>
            <a:fillRect/>
          </a:stretch>
        </p:blipFill>
        <p:spPr>
          <a:xfrm>
            <a:off x="-27738" y="0"/>
            <a:ext cx="12219738" cy="6858000"/>
          </a:xfrm>
          <a:prstGeom prst="rect">
            <a:avLst/>
          </a:prstGeom>
        </p:spPr>
      </p:pic>
      <p:pic>
        <p:nvPicPr>
          <p:cNvPr id="7" name="Image 6"/>
          <p:cNvPicPr>
            <a:picLocks noChangeAspect="1"/>
          </p:cNvPicPr>
          <p:nvPr/>
        </p:nvPicPr>
        <p:blipFill>
          <a:blip r:embed="rId4"/>
          <a:stretch>
            <a:fillRect/>
          </a:stretch>
        </p:blipFill>
        <p:spPr>
          <a:xfrm>
            <a:off x="0" y="629920"/>
            <a:ext cx="12192000" cy="6228080"/>
          </a:xfrm>
          <a:prstGeom prst="rect">
            <a:avLst/>
          </a:prstGeom>
        </p:spPr>
      </p:pic>
    </p:spTree>
    <p:extLst>
      <p:ext uri="{BB962C8B-B14F-4D97-AF65-F5344CB8AC3E}">
        <p14:creationId xmlns:p14="http://schemas.microsoft.com/office/powerpoint/2010/main" val="1365207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3"/>
          <a:stretch>
            <a:fillRect/>
          </a:stretch>
        </p:blipFill>
        <p:spPr>
          <a:xfrm>
            <a:off x="0" y="152400"/>
            <a:ext cx="12039600" cy="6507480"/>
          </a:xfrm>
          <a:prstGeom prst="rect">
            <a:avLst/>
          </a:prstGeom>
        </p:spPr>
      </p:pic>
      <p:sp>
        <p:nvSpPr>
          <p:cNvPr id="5" name="Rectangle 4"/>
          <p:cNvSpPr/>
          <p:nvPr/>
        </p:nvSpPr>
        <p:spPr>
          <a:xfrm>
            <a:off x="10759440" y="5410200"/>
            <a:ext cx="1112520" cy="1173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155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3"/>
          <a:stretch>
            <a:fillRect/>
          </a:stretch>
        </p:blipFill>
        <p:spPr>
          <a:xfrm>
            <a:off x="198120" y="121920"/>
            <a:ext cx="11993880" cy="6537960"/>
          </a:xfrm>
          <a:prstGeom prst="rect">
            <a:avLst/>
          </a:prstGeom>
        </p:spPr>
      </p:pic>
      <p:sp>
        <p:nvSpPr>
          <p:cNvPr id="5" name="Rectangle 4"/>
          <p:cNvSpPr/>
          <p:nvPr/>
        </p:nvSpPr>
        <p:spPr>
          <a:xfrm>
            <a:off x="10683240" y="1173480"/>
            <a:ext cx="1371600" cy="185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988040" y="5501640"/>
            <a:ext cx="1005840" cy="1158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305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3"/>
          <a:stretch>
            <a:fillRect/>
          </a:stretch>
        </p:blipFill>
        <p:spPr>
          <a:xfrm>
            <a:off x="0" y="148306"/>
            <a:ext cx="12192000" cy="6465854"/>
          </a:xfrm>
          <a:prstGeom prst="rect">
            <a:avLst/>
          </a:prstGeom>
        </p:spPr>
      </p:pic>
      <p:sp>
        <p:nvSpPr>
          <p:cNvPr id="5" name="Rectangle 4"/>
          <p:cNvSpPr/>
          <p:nvPr/>
        </p:nvSpPr>
        <p:spPr>
          <a:xfrm>
            <a:off x="10988040" y="5349240"/>
            <a:ext cx="102108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509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270" y="144788"/>
            <a:ext cx="10946176" cy="802663"/>
          </a:xfrm>
        </p:spPr>
        <p:txBody>
          <a:bodyPr/>
          <a:lstStyle/>
          <a:p>
            <a:r>
              <a:rPr lang="en-US" b="1" dirty="0" smtClean="0">
                <a:solidFill>
                  <a:schemeClr val="accent2">
                    <a:lumMod val="75000"/>
                  </a:schemeClr>
                </a:solidFill>
              </a:rPr>
              <a:t>Messages </a:t>
            </a:r>
            <a:r>
              <a:rPr lang="en-US" b="1" dirty="0" err="1" smtClean="0">
                <a:solidFill>
                  <a:schemeClr val="accent2">
                    <a:lumMod val="75000"/>
                  </a:schemeClr>
                </a:solidFill>
              </a:rPr>
              <a:t>cles</a:t>
            </a:r>
            <a:endParaRPr lang="en-US" b="1" dirty="0">
              <a:solidFill>
                <a:schemeClr val="accent2">
                  <a:lumMod val="75000"/>
                </a:schemeClr>
              </a:solidFill>
            </a:endParaRPr>
          </a:p>
        </p:txBody>
      </p:sp>
      <p:sp>
        <p:nvSpPr>
          <p:cNvPr id="3" name="Espace réservé du contenu 2"/>
          <p:cNvSpPr>
            <a:spLocks noGrp="1"/>
          </p:cNvSpPr>
          <p:nvPr>
            <p:ph idx="1"/>
          </p:nvPr>
        </p:nvSpPr>
        <p:spPr>
          <a:xfrm>
            <a:off x="396607" y="1222872"/>
            <a:ext cx="11369407" cy="5244029"/>
          </a:xfrm>
        </p:spPr>
        <p:txBody>
          <a:bodyPr>
            <a:normAutofit/>
          </a:bodyPr>
          <a:lstStyle/>
          <a:p>
            <a:r>
              <a:rPr lang="fr-FR" sz="2400" dirty="0">
                <a:solidFill>
                  <a:srgbClr val="002060"/>
                </a:solidFill>
                <a:ea typeface="Palatino Linotype" panose="02040502050505030304" pitchFamily="18" charset="0"/>
                <a:cs typeface="Palatino Linotype" panose="02040502050505030304" pitchFamily="18" charset="0"/>
              </a:rPr>
              <a:t>Notre compréhension de </a:t>
            </a:r>
            <a:r>
              <a:rPr lang="fr-FR" sz="2400" dirty="0">
                <a:solidFill>
                  <a:srgbClr val="FF0000"/>
                </a:solidFill>
                <a:ea typeface="Palatino Linotype" panose="02040502050505030304" pitchFamily="18" charset="0"/>
                <a:cs typeface="Palatino Linotype" panose="02040502050505030304" pitchFamily="18" charset="0"/>
              </a:rPr>
              <a:t>l’étiologie</a:t>
            </a:r>
            <a:r>
              <a:rPr lang="fr-FR" sz="2400" dirty="0">
                <a:solidFill>
                  <a:srgbClr val="0000FF"/>
                </a:solidFill>
                <a:ea typeface="Palatino Linotype" panose="02040502050505030304" pitchFamily="18" charset="0"/>
                <a:cs typeface="Palatino Linotype" panose="02040502050505030304" pitchFamily="18" charset="0"/>
              </a:rPr>
              <a:t> </a:t>
            </a:r>
            <a:r>
              <a:rPr lang="fr-FR" sz="2400" dirty="0">
                <a:solidFill>
                  <a:srgbClr val="002060"/>
                </a:solidFill>
                <a:ea typeface="Palatino Linotype" panose="02040502050505030304" pitchFamily="18" charset="0"/>
                <a:cs typeface="Palatino Linotype" panose="02040502050505030304" pitchFamily="18" charset="0"/>
              </a:rPr>
              <a:t>et de </a:t>
            </a:r>
            <a:r>
              <a:rPr lang="fr-FR" sz="2400" dirty="0">
                <a:solidFill>
                  <a:srgbClr val="FF0000"/>
                </a:solidFill>
                <a:ea typeface="Palatino Linotype" panose="02040502050505030304" pitchFamily="18" charset="0"/>
                <a:cs typeface="Palatino Linotype" panose="02040502050505030304" pitchFamily="18" charset="0"/>
              </a:rPr>
              <a:t>la pathogenèse </a:t>
            </a:r>
            <a:r>
              <a:rPr lang="fr-FR" sz="2400" dirty="0">
                <a:solidFill>
                  <a:srgbClr val="002060"/>
                </a:solidFill>
                <a:ea typeface="Palatino Linotype" panose="02040502050505030304" pitchFamily="18" charset="0"/>
                <a:cs typeface="Palatino Linotype" panose="02040502050505030304" pitchFamily="18" charset="0"/>
              </a:rPr>
              <a:t>du</a:t>
            </a:r>
            <a:r>
              <a:rPr lang="fr-FR" sz="2400" dirty="0">
                <a:solidFill>
                  <a:srgbClr val="0000FF"/>
                </a:solidFill>
                <a:ea typeface="Palatino Linotype" panose="02040502050505030304" pitchFamily="18" charset="0"/>
                <a:cs typeface="Palatino Linotype" panose="02040502050505030304" pitchFamily="18" charset="0"/>
              </a:rPr>
              <a:t> </a:t>
            </a:r>
            <a:r>
              <a:rPr lang="fr-FR" sz="2400" dirty="0">
                <a:solidFill>
                  <a:srgbClr val="FF0000"/>
                </a:solidFill>
                <a:ea typeface="Palatino Linotype" panose="02040502050505030304" pitchFamily="18" charset="0"/>
                <a:cs typeface="Palatino Linotype" panose="02040502050505030304" pitchFamily="18" charset="0"/>
              </a:rPr>
              <a:t>diabète sucré auto-immun (type 1) </a:t>
            </a:r>
            <a:r>
              <a:rPr lang="fr-FR" sz="2400" dirty="0">
                <a:solidFill>
                  <a:srgbClr val="002060"/>
                </a:solidFill>
                <a:ea typeface="Palatino Linotype" panose="02040502050505030304" pitchFamily="18" charset="0"/>
                <a:cs typeface="Palatino Linotype" panose="02040502050505030304" pitchFamily="18" charset="0"/>
              </a:rPr>
              <a:t>progresse rapidement grâce à plusieurs efforts majeurs. Le séquençage du génome humain a permis de mieux définir la</a:t>
            </a:r>
            <a:r>
              <a:rPr lang="fr-FR" sz="2400" dirty="0">
                <a:solidFill>
                  <a:srgbClr val="0000FF"/>
                </a:solidFill>
                <a:ea typeface="Palatino Linotype" panose="02040502050505030304" pitchFamily="18" charset="0"/>
                <a:cs typeface="Palatino Linotype" panose="02040502050505030304" pitchFamily="18" charset="0"/>
              </a:rPr>
              <a:t> </a:t>
            </a:r>
            <a:r>
              <a:rPr lang="fr-FR" sz="2400" dirty="0">
                <a:solidFill>
                  <a:srgbClr val="FF0000"/>
                </a:solidFill>
                <a:ea typeface="Palatino Linotype" panose="02040502050505030304" pitchFamily="18" charset="0"/>
                <a:cs typeface="Palatino Linotype" panose="02040502050505030304" pitchFamily="18" charset="0"/>
              </a:rPr>
              <a:t>contribution génétique </a:t>
            </a:r>
            <a:r>
              <a:rPr lang="fr-FR" sz="2400" dirty="0">
                <a:solidFill>
                  <a:srgbClr val="002060"/>
                </a:solidFill>
                <a:ea typeface="Palatino Linotype" panose="02040502050505030304" pitchFamily="18" charset="0"/>
                <a:cs typeface="Palatino Linotype" panose="02040502050505030304" pitchFamily="18" charset="0"/>
              </a:rPr>
              <a:t>au risque d’auto-immunité des îlots et de diabète</a:t>
            </a:r>
            <a:r>
              <a:rPr lang="fr-FR" sz="2400" dirty="0" smtClean="0">
                <a:solidFill>
                  <a:srgbClr val="002060"/>
                </a:solidFill>
                <a:ea typeface="Palatino Linotype" panose="02040502050505030304" pitchFamily="18" charset="0"/>
                <a:cs typeface="Palatino Linotype" panose="02040502050505030304" pitchFamily="18" charset="0"/>
              </a:rPr>
              <a:t>.</a:t>
            </a:r>
          </a:p>
          <a:p>
            <a:endParaRPr lang="fr-FR" sz="2400" dirty="0">
              <a:solidFill>
                <a:srgbClr val="0000FF"/>
              </a:solidFill>
            </a:endParaRPr>
          </a:p>
          <a:p>
            <a:r>
              <a:rPr lang="fr-FR" sz="2400" dirty="0">
                <a:solidFill>
                  <a:srgbClr val="002060"/>
                </a:solidFill>
                <a:ea typeface="Palatino Linotype" panose="02040502050505030304" pitchFamily="18" charset="0"/>
                <a:cs typeface="Palatino Linotype" panose="02040502050505030304" pitchFamily="18" charset="0"/>
              </a:rPr>
              <a:t>La combinaison de </a:t>
            </a:r>
            <a:r>
              <a:rPr lang="fr-FR" sz="2400" dirty="0">
                <a:solidFill>
                  <a:srgbClr val="FF0000"/>
                </a:solidFill>
                <a:ea typeface="Palatino Linotype" panose="02040502050505030304" pitchFamily="18" charset="0"/>
                <a:cs typeface="Palatino Linotype" panose="02040502050505030304" pitchFamily="18" charset="0"/>
              </a:rPr>
              <a:t>l’analyse génétique, principalement du HLA</a:t>
            </a:r>
            <a:r>
              <a:rPr lang="fr-FR" sz="2400" dirty="0">
                <a:solidFill>
                  <a:srgbClr val="002060"/>
                </a:solidFill>
                <a:ea typeface="Palatino Linotype" panose="02040502050505030304" pitchFamily="18" charset="0"/>
                <a:cs typeface="Palatino Linotype" panose="02040502050505030304" pitchFamily="18" charset="0"/>
              </a:rPr>
              <a:t>, et de </a:t>
            </a:r>
            <a:r>
              <a:rPr lang="fr-FR" sz="2400" dirty="0">
                <a:solidFill>
                  <a:srgbClr val="FF0000"/>
                </a:solidFill>
                <a:ea typeface="Palatino Linotype" panose="02040502050505030304" pitchFamily="18" charset="0"/>
                <a:cs typeface="Palatino Linotype" panose="02040502050505030304" pitchFamily="18" charset="0"/>
              </a:rPr>
              <a:t>l’analyse d’auto-anticorps standardisés</a:t>
            </a:r>
            <a:r>
              <a:rPr lang="fr-FR" sz="2400" dirty="0">
                <a:solidFill>
                  <a:srgbClr val="0000FF"/>
                </a:solidFill>
                <a:ea typeface="Palatino Linotype" panose="02040502050505030304" pitchFamily="18" charset="0"/>
                <a:cs typeface="Palatino Linotype" panose="02040502050505030304" pitchFamily="18" charset="0"/>
              </a:rPr>
              <a:t> </a:t>
            </a:r>
            <a:r>
              <a:rPr lang="fr-FR" sz="2400" dirty="0">
                <a:solidFill>
                  <a:srgbClr val="002060"/>
                </a:solidFill>
                <a:ea typeface="Palatino Linotype" panose="02040502050505030304" pitchFamily="18" charset="0"/>
                <a:cs typeface="Palatino Linotype" panose="02040502050505030304" pitchFamily="18" charset="0"/>
              </a:rPr>
              <a:t>pour les îlots pancréatiques a permis de </a:t>
            </a:r>
            <a:r>
              <a:rPr lang="fr-FR" sz="2400" dirty="0">
                <a:solidFill>
                  <a:srgbClr val="FF0000"/>
                </a:solidFill>
                <a:ea typeface="Palatino Linotype" panose="02040502050505030304" pitchFamily="18" charset="0"/>
                <a:cs typeface="Palatino Linotype" panose="02040502050505030304" pitchFamily="18" charset="0"/>
              </a:rPr>
              <a:t>disséquer à la fois l’étiologie et la pathogenèse</a:t>
            </a:r>
            <a:r>
              <a:rPr lang="fr-FR" sz="2400" dirty="0">
                <a:solidFill>
                  <a:srgbClr val="0000FF"/>
                </a:solidFill>
                <a:ea typeface="Palatino Linotype" panose="02040502050505030304" pitchFamily="18" charset="0"/>
                <a:cs typeface="Palatino Linotype" panose="02040502050505030304" pitchFamily="18" charset="0"/>
              </a:rPr>
              <a:t> </a:t>
            </a:r>
            <a:r>
              <a:rPr lang="fr-FR" sz="2400" dirty="0">
                <a:solidFill>
                  <a:srgbClr val="002060"/>
                </a:solidFill>
                <a:ea typeface="Palatino Linotype" panose="02040502050505030304" pitchFamily="18" charset="0"/>
                <a:cs typeface="Palatino Linotype" panose="02040502050505030304" pitchFamily="18" charset="0"/>
              </a:rPr>
              <a:t>ainsi que de </a:t>
            </a:r>
            <a:r>
              <a:rPr lang="fr-FR" sz="2400" dirty="0">
                <a:solidFill>
                  <a:srgbClr val="FF0000"/>
                </a:solidFill>
                <a:ea typeface="Palatino Linotype" panose="02040502050505030304" pitchFamily="18" charset="0"/>
                <a:cs typeface="Palatino Linotype" panose="02040502050505030304" pitchFamily="18" charset="0"/>
              </a:rPr>
              <a:t>prédire</a:t>
            </a:r>
            <a:r>
              <a:rPr lang="fr-FR" sz="2400" dirty="0">
                <a:solidFill>
                  <a:srgbClr val="0000FF"/>
                </a:solidFill>
                <a:ea typeface="Palatino Linotype" panose="02040502050505030304" pitchFamily="18" charset="0"/>
                <a:cs typeface="Palatino Linotype" panose="02040502050505030304" pitchFamily="18" charset="0"/>
              </a:rPr>
              <a:t> </a:t>
            </a:r>
            <a:r>
              <a:rPr lang="fr-FR" sz="2400" dirty="0">
                <a:solidFill>
                  <a:srgbClr val="002060"/>
                </a:solidFill>
                <a:ea typeface="Palatino Linotype" panose="02040502050505030304" pitchFamily="18" charset="0"/>
                <a:cs typeface="Palatino Linotype" panose="02040502050505030304" pitchFamily="18" charset="0"/>
              </a:rPr>
              <a:t>le diabète </a:t>
            </a:r>
            <a:r>
              <a:rPr lang="fr-FR" sz="2400" dirty="0" smtClean="0">
                <a:solidFill>
                  <a:srgbClr val="002060"/>
                </a:solidFill>
                <a:ea typeface="Palatino Linotype" panose="02040502050505030304" pitchFamily="18" charset="0"/>
                <a:cs typeface="Palatino Linotype" panose="02040502050505030304" pitchFamily="18" charset="0"/>
              </a:rPr>
              <a:t>auto-immun.</a:t>
            </a:r>
          </a:p>
          <a:p>
            <a:endParaRPr lang="fr-FR" sz="2400" dirty="0">
              <a:solidFill>
                <a:srgbClr val="0000FF"/>
              </a:solidFill>
              <a:latin typeface="Palatino Linotype" panose="02040502050505030304" pitchFamily="18" charset="0"/>
            </a:endParaRPr>
          </a:p>
          <a:p>
            <a:r>
              <a:rPr lang="fr-FR" sz="2400" dirty="0">
                <a:solidFill>
                  <a:srgbClr val="002060"/>
                </a:solidFill>
                <a:ea typeface="Palatino Linotype" panose="02040502050505030304" pitchFamily="18" charset="0"/>
                <a:cs typeface="Palatino Linotype" panose="02040502050505030304" pitchFamily="18" charset="0"/>
              </a:rPr>
              <a:t>Le diabète auto-immun se caractérise par une phase </a:t>
            </a:r>
            <a:r>
              <a:rPr lang="fr-FR" sz="2400" dirty="0" err="1">
                <a:solidFill>
                  <a:srgbClr val="002060"/>
                </a:solidFill>
                <a:ea typeface="Palatino Linotype" panose="02040502050505030304" pitchFamily="18" charset="0"/>
                <a:cs typeface="Palatino Linotype" panose="02040502050505030304" pitchFamily="18" charset="0"/>
              </a:rPr>
              <a:t>subclinique</a:t>
            </a:r>
            <a:r>
              <a:rPr lang="fr-FR" sz="2400" dirty="0">
                <a:solidFill>
                  <a:srgbClr val="002060"/>
                </a:solidFill>
                <a:ea typeface="Palatino Linotype" panose="02040502050505030304" pitchFamily="18" charset="0"/>
                <a:cs typeface="Palatino Linotype" panose="02040502050505030304" pitchFamily="18" charset="0"/>
              </a:rPr>
              <a:t> asymptomatiques complexe et prolongée (prodrome ou </a:t>
            </a:r>
            <a:r>
              <a:rPr lang="fr-FR" sz="2400" dirty="0" err="1">
                <a:solidFill>
                  <a:srgbClr val="002060"/>
                </a:solidFill>
                <a:ea typeface="Palatino Linotype" panose="02040502050505030304" pitchFamily="18" charset="0"/>
                <a:cs typeface="Palatino Linotype" panose="02040502050505030304" pitchFamily="18" charset="0"/>
              </a:rPr>
              <a:t>prédiabète</a:t>
            </a:r>
            <a:r>
              <a:rPr lang="fr-FR" sz="2400" dirty="0">
                <a:solidFill>
                  <a:srgbClr val="002060"/>
                </a:solidFill>
                <a:ea typeface="Palatino Linotype" panose="02040502050505030304" pitchFamily="18" charset="0"/>
                <a:cs typeface="Palatino Linotype" panose="02040502050505030304" pitchFamily="18" charset="0"/>
              </a:rPr>
              <a:t>)qui durent de mois à des années avant l’apparition clinique.</a:t>
            </a:r>
          </a:p>
          <a:p>
            <a:endParaRPr lang="en-US" sz="2400" dirty="0"/>
          </a:p>
        </p:txBody>
      </p:sp>
    </p:spTree>
    <p:extLst>
      <p:ext uri="{BB962C8B-B14F-4D97-AF65-F5344CB8AC3E}">
        <p14:creationId xmlns:p14="http://schemas.microsoft.com/office/powerpoint/2010/main" val="2490972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36" y="144789"/>
            <a:ext cx="11045328" cy="736562"/>
          </a:xfrm>
        </p:spPr>
        <p:txBody>
          <a:bodyPr/>
          <a:lstStyle/>
          <a:p>
            <a:r>
              <a:rPr lang="en-US" b="1" dirty="0">
                <a:solidFill>
                  <a:schemeClr val="accent2">
                    <a:lumMod val="75000"/>
                  </a:schemeClr>
                </a:solidFill>
              </a:rPr>
              <a:t>Messages </a:t>
            </a:r>
            <a:r>
              <a:rPr lang="en-US" b="1" dirty="0" err="1">
                <a:solidFill>
                  <a:schemeClr val="accent2">
                    <a:lumMod val="75000"/>
                  </a:schemeClr>
                </a:solidFill>
              </a:rPr>
              <a:t>cles</a:t>
            </a:r>
            <a:endParaRPr lang="en-US" dirty="0"/>
          </a:p>
        </p:txBody>
      </p:sp>
      <p:sp>
        <p:nvSpPr>
          <p:cNvPr id="3" name="Espace réservé du contenu 2"/>
          <p:cNvSpPr>
            <a:spLocks noGrp="1"/>
          </p:cNvSpPr>
          <p:nvPr>
            <p:ph idx="1"/>
          </p:nvPr>
        </p:nvSpPr>
        <p:spPr>
          <a:xfrm>
            <a:off x="297455" y="1013552"/>
            <a:ext cx="11732964" cy="5475383"/>
          </a:xfrm>
        </p:spPr>
        <p:txBody>
          <a:bodyPr>
            <a:noAutofit/>
          </a:bodyPr>
          <a:lstStyle/>
          <a:p>
            <a:pPr>
              <a:lnSpc>
                <a:spcPct val="107000"/>
              </a:lnSpc>
              <a:spcBef>
                <a:spcPts val="0"/>
              </a:spcBef>
              <a:spcAft>
                <a:spcPts val="800"/>
              </a:spcAft>
            </a:pPr>
            <a:r>
              <a:rPr lang="fr-FR" sz="2400" dirty="0" smtClean="0">
                <a:solidFill>
                  <a:srgbClr val="002060"/>
                </a:solidFill>
                <a:ea typeface="Palatino Linotype" panose="02040502050505030304" pitchFamily="18" charset="0"/>
                <a:cs typeface="Palatino Linotype" panose="02040502050505030304" pitchFamily="18" charset="0"/>
              </a:rPr>
              <a:t>Le </a:t>
            </a:r>
            <a:r>
              <a:rPr lang="fr-FR" sz="2400" dirty="0">
                <a:solidFill>
                  <a:srgbClr val="002060"/>
                </a:solidFill>
                <a:ea typeface="Palatino Linotype" panose="02040502050505030304" pitchFamily="18" charset="0"/>
                <a:cs typeface="Palatino Linotype" panose="02040502050505030304" pitchFamily="18" charset="0"/>
              </a:rPr>
              <a:t>prodrome est initié par une réaction auto-immune </a:t>
            </a:r>
            <a:r>
              <a:rPr lang="fr-FR" sz="2400" dirty="0">
                <a:solidFill>
                  <a:srgbClr val="FF0000"/>
                </a:solidFill>
                <a:ea typeface="Palatino Linotype" panose="02040502050505030304" pitchFamily="18" charset="0"/>
                <a:cs typeface="Palatino Linotype" panose="02040502050505030304" pitchFamily="18" charset="0"/>
              </a:rPr>
              <a:t>contre l’insuline</a:t>
            </a:r>
            <a:r>
              <a:rPr lang="fr-FR" sz="2400" dirty="0">
                <a:solidFill>
                  <a:srgbClr val="0000FF"/>
                </a:solidFill>
                <a:ea typeface="Palatino Linotype" panose="02040502050505030304" pitchFamily="18" charset="0"/>
                <a:cs typeface="Palatino Linotype" panose="02040502050505030304" pitchFamily="18" charset="0"/>
              </a:rPr>
              <a:t> (</a:t>
            </a:r>
            <a:r>
              <a:rPr lang="fr-FR" sz="2400" dirty="0">
                <a:solidFill>
                  <a:srgbClr val="FF0000"/>
                </a:solidFill>
                <a:ea typeface="Palatino Linotype" panose="02040502050505030304" pitchFamily="18" charset="0"/>
                <a:cs typeface="Palatino Linotype" panose="02040502050505030304" pitchFamily="18" charset="0"/>
              </a:rPr>
              <a:t>IAA</a:t>
            </a:r>
            <a:r>
              <a:rPr lang="fr-FR" sz="2400" dirty="0">
                <a:solidFill>
                  <a:srgbClr val="0000FF"/>
                </a:solidFill>
                <a:ea typeface="Palatino Linotype" panose="02040502050505030304" pitchFamily="18" charset="0"/>
                <a:cs typeface="Palatino Linotype" panose="02040502050505030304" pitchFamily="18" charset="0"/>
              </a:rPr>
              <a:t>)</a:t>
            </a:r>
            <a:r>
              <a:rPr lang="fr-FR" sz="2400" dirty="0">
                <a:solidFill>
                  <a:srgbClr val="FF0000"/>
                </a:solidFill>
                <a:ea typeface="Palatino Linotype" panose="02040502050505030304" pitchFamily="18" charset="0"/>
                <a:cs typeface="Palatino Linotype" panose="02040502050505030304" pitchFamily="18" charset="0"/>
              </a:rPr>
              <a:t> </a:t>
            </a:r>
            <a:r>
              <a:rPr lang="fr-FR" sz="2400" dirty="0">
                <a:solidFill>
                  <a:srgbClr val="002060"/>
                </a:solidFill>
                <a:ea typeface="Palatino Linotype" panose="02040502050505030304" pitchFamily="18" charset="0"/>
                <a:cs typeface="Palatino Linotype" panose="02040502050505030304" pitchFamily="18" charset="0"/>
              </a:rPr>
              <a:t>chez les enfants </a:t>
            </a:r>
            <a:r>
              <a:rPr lang="fr-FR" sz="2400" dirty="0">
                <a:solidFill>
                  <a:srgbClr val="FF0000"/>
                </a:solidFill>
                <a:ea typeface="Palatino Linotype" panose="02040502050505030304" pitchFamily="18" charset="0"/>
                <a:cs typeface="Palatino Linotype" panose="02040502050505030304" pitchFamily="18" charset="0"/>
              </a:rPr>
              <a:t>HLA DR4-DQ8 </a:t>
            </a:r>
            <a:r>
              <a:rPr lang="fr-FR" sz="2400" dirty="0">
                <a:solidFill>
                  <a:srgbClr val="002060"/>
                </a:solidFill>
                <a:ea typeface="Palatino Linotype" panose="02040502050505030304" pitchFamily="18" charset="0"/>
                <a:cs typeface="Palatino Linotype" panose="02040502050505030304" pitchFamily="18" charset="0"/>
              </a:rPr>
              <a:t>ou</a:t>
            </a:r>
            <a:r>
              <a:rPr lang="fr-FR" sz="2400" dirty="0">
                <a:solidFill>
                  <a:srgbClr val="0000FF"/>
                </a:solidFill>
                <a:ea typeface="Palatino Linotype" panose="02040502050505030304" pitchFamily="18" charset="0"/>
                <a:cs typeface="Palatino Linotype" panose="02040502050505030304" pitchFamily="18" charset="0"/>
              </a:rPr>
              <a:t> </a:t>
            </a:r>
            <a:r>
              <a:rPr lang="fr-FR" sz="2400" dirty="0">
                <a:solidFill>
                  <a:srgbClr val="FF0000"/>
                </a:solidFill>
                <a:ea typeface="Palatino Linotype" panose="02040502050505030304" pitchFamily="18" charset="0"/>
                <a:cs typeface="Palatino Linotype" panose="02040502050505030304" pitchFamily="18" charset="0"/>
              </a:rPr>
              <a:t>contre l’acide glutamique décarboxylase</a:t>
            </a:r>
            <a:r>
              <a:rPr lang="fr-FR" sz="2400" dirty="0">
                <a:solidFill>
                  <a:srgbClr val="0000FF"/>
                </a:solidFill>
                <a:ea typeface="Palatino Linotype" panose="02040502050505030304" pitchFamily="18" charset="0"/>
                <a:cs typeface="Palatino Linotype" panose="02040502050505030304" pitchFamily="18" charset="0"/>
              </a:rPr>
              <a:t> (</a:t>
            </a:r>
            <a:r>
              <a:rPr lang="fr-FR" sz="2400" dirty="0">
                <a:solidFill>
                  <a:srgbClr val="FF0000"/>
                </a:solidFill>
                <a:ea typeface="Palatino Linotype" panose="02040502050505030304" pitchFamily="18" charset="0"/>
                <a:cs typeface="Palatino Linotype" panose="02040502050505030304" pitchFamily="18" charset="0"/>
              </a:rPr>
              <a:t>GAD65</a:t>
            </a:r>
            <a:r>
              <a:rPr lang="fr-FR" sz="2400" dirty="0">
                <a:solidFill>
                  <a:srgbClr val="0000FF"/>
                </a:solidFill>
                <a:ea typeface="Palatino Linotype" panose="02040502050505030304" pitchFamily="18" charset="0"/>
                <a:cs typeface="Palatino Linotype" panose="02040502050505030304" pitchFamily="18" charset="0"/>
              </a:rPr>
              <a:t>) </a:t>
            </a:r>
            <a:r>
              <a:rPr lang="fr-FR" sz="2400" dirty="0">
                <a:solidFill>
                  <a:srgbClr val="002060"/>
                </a:solidFill>
                <a:ea typeface="Palatino Linotype" panose="02040502050505030304" pitchFamily="18" charset="0"/>
                <a:cs typeface="Palatino Linotype" panose="02040502050505030304" pitchFamily="18" charset="0"/>
              </a:rPr>
              <a:t>chez les enfants </a:t>
            </a:r>
            <a:r>
              <a:rPr lang="fr-FR" sz="2400" dirty="0">
                <a:solidFill>
                  <a:srgbClr val="FF0000"/>
                </a:solidFill>
                <a:ea typeface="Palatino Linotype" panose="02040502050505030304" pitchFamily="18" charset="0"/>
                <a:cs typeface="Palatino Linotype" panose="02040502050505030304" pitchFamily="18" charset="0"/>
              </a:rPr>
              <a:t>HLA DR3-DQ2</a:t>
            </a:r>
            <a:r>
              <a:rPr lang="fr-FR" sz="2400" dirty="0" smtClean="0">
                <a:solidFill>
                  <a:srgbClr val="FF0000"/>
                </a:solidFill>
                <a:ea typeface="Palatino Linotype" panose="02040502050505030304" pitchFamily="18" charset="0"/>
                <a:cs typeface="Palatino Linotype" panose="02040502050505030304" pitchFamily="18" charset="0"/>
              </a:rPr>
              <a:t>.</a:t>
            </a:r>
          </a:p>
          <a:p>
            <a:pPr marL="0" marR="0">
              <a:lnSpc>
                <a:spcPct val="107000"/>
              </a:lnSpc>
              <a:spcBef>
                <a:spcPts val="0"/>
              </a:spcBef>
              <a:spcAft>
                <a:spcPts val="800"/>
              </a:spcAft>
            </a:pPr>
            <a:endParaRPr lang="fr-FR" sz="2400" dirty="0" smtClean="0">
              <a:solidFill>
                <a:srgbClr val="FF0000"/>
              </a:solidFill>
              <a:ea typeface="Palatino Linotype" panose="02040502050505030304" pitchFamily="18" charset="0"/>
              <a:cs typeface="Palatino Linotype" panose="02040502050505030304" pitchFamily="18" charset="0"/>
            </a:endParaRPr>
          </a:p>
          <a:p>
            <a:pPr marL="0" marR="0">
              <a:lnSpc>
                <a:spcPct val="107000"/>
              </a:lnSpc>
              <a:spcBef>
                <a:spcPts val="0"/>
              </a:spcBef>
              <a:spcAft>
                <a:spcPts val="800"/>
              </a:spcAft>
            </a:pPr>
            <a:r>
              <a:rPr lang="fr-FR" sz="2400" dirty="0">
                <a:solidFill>
                  <a:srgbClr val="002060"/>
                </a:solidFill>
                <a:ea typeface="Palatino Linotype" panose="02040502050505030304" pitchFamily="18" charset="0"/>
                <a:cs typeface="Palatino Linotype" panose="02040502050505030304" pitchFamily="18" charset="0"/>
              </a:rPr>
              <a:t>Des données récentes de </a:t>
            </a:r>
            <a:r>
              <a:rPr lang="fr-FR" sz="2400" dirty="0">
                <a:solidFill>
                  <a:srgbClr val="FF0000"/>
                </a:solidFill>
                <a:ea typeface="Palatino Linotype" panose="02040502050505030304" pitchFamily="18" charset="0"/>
                <a:cs typeface="Palatino Linotype" panose="02040502050505030304" pitchFamily="18" charset="0"/>
              </a:rPr>
              <a:t>l'étude TEDDY </a:t>
            </a:r>
            <a:r>
              <a:rPr lang="fr-FR" sz="2400" dirty="0">
                <a:solidFill>
                  <a:srgbClr val="002060"/>
                </a:solidFill>
                <a:ea typeface="Palatino Linotype" panose="02040502050505030304" pitchFamily="18" charset="0"/>
                <a:cs typeface="Palatino Linotype" panose="02040502050505030304" pitchFamily="18" charset="0"/>
              </a:rPr>
              <a:t>montrent que la séroconversion a tendance à se produire au cours des premières années de la vie, ce qui suggère que </a:t>
            </a:r>
            <a:r>
              <a:rPr lang="fr-FR" sz="2400" dirty="0">
                <a:solidFill>
                  <a:srgbClr val="FF0000"/>
                </a:solidFill>
                <a:ea typeface="Palatino Linotype" panose="02040502050505030304" pitchFamily="18" charset="0"/>
                <a:cs typeface="Palatino Linotype" panose="02040502050505030304" pitchFamily="18" charset="0"/>
              </a:rPr>
              <a:t>les expositions environnementales au début de la vie peuvent avoir un impact unique</a:t>
            </a:r>
            <a:r>
              <a:rPr lang="fr-FR" sz="2400" dirty="0">
                <a:solidFill>
                  <a:srgbClr val="0000FF"/>
                </a:solidFill>
                <a:ea typeface="Palatino Linotype" panose="02040502050505030304" pitchFamily="18" charset="0"/>
                <a:cs typeface="Palatino Linotype" panose="02040502050505030304" pitchFamily="18" charset="0"/>
              </a:rPr>
              <a:t> </a:t>
            </a:r>
            <a:r>
              <a:rPr lang="fr-FR" sz="2400" dirty="0">
                <a:solidFill>
                  <a:srgbClr val="002060"/>
                </a:solidFill>
                <a:ea typeface="Palatino Linotype" panose="02040502050505030304" pitchFamily="18" charset="0"/>
                <a:cs typeface="Palatino Linotype" panose="02040502050505030304" pitchFamily="18" charset="0"/>
              </a:rPr>
              <a:t>sur les enfants présentant un risque accru génétique de diabète. </a:t>
            </a:r>
            <a:endParaRPr lang="fr-FR" sz="2400" dirty="0" smtClean="0">
              <a:solidFill>
                <a:srgbClr val="002060"/>
              </a:solidFill>
              <a:ea typeface="Palatino Linotype" panose="02040502050505030304" pitchFamily="18" charset="0"/>
              <a:cs typeface="Palatino Linotype" panose="02040502050505030304" pitchFamily="18" charset="0"/>
            </a:endParaRPr>
          </a:p>
          <a:p>
            <a:pPr marL="0" marR="0">
              <a:lnSpc>
                <a:spcPct val="107000"/>
              </a:lnSpc>
              <a:spcBef>
                <a:spcPts val="0"/>
              </a:spcBef>
              <a:spcAft>
                <a:spcPts val="800"/>
              </a:spcAft>
            </a:pPr>
            <a:endParaRPr lang="fr-FR" sz="2400" dirty="0">
              <a:solidFill>
                <a:srgbClr val="0000FF"/>
              </a:solidFill>
              <a:effectLst/>
              <a:ea typeface="Calibri" panose="020F0502020204030204" pitchFamily="34" charset="0"/>
            </a:endParaRPr>
          </a:p>
          <a:p>
            <a:pPr marL="0">
              <a:lnSpc>
                <a:spcPct val="107000"/>
              </a:lnSpc>
              <a:spcBef>
                <a:spcPts val="0"/>
              </a:spcBef>
              <a:spcAft>
                <a:spcPts val="800"/>
              </a:spcAft>
            </a:pPr>
            <a:r>
              <a:rPr lang="fr-FR" sz="2400" dirty="0">
                <a:solidFill>
                  <a:srgbClr val="FF0000"/>
                </a:solidFill>
                <a:ea typeface="Palatino Linotype" panose="02040502050505030304" pitchFamily="18" charset="0"/>
                <a:cs typeface="Palatino Linotype" panose="02040502050505030304" pitchFamily="18" charset="0"/>
              </a:rPr>
              <a:t>L'étude TEDDY </a:t>
            </a:r>
            <a:r>
              <a:rPr lang="fr-FR" sz="2400" dirty="0">
                <a:solidFill>
                  <a:srgbClr val="002060"/>
                </a:solidFill>
                <a:ea typeface="Palatino Linotype" panose="02040502050505030304" pitchFamily="18" charset="0"/>
                <a:cs typeface="Palatino Linotype" panose="02040502050505030304" pitchFamily="18" charset="0"/>
              </a:rPr>
              <a:t>révèle des </a:t>
            </a:r>
            <a:r>
              <a:rPr lang="fr-FR" sz="2400" dirty="0">
                <a:solidFill>
                  <a:srgbClr val="FF0000"/>
                </a:solidFill>
                <a:ea typeface="Palatino Linotype" panose="02040502050505030304" pitchFamily="18" charset="0"/>
                <a:cs typeface="Palatino Linotype" panose="02040502050505030304" pitchFamily="18" charset="0"/>
              </a:rPr>
              <a:t>réponses immunitaires antivirales déficientes </a:t>
            </a:r>
            <a:r>
              <a:rPr lang="fr-FR" sz="2400" dirty="0">
                <a:solidFill>
                  <a:srgbClr val="002060"/>
                </a:solidFill>
                <a:ea typeface="Palatino Linotype" panose="02040502050505030304" pitchFamily="18" charset="0"/>
                <a:cs typeface="Palatino Linotype" panose="02040502050505030304" pitchFamily="18" charset="0"/>
              </a:rPr>
              <a:t>chez les enfants </a:t>
            </a:r>
            <a:r>
              <a:rPr lang="fr-FR" sz="2400" dirty="0">
                <a:solidFill>
                  <a:srgbClr val="FF0000"/>
                </a:solidFill>
                <a:ea typeface="Palatino Linotype" panose="02040502050505030304" pitchFamily="18" charset="0"/>
                <a:cs typeface="Palatino Linotype" panose="02040502050505030304" pitchFamily="18" charset="0"/>
              </a:rPr>
              <a:t>GAD65 premiers </a:t>
            </a:r>
            <a:r>
              <a:rPr lang="fr-FR" sz="2400" dirty="0">
                <a:solidFill>
                  <a:srgbClr val="002060"/>
                </a:solidFill>
                <a:ea typeface="Palatino Linotype" panose="02040502050505030304" pitchFamily="18" charset="0"/>
                <a:cs typeface="Palatino Linotype" panose="02040502050505030304" pitchFamily="18" charset="0"/>
              </a:rPr>
              <a:t>et</a:t>
            </a:r>
            <a:r>
              <a:rPr lang="fr-FR" sz="2400" dirty="0">
                <a:solidFill>
                  <a:srgbClr val="0000FF"/>
                </a:solidFill>
                <a:ea typeface="Palatino Linotype" panose="02040502050505030304" pitchFamily="18" charset="0"/>
                <a:cs typeface="Palatino Linotype" panose="02040502050505030304" pitchFamily="18" charset="0"/>
              </a:rPr>
              <a:t> </a:t>
            </a:r>
            <a:r>
              <a:rPr lang="fr-FR" sz="2400" dirty="0">
                <a:solidFill>
                  <a:srgbClr val="FF0000"/>
                </a:solidFill>
                <a:ea typeface="Palatino Linotype" panose="02040502050505030304" pitchFamily="18" charset="0"/>
                <a:cs typeface="Palatino Linotype" panose="02040502050505030304" pitchFamily="18" charset="0"/>
              </a:rPr>
              <a:t>IAA premiers</a:t>
            </a:r>
            <a:r>
              <a:rPr lang="fr-FR" sz="2400" dirty="0">
                <a:solidFill>
                  <a:srgbClr val="0000FF"/>
                </a:solidFill>
                <a:ea typeface="Palatino Linotype" panose="02040502050505030304" pitchFamily="18" charset="0"/>
                <a:cs typeface="Palatino Linotype" panose="02040502050505030304" pitchFamily="18" charset="0"/>
              </a:rPr>
              <a:t>. </a:t>
            </a:r>
            <a:r>
              <a:rPr lang="fr-FR" sz="2400" dirty="0">
                <a:solidFill>
                  <a:srgbClr val="002060"/>
                </a:solidFill>
                <a:ea typeface="Palatino Linotype" panose="02040502050505030304" pitchFamily="18" charset="0"/>
                <a:cs typeface="Palatino Linotype" panose="02040502050505030304" pitchFamily="18" charset="0"/>
              </a:rPr>
              <a:t>Mais, on ne connaît toujours pas les mécanismes qui permettent ce déficit  de réponse immunitaire à un virus pour se transformer en une réponse immunitaire spécifique à un autoantigène</a:t>
            </a:r>
            <a:r>
              <a:rPr lang="fr-FR" sz="2400" dirty="0">
                <a:solidFill>
                  <a:srgbClr val="0000FF"/>
                </a:solidFill>
                <a:ea typeface="Palatino Linotype" panose="02040502050505030304" pitchFamily="18" charset="0"/>
                <a:cs typeface="Palatino Linotype" panose="02040502050505030304" pitchFamily="18" charset="0"/>
              </a:rPr>
              <a:t>.</a:t>
            </a:r>
            <a:endParaRPr lang="en-US" sz="2400" dirty="0"/>
          </a:p>
          <a:p>
            <a:pPr marL="0" marR="0">
              <a:lnSpc>
                <a:spcPct val="107000"/>
              </a:lnSpc>
              <a:spcBef>
                <a:spcPts val="0"/>
              </a:spcBef>
              <a:spcAft>
                <a:spcPts val="800"/>
              </a:spcAft>
            </a:pPr>
            <a:endParaRPr lang="en-US" sz="2400" dirty="0">
              <a:effectLst/>
              <a:ea typeface="Calibri" panose="020F0502020204030204" pitchFamily="34" charset="0"/>
            </a:endParaRPr>
          </a:p>
        </p:txBody>
      </p:sp>
    </p:spTree>
    <p:extLst>
      <p:ext uri="{BB962C8B-B14F-4D97-AF65-F5344CB8AC3E}">
        <p14:creationId xmlns:p14="http://schemas.microsoft.com/office/powerpoint/2010/main" val="1328299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4525" y="365125"/>
            <a:ext cx="11099276" cy="766091"/>
          </a:xfrm>
        </p:spPr>
        <p:txBody>
          <a:bodyPr/>
          <a:lstStyle/>
          <a:p>
            <a:r>
              <a:rPr lang="en-US" b="1" dirty="0" smtClean="0">
                <a:solidFill>
                  <a:schemeClr val="accent2">
                    <a:lumMod val="75000"/>
                  </a:schemeClr>
                </a:solidFill>
              </a:rPr>
              <a:t>Introduction:</a:t>
            </a:r>
            <a:endParaRPr lang="en-US" b="1" dirty="0">
              <a:solidFill>
                <a:schemeClr val="accent2">
                  <a:lumMod val="75000"/>
                </a:schemeClr>
              </a:solidFill>
            </a:endParaRPr>
          </a:p>
        </p:txBody>
      </p:sp>
      <p:sp>
        <p:nvSpPr>
          <p:cNvPr id="3" name="Espace réservé du contenu 2"/>
          <p:cNvSpPr>
            <a:spLocks noGrp="1"/>
          </p:cNvSpPr>
          <p:nvPr>
            <p:ph idx="1"/>
          </p:nvPr>
        </p:nvSpPr>
        <p:spPr>
          <a:xfrm>
            <a:off x="254525" y="1211855"/>
            <a:ext cx="11709793" cy="5122843"/>
          </a:xfrm>
        </p:spPr>
        <p:txBody>
          <a:bodyPr>
            <a:normAutofit/>
          </a:bodyPr>
          <a:lstStyle/>
          <a:p>
            <a:r>
              <a:rPr lang="fr-FR" dirty="0" smtClean="0">
                <a:solidFill>
                  <a:srgbClr val="002060"/>
                </a:solidFill>
              </a:rPr>
              <a:t>Le diabète de type 1 (DT1) est la conséquence d’une destruction des cellules B des îlots de Langerhans par un processus auto-immun, survenant sur un terrain génétique de susceptibilité et conduisant à une carence absolue en insuline.</a:t>
            </a:r>
          </a:p>
          <a:p>
            <a:endParaRPr lang="fr-FR" dirty="0" smtClean="0">
              <a:solidFill>
                <a:srgbClr val="002060"/>
              </a:solidFill>
            </a:endParaRPr>
          </a:p>
          <a:p>
            <a:r>
              <a:rPr lang="fr-FR" dirty="0">
                <a:solidFill>
                  <a:srgbClr val="002060"/>
                </a:solidFill>
              </a:rPr>
              <a:t>La compréhension du </a:t>
            </a:r>
            <a:r>
              <a:rPr lang="fr-FR" dirty="0" smtClean="0">
                <a:solidFill>
                  <a:srgbClr val="002060"/>
                </a:solidFill>
              </a:rPr>
              <a:t>DT1 s’améliore</a:t>
            </a:r>
            <a:r>
              <a:rPr lang="fr-FR" dirty="0">
                <a:solidFill>
                  <a:srgbClr val="002060"/>
                </a:solidFill>
              </a:rPr>
              <a:t>, et </a:t>
            </a:r>
            <a:r>
              <a:rPr lang="fr-FR" dirty="0" smtClean="0">
                <a:solidFill>
                  <a:srgbClr val="002060"/>
                </a:solidFill>
              </a:rPr>
              <a:t>la recherche </a:t>
            </a:r>
            <a:r>
              <a:rPr lang="fr-FR" dirty="0">
                <a:solidFill>
                  <a:srgbClr val="002060"/>
                </a:solidFill>
              </a:rPr>
              <a:t>de l’étiologie séparément de la pathogenèse est devenu crucial. </a:t>
            </a:r>
            <a:endParaRPr lang="fr-FR" dirty="0" smtClean="0">
              <a:solidFill>
                <a:srgbClr val="002060"/>
              </a:solidFill>
            </a:endParaRPr>
          </a:p>
          <a:p>
            <a:endParaRPr lang="fr-FR" dirty="0">
              <a:solidFill>
                <a:srgbClr val="002060"/>
              </a:solidFill>
            </a:endParaRPr>
          </a:p>
          <a:p>
            <a:r>
              <a:rPr lang="fr-FR" dirty="0" smtClean="0">
                <a:solidFill>
                  <a:srgbClr val="002060"/>
                </a:solidFill>
              </a:rPr>
              <a:t>DT1 </a:t>
            </a:r>
            <a:r>
              <a:rPr lang="fr-FR" dirty="0" smtClean="0">
                <a:solidFill>
                  <a:srgbClr val="002060"/>
                </a:solidFill>
                <a:sym typeface="Wingdings" panose="05000000000000000000" pitchFamily="2" charset="2"/>
              </a:rPr>
              <a:t> </a:t>
            </a:r>
            <a:r>
              <a:rPr lang="fr-FR" dirty="0" smtClean="0">
                <a:solidFill>
                  <a:srgbClr val="002060"/>
                </a:solidFill>
              </a:rPr>
              <a:t>maladie héréditaire, mais la plupart des patients n’ont pas d’ATCD familiaux de diabète ; et la proportion d’enfants ayant un parent au premier degré atteint n’est que d’environ 10% a 12%</a:t>
            </a:r>
          </a:p>
          <a:p>
            <a:endParaRPr lang="en-US" dirty="0"/>
          </a:p>
        </p:txBody>
      </p:sp>
    </p:spTree>
    <p:extLst>
      <p:ext uri="{BB962C8B-B14F-4D97-AF65-F5344CB8AC3E}">
        <p14:creationId xmlns:p14="http://schemas.microsoft.com/office/powerpoint/2010/main" val="2973503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en-US" b="1" i="1" dirty="0">
                <a:solidFill>
                  <a:srgbClr val="002060"/>
                </a:solidFill>
              </a:rPr>
              <a:t>Merci pour </a:t>
            </a:r>
            <a:r>
              <a:rPr lang="en-US" b="1" i="1" dirty="0" err="1">
                <a:solidFill>
                  <a:srgbClr val="002060"/>
                </a:solidFill>
              </a:rPr>
              <a:t>votre</a:t>
            </a:r>
            <a:r>
              <a:rPr lang="en-US" b="1" i="1" dirty="0">
                <a:solidFill>
                  <a:srgbClr val="002060"/>
                </a:solidFill>
              </a:rPr>
              <a:t> attention</a:t>
            </a:r>
            <a:endParaRPr lang="en-US" dirty="0"/>
          </a:p>
        </p:txBody>
      </p:sp>
      <p:sp>
        <p:nvSpPr>
          <p:cNvPr id="5" name="Sous-titr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37014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304" y="133772"/>
            <a:ext cx="11188547" cy="637410"/>
          </a:xfrm>
        </p:spPr>
        <p:txBody>
          <a:bodyPr>
            <a:normAutofit fontScale="90000"/>
          </a:bodyPr>
          <a:lstStyle/>
          <a:p>
            <a:r>
              <a:rPr lang="en-US" b="1" dirty="0">
                <a:solidFill>
                  <a:schemeClr val="accent2">
                    <a:lumMod val="75000"/>
                  </a:schemeClr>
                </a:solidFill>
              </a:rPr>
              <a:t>Introduction:</a:t>
            </a:r>
            <a:endParaRPr lang="en-US" dirty="0"/>
          </a:p>
        </p:txBody>
      </p:sp>
      <p:sp>
        <p:nvSpPr>
          <p:cNvPr id="3" name="Espace réservé du contenu 2"/>
          <p:cNvSpPr>
            <a:spLocks noGrp="1"/>
          </p:cNvSpPr>
          <p:nvPr>
            <p:ph idx="1"/>
          </p:nvPr>
        </p:nvSpPr>
        <p:spPr>
          <a:xfrm>
            <a:off x="165253" y="1002536"/>
            <a:ext cx="11898217" cy="5761821"/>
          </a:xfrm>
        </p:spPr>
        <p:txBody>
          <a:bodyPr>
            <a:normAutofit lnSpcReduction="10000"/>
          </a:bodyPr>
          <a:lstStyle/>
          <a:p>
            <a:r>
              <a:rPr lang="fr-FR" dirty="0">
                <a:solidFill>
                  <a:srgbClr val="002060"/>
                </a:solidFill>
              </a:rPr>
              <a:t>Le timing est </a:t>
            </a:r>
            <a:r>
              <a:rPr lang="fr-FR" dirty="0" smtClean="0">
                <a:solidFill>
                  <a:srgbClr val="002060"/>
                </a:solidFill>
              </a:rPr>
              <a:t>primordial</a:t>
            </a:r>
            <a:r>
              <a:rPr lang="fr-FR" dirty="0">
                <a:solidFill>
                  <a:srgbClr val="002060"/>
                </a:solidFill>
              </a:rPr>
              <a:t> </a:t>
            </a:r>
            <a:r>
              <a:rPr lang="fr-FR" dirty="0" smtClean="0">
                <a:solidFill>
                  <a:srgbClr val="002060"/>
                </a:solidFill>
                <a:sym typeface="Wingdings" panose="05000000000000000000" pitchFamily="2" charset="2"/>
              </a:rPr>
              <a:t> </a:t>
            </a:r>
            <a:r>
              <a:rPr lang="fr-FR" dirty="0" smtClean="0">
                <a:solidFill>
                  <a:srgbClr val="002060"/>
                </a:solidFill>
              </a:rPr>
              <a:t> </a:t>
            </a:r>
            <a:r>
              <a:rPr lang="fr-FR" dirty="0">
                <a:solidFill>
                  <a:srgbClr val="002060"/>
                </a:solidFill>
              </a:rPr>
              <a:t>ni le prodrome de l’auto-immunité des îlots pancréatiques ni l’apparition clinique du </a:t>
            </a:r>
            <a:r>
              <a:rPr lang="fr-FR" dirty="0" smtClean="0">
                <a:solidFill>
                  <a:srgbClr val="002060"/>
                </a:solidFill>
              </a:rPr>
              <a:t>DT1 </a:t>
            </a:r>
            <a:r>
              <a:rPr lang="fr-FR" dirty="0">
                <a:solidFill>
                  <a:srgbClr val="002060"/>
                </a:solidFill>
              </a:rPr>
              <a:t>ne nous disent grand-chose sur l’étiologie. </a:t>
            </a:r>
            <a:endParaRPr lang="fr-FR" dirty="0" smtClean="0">
              <a:solidFill>
                <a:srgbClr val="002060"/>
              </a:solidFill>
            </a:endParaRPr>
          </a:p>
          <a:p>
            <a:r>
              <a:rPr lang="fr-FR" dirty="0" smtClean="0">
                <a:solidFill>
                  <a:srgbClr val="002060"/>
                </a:solidFill>
              </a:rPr>
              <a:t>L’auto-anticorps </a:t>
            </a:r>
            <a:r>
              <a:rPr lang="fr-FR" dirty="0">
                <a:solidFill>
                  <a:srgbClr val="002060"/>
                </a:solidFill>
              </a:rPr>
              <a:t>des îlots pancréatiques qui apparaît en premier et persiste marquerait le diagnostic d’une maladie auto-immune des îlots </a:t>
            </a:r>
            <a:r>
              <a:rPr lang="fr-FR" dirty="0" smtClean="0">
                <a:solidFill>
                  <a:srgbClr val="002060"/>
                </a:solidFill>
              </a:rPr>
              <a:t>pancréatiques.</a:t>
            </a:r>
          </a:p>
          <a:p>
            <a:endParaRPr lang="fr-FR" dirty="0" smtClean="0">
              <a:solidFill>
                <a:srgbClr val="002060"/>
              </a:solidFill>
            </a:endParaRPr>
          </a:p>
          <a:p>
            <a:r>
              <a:rPr lang="fr-FR" dirty="0" smtClean="0">
                <a:solidFill>
                  <a:srgbClr val="002060"/>
                </a:solidFill>
              </a:rPr>
              <a:t>Les </a:t>
            </a:r>
            <a:r>
              <a:rPr lang="fr-FR" dirty="0">
                <a:solidFill>
                  <a:srgbClr val="002060"/>
                </a:solidFill>
              </a:rPr>
              <a:t>événements postérieurs au diagnostic de </a:t>
            </a:r>
            <a:r>
              <a:rPr lang="fr-FR" dirty="0" smtClean="0">
                <a:solidFill>
                  <a:srgbClr val="002060"/>
                </a:solidFill>
              </a:rPr>
              <a:t>DT1 </a:t>
            </a:r>
            <a:r>
              <a:rPr lang="fr-FR" dirty="0">
                <a:solidFill>
                  <a:srgbClr val="002060"/>
                </a:solidFill>
              </a:rPr>
              <a:t>représenteraient la pathogenèse. </a:t>
            </a:r>
            <a:endParaRPr lang="fr-FR" dirty="0" smtClean="0">
              <a:solidFill>
                <a:srgbClr val="002060"/>
              </a:solidFill>
            </a:endParaRPr>
          </a:p>
          <a:p>
            <a:r>
              <a:rPr lang="fr-FR" dirty="0" smtClean="0">
                <a:solidFill>
                  <a:srgbClr val="002060"/>
                </a:solidFill>
              </a:rPr>
              <a:t>Plusieurs </a:t>
            </a:r>
            <a:r>
              <a:rPr lang="fr-FR" dirty="0">
                <a:solidFill>
                  <a:srgbClr val="002060"/>
                </a:solidFill>
              </a:rPr>
              <a:t>auto-anticorps d’îlots pancréatiques sans (stade 1) ou avec une intolérance au glucose (stade 2) ou avec des symptômes (stade 3) définiraient la pathogenèse aboutissant au diabète clinique de type 1. </a:t>
            </a:r>
            <a:endParaRPr lang="fr-FR" dirty="0" smtClean="0">
              <a:solidFill>
                <a:srgbClr val="002060"/>
              </a:solidFill>
            </a:endParaRPr>
          </a:p>
          <a:p>
            <a:endParaRPr lang="fr-FR" dirty="0" smtClean="0">
              <a:solidFill>
                <a:srgbClr val="002060"/>
              </a:solidFill>
            </a:endParaRPr>
          </a:p>
          <a:p>
            <a:r>
              <a:rPr lang="fr-FR" dirty="0" smtClean="0">
                <a:solidFill>
                  <a:srgbClr val="002060"/>
                </a:solidFill>
              </a:rPr>
              <a:t>L’étiologie </a:t>
            </a:r>
            <a:r>
              <a:rPr lang="fr-FR" dirty="0">
                <a:solidFill>
                  <a:srgbClr val="002060"/>
                </a:solidFill>
              </a:rPr>
              <a:t>concernerait le moment des événements qui se produisent avant l’apparition du premier auto-anticorps des îlots pancréatiques.</a:t>
            </a:r>
            <a:endParaRPr lang="en-US" dirty="0">
              <a:solidFill>
                <a:srgbClr val="002060"/>
              </a:solidFill>
            </a:endParaRPr>
          </a:p>
        </p:txBody>
      </p:sp>
    </p:spTree>
    <p:extLst>
      <p:ext uri="{BB962C8B-B14F-4D97-AF65-F5344CB8AC3E}">
        <p14:creationId xmlns:p14="http://schemas.microsoft.com/office/powerpoint/2010/main" val="3483086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3"/>
          <a:stretch>
            <a:fillRect/>
          </a:stretch>
        </p:blipFill>
        <p:spPr>
          <a:xfrm>
            <a:off x="33260" y="0"/>
            <a:ext cx="12158740" cy="6858000"/>
          </a:xfrm>
          <a:prstGeom prst="rect">
            <a:avLst/>
          </a:prstGeom>
        </p:spPr>
      </p:pic>
    </p:spTree>
    <p:extLst>
      <p:ext uri="{BB962C8B-B14F-4D97-AF65-F5344CB8AC3E}">
        <p14:creationId xmlns:p14="http://schemas.microsoft.com/office/powerpoint/2010/main" val="31709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253" y="365125"/>
            <a:ext cx="11188547" cy="879781"/>
          </a:xfrm>
        </p:spPr>
        <p:txBody>
          <a:bodyPr/>
          <a:lstStyle/>
          <a:p>
            <a:r>
              <a:rPr lang="fr-FR" b="1" dirty="0">
                <a:solidFill>
                  <a:schemeClr val="accent2">
                    <a:lumMod val="75000"/>
                  </a:schemeClr>
                </a:solidFill>
              </a:rPr>
              <a:t>L’histoire naturelle du DT1: Le </a:t>
            </a:r>
            <a:r>
              <a:rPr lang="fr-FR" b="1" dirty="0" err="1">
                <a:solidFill>
                  <a:schemeClr val="accent2">
                    <a:lumMod val="75000"/>
                  </a:schemeClr>
                </a:solidFill>
              </a:rPr>
              <a:t>continum</a:t>
            </a:r>
            <a:r>
              <a:rPr lang="fr-FR" b="1" dirty="0">
                <a:solidFill>
                  <a:schemeClr val="accent2">
                    <a:lumMod val="75000"/>
                  </a:schemeClr>
                </a:solidFill>
              </a:rPr>
              <a:t> du DT1</a:t>
            </a:r>
            <a:endParaRPr lang="en-US" dirty="0">
              <a:solidFill>
                <a:schemeClr val="accent2">
                  <a:lumMod val="75000"/>
                </a:schemeClr>
              </a:solidFill>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90670"/>
            <a:ext cx="12192000" cy="5767330"/>
          </a:xfrm>
        </p:spPr>
      </p:pic>
    </p:spTree>
    <p:extLst>
      <p:ext uri="{BB962C8B-B14F-4D97-AF65-F5344CB8AC3E}">
        <p14:creationId xmlns:p14="http://schemas.microsoft.com/office/powerpoint/2010/main" val="607458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3"/>
          <a:stretch>
            <a:fillRect/>
          </a:stretch>
        </p:blipFill>
        <p:spPr>
          <a:xfrm>
            <a:off x="0" y="0"/>
            <a:ext cx="12192000" cy="6858000"/>
          </a:xfrm>
          <a:prstGeom prst="rect">
            <a:avLst/>
          </a:prstGeom>
        </p:spPr>
      </p:pic>
      <p:sp>
        <p:nvSpPr>
          <p:cNvPr id="5" name="Rectangle 4"/>
          <p:cNvSpPr/>
          <p:nvPr/>
        </p:nvSpPr>
        <p:spPr>
          <a:xfrm>
            <a:off x="213360" y="5867400"/>
            <a:ext cx="990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408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3"/>
          <a:stretch>
            <a:fillRect/>
          </a:stretch>
        </p:blipFill>
        <p:spPr>
          <a:xfrm>
            <a:off x="0" y="56571"/>
            <a:ext cx="12191999" cy="5582229"/>
          </a:xfrm>
          <a:prstGeom prst="rect">
            <a:avLst/>
          </a:prstGeom>
        </p:spPr>
      </p:pic>
      <p:pic>
        <p:nvPicPr>
          <p:cNvPr id="5" name="Image 4"/>
          <p:cNvPicPr>
            <a:picLocks noChangeAspect="1"/>
          </p:cNvPicPr>
          <p:nvPr/>
        </p:nvPicPr>
        <p:blipFill>
          <a:blip r:embed="rId4"/>
          <a:stretch>
            <a:fillRect/>
          </a:stretch>
        </p:blipFill>
        <p:spPr>
          <a:xfrm>
            <a:off x="182880" y="5760720"/>
            <a:ext cx="10058399" cy="1150443"/>
          </a:xfrm>
          <a:prstGeom prst="rect">
            <a:avLst/>
          </a:prstGeom>
        </p:spPr>
      </p:pic>
    </p:spTree>
    <p:extLst>
      <p:ext uri="{BB962C8B-B14F-4D97-AF65-F5344CB8AC3E}">
        <p14:creationId xmlns:p14="http://schemas.microsoft.com/office/powerpoint/2010/main" val="4032105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3"/>
          <a:stretch>
            <a:fillRect/>
          </a:stretch>
        </p:blipFill>
        <p:spPr>
          <a:xfrm>
            <a:off x="0" y="167640"/>
            <a:ext cx="12039600" cy="6537960"/>
          </a:xfrm>
          <a:prstGeom prst="rect">
            <a:avLst/>
          </a:prstGeom>
        </p:spPr>
      </p:pic>
      <p:sp>
        <p:nvSpPr>
          <p:cNvPr id="5" name="Rectangle 4"/>
          <p:cNvSpPr/>
          <p:nvPr/>
        </p:nvSpPr>
        <p:spPr>
          <a:xfrm>
            <a:off x="10881360" y="5379720"/>
            <a:ext cx="990600" cy="1051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948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3"/>
          <a:stretch>
            <a:fillRect/>
          </a:stretch>
        </p:blipFill>
        <p:spPr>
          <a:xfrm>
            <a:off x="167640" y="121920"/>
            <a:ext cx="11917680" cy="4511040"/>
          </a:xfrm>
          <a:prstGeom prst="rect">
            <a:avLst/>
          </a:prstGeom>
        </p:spPr>
      </p:pic>
    </p:spTree>
    <p:extLst>
      <p:ext uri="{BB962C8B-B14F-4D97-AF65-F5344CB8AC3E}">
        <p14:creationId xmlns:p14="http://schemas.microsoft.com/office/powerpoint/2010/main" val="1351946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1808</Words>
  <Application>Microsoft Office PowerPoint</Application>
  <PresentationFormat>Grand écran</PresentationFormat>
  <Paragraphs>92</Paragraphs>
  <Slides>20</Slides>
  <Notes>16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Palatino Linotype</vt:lpstr>
      <vt:lpstr>Wingdings</vt:lpstr>
      <vt:lpstr>Thème Office</vt:lpstr>
      <vt:lpstr>Laboratoire de recherche sur le diabète LAREDIAB  Service de médecine interne CHU Tlemcen Faculté de médecine Benzerdjeb Benouda, Université Aboubekr Belkaid 7th Séminary of LAREDIAB 13th Congress of AMIWIT</vt:lpstr>
      <vt:lpstr>Introduction:</vt:lpstr>
      <vt:lpstr>Introduction:</vt:lpstr>
      <vt:lpstr>Présentation PowerPoint</vt:lpstr>
      <vt:lpstr>L’histoire naturelle du DT1: Le continum du DT1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Messages cles</vt:lpstr>
      <vt:lpstr>Messages cles</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21</cp:revision>
  <dcterms:created xsi:type="dcterms:W3CDTF">2023-12-06T21:19:12Z</dcterms:created>
  <dcterms:modified xsi:type="dcterms:W3CDTF">2023-12-08T10:37:25Z</dcterms:modified>
</cp:coreProperties>
</file>