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notesMasterIdLst>
    <p:notesMasterId r:id="rId19"/>
  </p:notesMasterIdLst>
  <p:sldIdLst>
    <p:sldId id="278" r:id="rId2"/>
    <p:sldId id="257" r:id="rId3"/>
    <p:sldId id="271" r:id="rId4"/>
    <p:sldId id="273" r:id="rId5"/>
    <p:sldId id="275" r:id="rId6"/>
    <p:sldId id="258" r:id="rId7"/>
    <p:sldId id="259" r:id="rId8"/>
    <p:sldId id="260" r:id="rId9"/>
    <p:sldId id="261" r:id="rId10"/>
    <p:sldId id="262" r:id="rId11"/>
    <p:sldId id="263" r:id="rId12"/>
    <p:sldId id="266" r:id="rId13"/>
    <p:sldId id="265" r:id="rId14"/>
    <p:sldId id="264" r:id="rId15"/>
    <p:sldId id="267" r:id="rId16"/>
    <p:sldId id="269"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CC"/>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52" autoAdjust="0"/>
  </p:normalViewPr>
  <p:slideViewPr>
    <p:cSldViewPr snapToGrid="0">
      <p:cViewPr varScale="1">
        <p:scale>
          <a:sx n="69" d="100"/>
          <a:sy n="69" d="100"/>
        </p:scale>
        <p:origin x="1205"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90056-46C4-47B0-9414-8FD2D8FFFBAD}" type="datetimeFigureOut">
              <a:rPr lang="fr-FR" smtClean="0"/>
              <a:t>08/12/2023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FD0A9-D426-4FC9-A60B-F3BF907EA2D2}" type="slidenum">
              <a:rPr lang="fr-FR" smtClean="0"/>
              <a:t>‹N°›</a:t>
            </a:fld>
            <a:endParaRPr lang="fr-FR"/>
          </a:p>
        </p:txBody>
      </p:sp>
    </p:spTree>
    <p:extLst>
      <p:ext uri="{BB962C8B-B14F-4D97-AF65-F5344CB8AC3E}">
        <p14:creationId xmlns:p14="http://schemas.microsoft.com/office/powerpoint/2010/main" val="118667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a:t>
            </a:fld>
            <a:endParaRPr lang="fr-FR"/>
          </a:p>
        </p:txBody>
      </p:sp>
    </p:spTree>
    <p:extLst>
      <p:ext uri="{BB962C8B-B14F-4D97-AF65-F5344CB8AC3E}">
        <p14:creationId xmlns:p14="http://schemas.microsoft.com/office/powerpoint/2010/main" val="191442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Ils ont trouvé dans la </a:t>
            </a:r>
            <a:r>
              <a:rPr lang="fr-FR" dirty="0" err="1"/>
              <a:t>Biobanque</a:t>
            </a:r>
            <a:r>
              <a:rPr lang="fr-FR" dirty="0"/>
              <a:t> du Royaume-Uni qu’une personne sur 167 diagnostiquée avec le diabète de plus de 40 ans a </a:t>
            </a:r>
            <a:r>
              <a:rPr lang="fr-FR" dirty="0" err="1"/>
              <a:t>Modie</a:t>
            </a:r>
            <a:r>
              <a:rPr lang="fr-FR" dirty="0"/>
              <a:t>, et ce nombre était un sur 316 dans la cohorte </a:t>
            </a:r>
            <a:r>
              <a:rPr lang="fr-FR" dirty="0" err="1"/>
              <a:t>Geisinger</a:t>
            </a:r>
            <a:r>
              <a:rPr lang="fr-FR" dirty="0"/>
              <a:t>. </a:t>
            </a:r>
          </a:p>
          <a:p>
            <a:r>
              <a:rPr lang="fr-FR" dirty="0"/>
              <a:t>Il y avait  pas de différence dans la prévalence de Modi dans les 0 sous groupes 1 2 </a:t>
            </a:r>
          </a:p>
          <a:p>
            <a:r>
              <a:rPr lang="fr-FR" dirty="0"/>
              <a:t>C’est une preuve qui suggère que ces personnes avec Modi ne sont pas identifiées car la plupart sont traitées avec des comprimés</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10</a:t>
            </a:fld>
            <a:endParaRPr lang="fr-FR"/>
          </a:p>
        </p:txBody>
      </p:sp>
    </p:spTree>
    <p:extLst>
      <p:ext uri="{BB962C8B-B14F-4D97-AF65-F5344CB8AC3E}">
        <p14:creationId xmlns:p14="http://schemas.microsoft.com/office/powerpoint/2010/main" val="340634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identifié 150 personnes dans la </a:t>
            </a:r>
            <a:r>
              <a:rPr lang="fr-FR" dirty="0" err="1"/>
              <a:t>biobanque</a:t>
            </a:r>
            <a:r>
              <a:rPr lang="fr-FR" dirty="0"/>
              <a:t> du Royaume-Uni avec Modi diagnostiqué après l’âge de 40 ans et nous voulions savoir lequel des sous-types Modi était le plus commun dans ce groupe.</a:t>
            </a:r>
          </a:p>
          <a:p>
            <a:r>
              <a:rPr lang="fr-FR" dirty="0"/>
              <a:t>Nous avons constaté que 51% de ces personnes avaient GCK, Modi, et ensuite, 11% d’entre elles avaient le diabète causé par la variante mitochondriale 3243</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11</a:t>
            </a:fld>
            <a:endParaRPr lang="fr-FR"/>
          </a:p>
        </p:txBody>
      </p:sp>
    </p:spTree>
    <p:extLst>
      <p:ext uri="{BB962C8B-B14F-4D97-AF65-F5344CB8AC3E}">
        <p14:creationId xmlns:p14="http://schemas.microsoft.com/office/powerpoint/2010/main" val="368443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dirty="0">
                <a:solidFill>
                  <a:srgbClr val="FF0000"/>
                </a:solidFill>
                <a:latin typeface="Calibri" panose="020F0502020204030204" pitchFamily="34" charset="0"/>
                <a:cs typeface="Calibri" panose="020F0502020204030204" pitchFamily="34" charset="0"/>
              </a:rPr>
              <a:t>Passant aux caractéristiques cliniques </a:t>
            </a:r>
          </a:p>
          <a:p>
            <a:pPr marL="457200" indent="-457200">
              <a:buFont typeface="Arial" panose="020B0604020202020204" pitchFamily="34" charset="0"/>
              <a:buChar char="•"/>
            </a:pPr>
            <a:r>
              <a:rPr lang="fr-FR" sz="1200" dirty="0">
                <a:solidFill>
                  <a:srgbClr val="FF0000"/>
                </a:solidFill>
                <a:latin typeface="Calibri" panose="020F0502020204030204" pitchFamily="34" charset="0"/>
                <a:cs typeface="Calibri" panose="020F0502020204030204" pitchFamily="34" charset="0"/>
              </a:rPr>
              <a:t>L âge moyen  de  diagnostic était de 54 ans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FF0000"/>
                </a:solidFill>
                <a:latin typeface="Calibri" panose="020F0502020204030204" pitchFamily="34" charset="0"/>
                <a:cs typeface="Calibri" panose="020F0502020204030204" pitchFamily="34" charset="0"/>
              </a:rPr>
              <a:t>sexe masculin 52% </a:t>
            </a:r>
          </a:p>
          <a:p>
            <a:pPr marL="457200" indent="-457200">
              <a:buFont typeface="Arial" panose="020B0604020202020204" pitchFamily="34" charset="0"/>
              <a:buChar char="•"/>
            </a:pPr>
            <a:r>
              <a:rPr lang="fr-FR" sz="1200" dirty="0">
                <a:solidFill>
                  <a:srgbClr val="FF0000"/>
                </a:solidFill>
                <a:latin typeface="Calibri" panose="020F0502020204030204" pitchFamily="34" charset="0"/>
                <a:cs typeface="Calibri" panose="020F0502020204030204" pitchFamily="34" charset="0"/>
              </a:rPr>
              <a:t>un IMC moyen de 27Kg/m</a:t>
            </a:r>
            <a:r>
              <a:rPr lang="fr-FR" sz="1050" dirty="0">
                <a:solidFill>
                  <a:srgbClr val="FF0000"/>
                </a:solidFill>
                <a:latin typeface="Calibri" panose="020F0502020204030204" pitchFamily="34" charset="0"/>
                <a:cs typeface="Calibri" panose="020F0502020204030204" pitchFamily="34" charset="0"/>
              </a:rPr>
              <a:t>2</a:t>
            </a:r>
          </a:p>
          <a:p>
            <a:pPr marL="457200" indent="-457200">
              <a:buFont typeface="Arial" panose="020B0604020202020204" pitchFamily="34" charset="0"/>
              <a:buChar char="•"/>
            </a:pPr>
            <a:r>
              <a:rPr lang="fr-FR" sz="1200" dirty="0">
                <a:solidFill>
                  <a:srgbClr val="FF0000"/>
                </a:solidFill>
                <a:latin typeface="Calibri" panose="020F0502020204030204" pitchFamily="34" charset="0"/>
                <a:cs typeface="Calibri" panose="020F0502020204030204" pitchFamily="34" charset="0"/>
              </a:rPr>
              <a:t>Et Parent diabétique est un marqueur clé, dans le dg de MODY </a:t>
            </a:r>
          </a:p>
          <a:p>
            <a:endParaRPr lang="fr-FR"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12</a:t>
            </a:fld>
            <a:endParaRPr lang="fr-FR"/>
          </a:p>
        </p:txBody>
      </p:sp>
    </p:spTree>
    <p:extLst>
      <p:ext uri="{BB962C8B-B14F-4D97-AF65-F5344CB8AC3E}">
        <p14:creationId xmlns:p14="http://schemas.microsoft.com/office/powerpoint/2010/main" val="304399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que nous avons trouvé ces personnes, nous voulions savoir combien d’entre elles avaient reçu un traitement qui correspondait à ce qu’elles devaient recevoir en fonction de leur génotype</a:t>
            </a:r>
          </a:p>
          <a:p>
            <a:r>
              <a:rPr lang="fr-FR" dirty="0"/>
              <a:t>Dans la </a:t>
            </a:r>
            <a:r>
              <a:rPr lang="fr-FR" dirty="0" err="1"/>
              <a:t>biobanque</a:t>
            </a:r>
            <a:r>
              <a:rPr lang="fr-FR" dirty="0"/>
              <a:t> du Royaume-Uni, sur les 150 individus, nous avons constaté que 36% de ces individus ont reçu le traitement, qui n’était pas adapté à leur génotype, et cela a bondi à 49% dans la cohorte </a:t>
            </a:r>
            <a:r>
              <a:rPr lang="fr-FR" dirty="0" err="1"/>
              <a:t>Geisinger</a:t>
            </a:r>
            <a:endParaRPr lang="fr-FR"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13</a:t>
            </a:fld>
            <a:endParaRPr lang="fr-FR"/>
          </a:p>
        </p:txBody>
      </p:sp>
    </p:spTree>
    <p:extLst>
      <p:ext uri="{BB962C8B-B14F-4D97-AF65-F5344CB8AC3E}">
        <p14:creationId xmlns:p14="http://schemas.microsoft.com/office/powerpoint/2010/main" val="4211633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Lorsqui’il</a:t>
            </a:r>
            <a:r>
              <a:rPr lang="fr-FR" dirty="0"/>
              <a:t> ont effectuer une régression logistique multivariée en fonction du DT1 DT2  contre le MODY nous avons obtenu Rock AECS de zéro 76 et zéro 75, respectivement. Donc la </a:t>
            </a:r>
            <a:r>
              <a:rPr lang="fr-FR" dirty="0" err="1"/>
              <a:t>descrimination</a:t>
            </a:r>
            <a:r>
              <a:rPr lang="fr-FR" dirty="0"/>
              <a:t> était faible </a:t>
            </a:r>
          </a:p>
          <a:p>
            <a:r>
              <a:rPr lang="fr-FR" b="1" dirty="0"/>
              <a:t>Cela montre qu’il n’y a pas vraiment de moyen efficace de déterminer les diabétiques type </a:t>
            </a:r>
            <a:r>
              <a:rPr lang="fr-FR" b="1" dirty="0" err="1"/>
              <a:t>Mody</a:t>
            </a:r>
            <a:r>
              <a:rPr lang="fr-FR" b="1" dirty="0"/>
              <a:t>  diagnostiquées tardivement </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14</a:t>
            </a:fld>
            <a:endParaRPr lang="fr-FR"/>
          </a:p>
        </p:txBody>
      </p:sp>
    </p:spTree>
    <p:extLst>
      <p:ext uri="{BB962C8B-B14F-4D97-AF65-F5344CB8AC3E}">
        <p14:creationId xmlns:p14="http://schemas.microsoft.com/office/powerpoint/2010/main" val="230888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résumer cette étude </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15</a:t>
            </a:fld>
            <a:endParaRPr lang="fr-FR"/>
          </a:p>
        </p:txBody>
      </p:sp>
    </p:spTree>
    <p:extLst>
      <p:ext uri="{BB962C8B-B14F-4D97-AF65-F5344CB8AC3E}">
        <p14:creationId xmlns:p14="http://schemas.microsoft.com/office/powerpoint/2010/main" val="17495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17</a:t>
            </a:fld>
            <a:endParaRPr lang="fr-FR"/>
          </a:p>
        </p:txBody>
      </p:sp>
    </p:spTree>
    <p:extLst>
      <p:ext uri="{BB962C8B-B14F-4D97-AF65-F5344CB8AC3E}">
        <p14:creationId xmlns:p14="http://schemas.microsoft.com/office/powerpoint/2010/main" val="309556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diabètes MODY font partie des diabètes dits« monogéniques », c’est-à-dire dus à des variants pathogènes d’un seul gène, le plus</a:t>
            </a:r>
          </a:p>
          <a:p>
            <a:r>
              <a:rPr lang="fr-FR" dirty="0"/>
              <a:t>souvent impliqué dans la sécrétion d’insuline et/ou le développement pancréatique</a:t>
            </a:r>
          </a:p>
          <a:p>
            <a:r>
              <a:rPr lang="fr-FR" dirty="0"/>
              <a:t>Liée à une mutations de 12 14 </a:t>
            </a:r>
            <a:r>
              <a:rPr lang="fr-FR" dirty="0" err="1"/>
              <a:t>génes</a:t>
            </a:r>
            <a:endParaRPr lang="fr-FR" dirty="0"/>
          </a:p>
          <a:p>
            <a:r>
              <a:rPr lang="fr-FR" dirty="0"/>
              <a:t>De transmission autosomique dominante </a:t>
            </a:r>
          </a:p>
          <a:p>
            <a:r>
              <a:rPr lang="fr-FR" dirty="0"/>
              <a:t>Représente environ 3%de l’ensemble des </a:t>
            </a:r>
            <a:r>
              <a:rPr lang="fr-FR" dirty="0" err="1"/>
              <a:t>diabétes</a:t>
            </a:r>
            <a:endParaRPr lang="fr-FR" dirty="0"/>
          </a:p>
          <a:p>
            <a:r>
              <a:rPr lang="fr-FR" dirty="0"/>
              <a:t>Avec un </a:t>
            </a:r>
            <a:r>
              <a:rPr lang="fr-FR" dirty="0" err="1"/>
              <a:t>age</a:t>
            </a:r>
            <a:r>
              <a:rPr lang="fr-FR" dirty="0"/>
              <a:t> d’apparition </a:t>
            </a:r>
            <a:r>
              <a:rPr lang="fr-FR" dirty="0" err="1"/>
              <a:t>précocé</a:t>
            </a:r>
            <a:r>
              <a:rPr lang="fr-FR" dirty="0"/>
              <a:t> moins de 35 ans</a:t>
            </a:r>
          </a:p>
          <a:p>
            <a:r>
              <a:rPr lang="fr-FR" dirty="0"/>
              <a:t>Il </a:t>
            </a:r>
            <a:r>
              <a:rPr lang="fr-FR" dirty="0" err="1"/>
              <a:t>différe</a:t>
            </a:r>
            <a:r>
              <a:rPr lang="fr-FR" dirty="0"/>
              <a:t> entre le </a:t>
            </a:r>
            <a:r>
              <a:rPr lang="fr-FR" dirty="0" err="1"/>
              <a:t>diabéte</a:t>
            </a:r>
            <a:r>
              <a:rPr lang="fr-FR" dirty="0"/>
              <a:t> 01 et 02 par l’absence d’</a:t>
            </a:r>
            <a:r>
              <a:rPr lang="fr-FR" dirty="0" err="1"/>
              <a:t>autoimmunité,le</a:t>
            </a:r>
            <a:r>
              <a:rPr lang="fr-FR" dirty="0"/>
              <a:t> début non </a:t>
            </a:r>
            <a:r>
              <a:rPr lang="fr-FR" dirty="0" err="1"/>
              <a:t>cétosique,un</a:t>
            </a:r>
            <a:r>
              <a:rPr lang="fr-FR" dirty="0"/>
              <a:t> défaut d’</a:t>
            </a:r>
            <a:r>
              <a:rPr lang="fr-FR" dirty="0" err="1"/>
              <a:t>insulino</a:t>
            </a:r>
            <a:r>
              <a:rPr lang="fr-FR" dirty="0"/>
              <a:t> sécrétion avec absence du </a:t>
            </a:r>
            <a:r>
              <a:rPr lang="fr-FR" dirty="0" err="1"/>
              <a:t>sd</a:t>
            </a:r>
            <a:r>
              <a:rPr lang="fr-FR" dirty="0"/>
              <a:t> métabolique </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2</a:t>
            </a:fld>
            <a:endParaRPr lang="fr-FR"/>
          </a:p>
        </p:txBody>
      </p:sp>
    </p:spTree>
    <p:extLst>
      <p:ext uri="{BB962C8B-B14F-4D97-AF65-F5344CB8AC3E}">
        <p14:creationId xmlns:p14="http://schemas.microsoft.com/office/powerpoint/2010/main" val="169494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Certaines Caractéristiques extra-pancréatiques peuvent </a:t>
            </a:r>
            <a:r>
              <a:rPr lang="fr-FR" dirty="0" err="1"/>
              <a:t>étre</a:t>
            </a:r>
            <a:r>
              <a:rPr lang="fr-FR" dirty="0"/>
              <a:t> des </a:t>
            </a:r>
          </a:p>
          <a:p>
            <a:pPr marL="0" indent="0">
              <a:buNone/>
            </a:pPr>
            <a:r>
              <a:rPr lang="fr-FR" dirty="0"/>
              <a:t>marqueurs de sous-types spécifiques de MODY qui peuvent guider la thérapeutique</a:t>
            </a:r>
          </a:p>
          <a:p>
            <a:endParaRPr lang="fr-FR"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3</a:t>
            </a:fld>
            <a:endParaRPr lang="fr-FR"/>
          </a:p>
        </p:txBody>
      </p:sp>
    </p:spTree>
    <p:extLst>
      <p:ext uri="{BB962C8B-B14F-4D97-AF65-F5344CB8AC3E}">
        <p14:creationId xmlns:p14="http://schemas.microsoft.com/office/powerpoint/2010/main" val="242326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Citons comme exemple la mutation du </a:t>
            </a:r>
            <a:r>
              <a:rPr lang="fr-FR" dirty="0" err="1"/>
              <a:t>géne</a:t>
            </a:r>
            <a:r>
              <a:rPr lang="fr-FR" dirty="0"/>
              <a:t> HNF4alpha responsable du MODY 1 est associés à une macrosomie et hyperglycémie néonatale</a:t>
            </a:r>
          </a:p>
          <a:p>
            <a:r>
              <a:rPr lang="fr-FR" dirty="0"/>
              <a:t>Alors que le </a:t>
            </a:r>
            <a:r>
              <a:rPr lang="fr-FR" dirty="0" err="1"/>
              <a:t>mody</a:t>
            </a:r>
            <a:r>
              <a:rPr lang="fr-FR" dirty="0"/>
              <a:t> 3 </a:t>
            </a:r>
            <a:r>
              <a:rPr lang="fr-FR" dirty="0" err="1"/>
              <a:t>lée</a:t>
            </a:r>
            <a:r>
              <a:rPr lang="fr-FR" dirty="0"/>
              <a:t> à la mutation du HNF1alpha est </a:t>
            </a:r>
            <a:r>
              <a:rPr lang="fr-FR" dirty="0" err="1"/>
              <a:t>assosiés</a:t>
            </a:r>
            <a:r>
              <a:rPr lang="fr-FR" dirty="0"/>
              <a:t> à une glucosurie et adénomatose hépatique</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4</a:t>
            </a:fld>
            <a:endParaRPr lang="fr-FR"/>
          </a:p>
        </p:txBody>
      </p:sp>
    </p:spTree>
    <p:extLst>
      <p:ext uri="{BB962C8B-B14F-4D97-AF65-F5344CB8AC3E}">
        <p14:creationId xmlns:p14="http://schemas.microsoft.com/office/powerpoint/2010/main" val="273501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Savoir connaitre le sous  type  </a:t>
            </a:r>
            <a:r>
              <a:rPr lang="fr-FR" dirty="0" err="1"/>
              <a:t>mody</a:t>
            </a:r>
            <a:r>
              <a:rPr lang="fr-FR" dirty="0"/>
              <a:t> permet d orienter le choix du TRT </a:t>
            </a:r>
          </a:p>
          <a:p>
            <a:r>
              <a:rPr lang="fr-FR" dirty="0"/>
              <a:t>Citons par exemple que le </a:t>
            </a:r>
            <a:r>
              <a:rPr lang="fr-FR" dirty="0" err="1"/>
              <a:t>mody</a:t>
            </a:r>
            <a:r>
              <a:rPr lang="fr-FR" dirty="0"/>
              <a:t> 02 type glucokinase ne </a:t>
            </a:r>
            <a:r>
              <a:rPr lang="fr-FR" dirty="0" err="1"/>
              <a:t>naicéssite</a:t>
            </a:r>
            <a:r>
              <a:rPr lang="fr-FR" dirty="0"/>
              <a:t> aucun traitement médical et seule l’</a:t>
            </a:r>
            <a:r>
              <a:rPr lang="fr-FR" dirty="0" err="1"/>
              <a:t>activitée</a:t>
            </a:r>
            <a:r>
              <a:rPr lang="fr-FR" dirty="0"/>
              <a:t> physique et les </a:t>
            </a:r>
            <a:r>
              <a:rPr lang="fr-FR" dirty="0" err="1"/>
              <a:t>régles</a:t>
            </a:r>
            <a:r>
              <a:rPr lang="fr-FR" dirty="0"/>
              <a:t> </a:t>
            </a:r>
            <a:r>
              <a:rPr lang="fr-FR" dirty="0" err="1"/>
              <a:t>hygiénodiéti</a:t>
            </a:r>
            <a:r>
              <a:rPr lang="fr-FR" dirty="0"/>
              <a:t>=tique suffisent pour améliorer l’hyperglycémie qui est généralement modérée </a:t>
            </a:r>
          </a:p>
          <a:p>
            <a:r>
              <a:rPr lang="fr-FR" dirty="0"/>
              <a:t>Alors que pour les autres sous types le traitement médical </a:t>
            </a:r>
            <a:r>
              <a:rPr lang="fr-FR" dirty="0" err="1"/>
              <a:t>simpose</a:t>
            </a:r>
            <a:r>
              <a:rPr lang="fr-FR" dirty="0"/>
              <a:t> </a:t>
            </a:r>
            <a:r>
              <a:rPr lang="fr-FR" dirty="0" err="1"/>
              <a:t>baséee</a:t>
            </a:r>
            <a:r>
              <a:rPr lang="fr-FR" dirty="0"/>
              <a:t> sur les sulfamides hypoglycémiants dés le début et voir de  l’insulinothérapie au cours de l’</a:t>
            </a:r>
            <a:r>
              <a:rPr lang="fr-FR" dirty="0" err="1"/>
              <a:t>evolution</a:t>
            </a:r>
            <a:endParaRPr lang="fr-FR"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5</a:t>
            </a:fld>
            <a:endParaRPr lang="fr-FR"/>
          </a:p>
        </p:txBody>
      </p:sp>
    </p:spTree>
    <p:extLst>
      <p:ext uri="{BB962C8B-B14F-4D97-AF65-F5344CB8AC3E}">
        <p14:creationId xmlns:p14="http://schemas.microsoft.com/office/powerpoint/2010/main" val="68471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1" u="sng" dirty="0">
              <a:solidFill>
                <a:srgbClr val="FF0000"/>
              </a:solidFill>
              <a:highlight>
                <a:srgbClr val="FFFF00"/>
              </a:highlight>
            </a:endParaRPr>
          </a:p>
          <a:p>
            <a:endParaRPr lang="fr-FR" sz="1800" b="1" u="sng" dirty="0">
              <a:solidFill>
                <a:srgbClr val="FF0000"/>
              </a:solidFill>
              <a:highlight>
                <a:srgbClr val="FFFF00"/>
              </a:highlight>
            </a:endParaRPr>
          </a:p>
          <a:p>
            <a:r>
              <a:rPr lang="fr-FR" sz="1800" b="1" u="sng" dirty="0">
                <a:solidFill>
                  <a:srgbClr val="FF0000"/>
                </a:solidFill>
                <a:highlight>
                  <a:srgbClr val="FFFF00"/>
                </a:highlight>
              </a:rPr>
              <a:t>Dans les cas courants et les tests génétiques de routine sont effectués sur les </a:t>
            </a:r>
            <a:r>
              <a:rPr lang="fr-FR" sz="1800" b="1" u="sng" dirty="0" err="1">
                <a:solidFill>
                  <a:srgbClr val="FF0000"/>
                </a:solidFill>
                <a:highlight>
                  <a:srgbClr val="FFFF00"/>
                </a:highlight>
              </a:rPr>
              <a:t>les</a:t>
            </a:r>
            <a:r>
              <a:rPr lang="fr-FR" sz="1800" b="1" u="sng" dirty="0">
                <a:solidFill>
                  <a:srgbClr val="FF0000"/>
                </a:solidFill>
                <a:highlight>
                  <a:srgbClr val="FFFF00"/>
                </a:highlight>
              </a:rPr>
              <a:t> personnes atteintes de diabète avec des caractéristiques cliniques suggérant </a:t>
            </a:r>
            <a:r>
              <a:rPr lang="fr-FR" sz="1800" b="1" u="sng" dirty="0" err="1">
                <a:solidFill>
                  <a:srgbClr val="FF0000"/>
                </a:solidFill>
                <a:highlight>
                  <a:srgbClr val="FFFF00"/>
                </a:highlight>
              </a:rPr>
              <a:t>Modie</a:t>
            </a:r>
            <a:r>
              <a:rPr lang="fr-FR" sz="1800" b="1" u="sng" dirty="0">
                <a:solidFill>
                  <a:srgbClr val="FF0000"/>
                </a:solidFill>
                <a:highlight>
                  <a:srgbClr val="FFFF00"/>
                </a:highlight>
              </a:rPr>
              <a:t> avant l’âge de 35 ans. </a:t>
            </a:r>
          </a:p>
          <a:p>
            <a:r>
              <a:rPr lang="fr-FR" sz="1800" b="1" u="sng" dirty="0">
                <a:solidFill>
                  <a:srgbClr val="FF0000"/>
                </a:solidFill>
                <a:highlight>
                  <a:srgbClr val="FFFF00"/>
                </a:highlight>
              </a:rPr>
              <a:t>Cependant, il a été montré que </a:t>
            </a:r>
            <a:r>
              <a:rPr lang="fr-FR" sz="1800" b="1" u="sng" dirty="0" err="1">
                <a:solidFill>
                  <a:srgbClr val="FF0000"/>
                </a:solidFill>
                <a:highlight>
                  <a:srgbClr val="FFFF00"/>
                </a:highlight>
              </a:rPr>
              <a:t>Modie</a:t>
            </a:r>
            <a:r>
              <a:rPr lang="fr-FR" sz="1800" b="1" u="sng" dirty="0">
                <a:solidFill>
                  <a:srgbClr val="FF0000"/>
                </a:solidFill>
                <a:highlight>
                  <a:srgbClr val="FFFF00"/>
                </a:highlight>
              </a:rPr>
              <a:t> peut se présenter plus tard et cela a été montré avec le sous-type RFX-6 montré dans le graphique de </a:t>
            </a:r>
            <a:r>
              <a:rPr lang="fr-FR" sz="1800" b="1" u="sng" dirty="0" err="1">
                <a:solidFill>
                  <a:srgbClr val="FF0000"/>
                </a:solidFill>
                <a:highlight>
                  <a:srgbClr val="FFFF00"/>
                </a:highlight>
              </a:rPr>
              <a:t>Keplan</a:t>
            </a:r>
            <a:r>
              <a:rPr lang="fr-FR" sz="1800" b="1" u="sng" dirty="0">
                <a:solidFill>
                  <a:srgbClr val="FF0000"/>
                </a:solidFill>
                <a:highlight>
                  <a:srgbClr val="FFFF00"/>
                </a:highlight>
              </a:rPr>
              <a:t>-Meier ici, et cela a été montré pour avoir une pénétrance plus faible et un âge de diagnostic plus tardif par rapport aux deux sous-types plus communs HNF1 Alpha et HNF 4 Alpha.</a:t>
            </a:r>
          </a:p>
          <a:p>
            <a:endParaRPr lang="fr-FR" sz="1800" b="1" dirty="0"/>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6</a:t>
            </a:fld>
            <a:endParaRPr lang="fr-FR"/>
          </a:p>
        </p:txBody>
      </p:sp>
    </p:spTree>
    <p:extLst>
      <p:ext uri="{BB962C8B-B14F-4D97-AF65-F5344CB8AC3E}">
        <p14:creationId xmlns:p14="http://schemas.microsoft.com/office/powerpoint/2010/main" val="408088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a:t>Du fait  que nous  testons pas systématiquement les personnes de plus de 40 ans, nous ne savons pas grand-chose sur la façon dont Modi se présente chez les personnes âgées.</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7</a:t>
            </a:fld>
            <a:endParaRPr lang="fr-FR"/>
          </a:p>
        </p:txBody>
      </p:sp>
    </p:spTree>
    <p:extLst>
      <p:ext uri="{BB962C8B-B14F-4D97-AF65-F5344CB8AC3E}">
        <p14:creationId xmlns:p14="http://schemas.microsoft.com/office/powerpoint/2010/main" val="1341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Pour cela , une étude faite en UK ,incluant deux cohortes. Au niveau </a:t>
            </a:r>
            <a:r>
              <a:rPr lang="fr-FR" b="1" dirty="0" err="1"/>
              <a:t>biobanque</a:t>
            </a:r>
            <a:r>
              <a:rPr lang="fr-FR" b="1" dirty="0"/>
              <a:t> du Royaume-Uni, qui est une cohorte de population cliniquement non sélectionnée du Royaume-Uni avec 450000 personnes. Dans cette cohorte, 25000 patient ont été  diagnostiquées diabétiques de plus de 40 ans.</a:t>
            </a:r>
          </a:p>
          <a:p>
            <a:endParaRPr lang="fr-FR" b="1" dirty="0"/>
          </a:p>
          <a:p>
            <a:r>
              <a:rPr lang="fr-FR" b="1" dirty="0"/>
              <a:t>. Il s’agissait de la cohorte </a:t>
            </a:r>
            <a:r>
              <a:rPr lang="fr-FR" b="1" dirty="0" err="1"/>
              <a:t>Geisinger</a:t>
            </a:r>
            <a:r>
              <a:rPr lang="fr-FR" b="1" dirty="0"/>
              <a:t>, qui est une cohorte basée sur le système de santé américain avec 170000 personnes. taux d’obésité plus élevé avec un IMC moyen de 31. Dans cette cohorte, nous avons trouvé 32 000 personnes atteintes de diabète diagnostiquées après l’âge de 40 ans</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8</a:t>
            </a:fld>
            <a:endParaRPr lang="fr-FR"/>
          </a:p>
        </p:txBody>
      </p:sp>
    </p:spTree>
    <p:extLst>
      <p:ext uri="{BB962C8B-B14F-4D97-AF65-F5344CB8AC3E}">
        <p14:creationId xmlns:p14="http://schemas.microsoft.com/office/powerpoint/2010/main" val="9801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highlight>
                  <a:srgbClr val="FFFF00"/>
                </a:highlight>
              </a:rPr>
              <a:t>Comment il ont  découvert quelles patients avaient Modi dans ce groupe</a:t>
            </a:r>
          </a:p>
          <a:p>
            <a:r>
              <a:rPr lang="fr-FR" b="1" dirty="0">
                <a:highlight>
                  <a:srgbClr val="FFFF00"/>
                </a:highlight>
              </a:rPr>
              <a:t> Pour cela ils  adopté une approche axée sur le génotype. </a:t>
            </a:r>
          </a:p>
          <a:p>
            <a:r>
              <a:rPr lang="fr-FR" b="1" dirty="0">
                <a:highlight>
                  <a:srgbClr val="FFFF00"/>
                </a:highlight>
              </a:rPr>
              <a:t>Ils ont  examiné 12 gènes responsables du diabète de type Modi. Et dans ces gènes, ils ont  examiné toutes les variantes </a:t>
            </a:r>
          </a:p>
          <a:p>
            <a:r>
              <a:rPr lang="fr-FR" b="1" dirty="0">
                <a:highlight>
                  <a:srgbClr val="FFFF00"/>
                </a:highlight>
              </a:rPr>
              <a:t>Et puis sur ces variantes, ils ont  effectué la classification ACMG et  </a:t>
            </a:r>
            <a:r>
              <a:rPr lang="fr-FR" b="1" dirty="0" err="1">
                <a:highlight>
                  <a:srgbClr val="FFFF00"/>
                </a:highlight>
              </a:rPr>
              <a:t>determiner</a:t>
            </a:r>
            <a:r>
              <a:rPr lang="fr-FR" b="1" dirty="0">
                <a:highlight>
                  <a:srgbClr val="FFFF00"/>
                </a:highlight>
              </a:rPr>
              <a:t>  les variantes pathogènes ou pathogènes probables </a:t>
            </a:r>
          </a:p>
        </p:txBody>
      </p:sp>
      <p:sp>
        <p:nvSpPr>
          <p:cNvPr id="4" name="Espace réservé du numéro de diapositive 3"/>
          <p:cNvSpPr>
            <a:spLocks noGrp="1"/>
          </p:cNvSpPr>
          <p:nvPr>
            <p:ph type="sldNum" sz="quarter" idx="5"/>
          </p:nvPr>
        </p:nvSpPr>
        <p:spPr/>
        <p:txBody>
          <a:bodyPr/>
          <a:lstStyle/>
          <a:p>
            <a:fld id="{5FBFD0A9-D426-4FC9-A60B-F3BF907EA2D2}" type="slidenum">
              <a:rPr lang="fr-FR" smtClean="0"/>
              <a:t>9</a:t>
            </a:fld>
            <a:endParaRPr lang="fr-FR"/>
          </a:p>
        </p:txBody>
      </p:sp>
    </p:spTree>
    <p:extLst>
      <p:ext uri="{BB962C8B-B14F-4D97-AF65-F5344CB8AC3E}">
        <p14:creationId xmlns:p14="http://schemas.microsoft.com/office/powerpoint/2010/main" val="292376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9C52C23-EB74-48E0-A86F-1F72BB315912}" type="datetimeFigureOut">
              <a:rPr lang="fr-FR" smtClean="0"/>
              <a:t>08/12/2023</a:t>
            </a:fld>
            <a:endParaRPr lang="fr-FR"/>
          </a:p>
        </p:txBody>
      </p:sp>
      <p:sp>
        <p:nvSpPr>
          <p:cNvPr id="5" name="Footer Placeholder 4"/>
          <p:cNvSpPr>
            <a:spLocks noGrp="1"/>
          </p:cNvSpPr>
          <p:nvPr>
            <p:ph type="ftr" sz="quarter" idx="11"/>
          </p:nvPr>
        </p:nvSpPr>
        <p:spPr>
          <a:xfrm>
            <a:off x="1371600" y="4323845"/>
            <a:ext cx="6400800" cy="365125"/>
          </a:xfrm>
        </p:spPr>
        <p:txBody>
          <a:bodyPr/>
          <a:lstStyle/>
          <a:p>
            <a:endParaRPr lang="fr-FR"/>
          </a:p>
        </p:txBody>
      </p:sp>
      <p:sp>
        <p:nvSpPr>
          <p:cNvPr id="6" name="Slide Number Placeholder 5"/>
          <p:cNvSpPr>
            <a:spLocks noGrp="1"/>
          </p:cNvSpPr>
          <p:nvPr>
            <p:ph type="sldNum" sz="quarter" idx="12"/>
          </p:nvPr>
        </p:nvSpPr>
        <p:spPr>
          <a:xfrm>
            <a:off x="8077200" y="1430866"/>
            <a:ext cx="2743200" cy="365125"/>
          </a:xfrm>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203109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191766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169351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FECAB6A7-B3FB-4F49-B32E-FD1730EA6058}" type="slidenum">
              <a:rPr lang="fr-FR" smtClean="0"/>
              <a:t>‹N°›</a:t>
            </a:fld>
            <a:endParaRPr lang="fr-F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8959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a:xfrm>
            <a:off x="685800" y="378883"/>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273876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C52C23-EB74-48E0-A86F-1F72BB315912}" type="datetimeFigureOut">
              <a:rPr lang="fr-FR" smtClean="0"/>
              <a:t>08/12/2023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79925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C52C23-EB74-48E0-A86F-1F72BB315912}" type="datetimeFigureOut">
              <a:rPr lang="fr-FR" smtClean="0"/>
              <a:t>08/12/2023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351160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C52C23-EB74-48E0-A86F-1F72BB315912}"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385696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9C52C23-EB74-48E0-A86F-1F72BB315912}" type="datetimeFigureOut">
              <a:rPr lang="fr-FR" smtClean="0"/>
              <a:t>08/12/2023</a:t>
            </a:fld>
            <a:endParaRPr lang="fr-FR"/>
          </a:p>
        </p:txBody>
      </p:sp>
      <p:sp>
        <p:nvSpPr>
          <p:cNvPr id="5" name="Footer Placeholder 4"/>
          <p:cNvSpPr>
            <a:spLocks noGrp="1"/>
          </p:cNvSpPr>
          <p:nvPr>
            <p:ph type="ftr" sz="quarter" idx="11"/>
          </p:nvPr>
        </p:nvSpPr>
        <p:spPr>
          <a:xfrm>
            <a:off x="685800" y="381000"/>
            <a:ext cx="6991492" cy="36512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394918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C52C23-EB74-48E0-A86F-1F72BB315912}"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2528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9C52C23-EB74-48E0-A86F-1F72BB315912}" type="datetimeFigureOut">
              <a:rPr lang="fr-FR" smtClean="0"/>
              <a:t>08/12/2023</a:t>
            </a:fld>
            <a:endParaRPr lang="fr-FR"/>
          </a:p>
        </p:txBody>
      </p:sp>
      <p:sp>
        <p:nvSpPr>
          <p:cNvPr id="5" name="Footer Placeholder 4"/>
          <p:cNvSpPr>
            <a:spLocks noGrp="1"/>
          </p:cNvSpPr>
          <p:nvPr>
            <p:ph type="ftr" sz="quarter" idx="11"/>
          </p:nvPr>
        </p:nvSpPr>
        <p:spPr>
          <a:xfrm>
            <a:off x="685800" y="381001"/>
            <a:ext cx="6991492" cy="36406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318396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402362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C52C23-EB74-48E0-A86F-1F72BB315912}" type="datetimeFigureOut">
              <a:rPr lang="fr-FR" smtClean="0"/>
              <a:t>08/12/2023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212002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C52C23-EB74-48E0-A86F-1F72BB315912}" type="datetimeFigureOut">
              <a:rPr lang="fr-FR" smtClean="0"/>
              <a:t>08/12/2023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41359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52C23-EB74-48E0-A86F-1F72BB315912}" type="datetimeFigureOut">
              <a:rPr lang="fr-FR" smtClean="0"/>
              <a:t>08/12/2023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22622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926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52C23-EB74-48E0-A86F-1F72BB315912}"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CAB6A7-B3FB-4F49-B32E-FD1730EA6058}" type="slidenum">
              <a:rPr lang="fr-FR" smtClean="0"/>
              <a:t>‹N°›</a:t>
            </a:fld>
            <a:endParaRPr lang="fr-FR"/>
          </a:p>
        </p:txBody>
      </p:sp>
    </p:spTree>
    <p:extLst>
      <p:ext uri="{BB962C8B-B14F-4D97-AF65-F5344CB8AC3E}">
        <p14:creationId xmlns:p14="http://schemas.microsoft.com/office/powerpoint/2010/main" val="399175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C52C23-EB74-48E0-A86F-1F72BB315912}" type="datetimeFigureOut">
              <a:rPr lang="fr-FR" smtClean="0"/>
              <a:t>08/12/2023</a:t>
            </a:fld>
            <a:endParaRPr lang="fr-F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CAB6A7-B3FB-4F49-B32E-FD1730EA6058}" type="slidenum">
              <a:rPr lang="fr-FR" smtClean="0"/>
              <a:t>‹N°›</a:t>
            </a:fld>
            <a:endParaRPr lang="fr-FR"/>
          </a:p>
        </p:txBody>
      </p:sp>
    </p:spTree>
    <p:extLst>
      <p:ext uri="{BB962C8B-B14F-4D97-AF65-F5344CB8AC3E}">
        <p14:creationId xmlns:p14="http://schemas.microsoft.com/office/powerpoint/2010/main" val="2030891910"/>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016AFF03-277D-4E99-BE2F-0DFF26B99486}"/>
              </a:ext>
            </a:extLst>
          </p:cNvPr>
          <p:cNvSpPr>
            <a:spLocks noGrp="1"/>
          </p:cNvSpPr>
          <p:nvPr>
            <p:ph idx="1"/>
          </p:nvPr>
        </p:nvSpPr>
        <p:spPr>
          <a:xfrm>
            <a:off x="192357" y="1773044"/>
            <a:ext cx="11807283" cy="5084956"/>
          </a:xfrm>
        </p:spPr>
        <p:txBody>
          <a:bodyPr>
            <a:normAutofit/>
          </a:bodyPr>
          <a:lstStyle/>
          <a:p>
            <a:endParaRPr lang="fr-FR" dirty="0"/>
          </a:p>
          <a:p>
            <a:endParaRPr lang="fr-FR" dirty="0"/>
          </a:p>
          <a:p>
            <a:pPr marL="0" indent="0">
              <a:buNone/>
            </a:pPr>
            <a:r>
              <a:rPr lang="fr-FR" sz="5800" b="1" dirty="0">
                <a:solidFill>
                  <a:srgbClr val="0070C0"/>
                </a:solidFill>
                <a:latin typeface="Baskerville Old Face" panose="02020602080505020303" pitchFamily="18" charset="0"/>
              </a:rPr>
              <a:t>          </a:t>
            </a:r>
          </a:p>
          <a:p>
            <a:pPr marL="0" indent="0" algn="ctr">
              <a:buNone/>
            </a:pPr>
            <a:r>
              <a:rPr lang="fr-FR" sz="4000" b="1" dirty="0">
                <a:solidFill>
                  <a:srgbClr val="0000CC"/>
                </a:solidFill>
                <a:latin typeface="Baskerville Old Face" panose="02020602080505020303" pitchFamily="18" charset="0"/>
              </a:rPr>
              <a:t>MODY   in </a:t>
            </a:r>
            <a:r>
              <a:rPr lang="fr-FR" sz="3600" b="1" dirty="0" err="1">
                <a:solidFill>
                  <a:srgbClr val="0000CC"/>
                </a:solidFill>
                <a:latin typeface="Baskerville Old Face" panose="02020602080505020303" pitchFamily="18" charset="0"/>
              </a:rPr>
              <a:t>Older</a:t>
            </a:r>
            <a:r>
              <a:rPr lang="fr-FR" sz="4000" b="1" dirty="0">
                <a:solidFill>
                  <a:srgbClr val="0000CC"/>
                </a:solidFill>
                <a:latin typeface="Baskerville Old Face" panose="02020602080505020303" pitchFamily="18" charset="0"/>
              </a:rPr>
              <a:t> </a:t>
            </a:r>
            <a:r>
              <a:rPr lang="fr-FR" sz="4000" b="1" dirty="0" err="1">
                <a:solidFill>
                  <a:srgbClr val="0000CC"/>
                </a:solidFill>
                <a:latin typeface="Baskerville Old Face" panose="02020602080505020303" pitchFamily="18" charset="0"/>
              </a:rPr>
              <a:t>Onset</a:t>
            </a:r>
            <a:r>
              <a:rPr lang="fr-FR" sz="4000" b="1" dirty="0">
                <a:solidFill>
                  <a:srgbClr val="0000CC"/>
                </a:solidFill>
                <a:latin typeface="Baskerville Old Face" panose="02020602080505020303" pitchFamily="18" charset="0"/>
              </a:rPr>
              <a:t> </a:t>
            </a:r>
            <a:r>
              <a:rPr lang="fr-FR" sz="4000" b="1" dirty="0" err="1">
                <a:solidFill>
                  <a:srgbClr val="0000CC"/>
                </a:solidFill>
                <a:latin typeface="Baskerville Old Face" panose="02020602080505020303" pitchFamily="18" charset="0"/>
              </a:rPr>
              <a:t>diabetes</a:t>
            </a:r>
            <a:endParaRPr lang="fr-FR" sz="4000" b="1" dirty="0">
              <a:solidFill>
                <a:srgbClr val="0000CC"/>
              </a:solidFill>
              <a:latin typeface="Baskerville Old Face" panose="02020602080505020303" pitchFamily="18" charset="0"/>
            </a:endParaRPr>
          </a:p>
          <a:p>
            <a:pPr marL="0" indent="0" algn="ctr">
              <a:buNone/>
            </a:pPr>
            <a:r>
              <a:rPr lang="fr-FR" sz="4000" b="1" dirty="0">
                <a:solidFill>
                  <a:srgbClr val="0000CC"/>
                </a:solidFill>
                <a:latin typeface="Baskerville Old Face" panose="02020602080505020303" pitchFamily="18" charset="0"/>
              </a:rPr>
              <a:t>Identification can  </a:t>
            </a:r>
            <a:r>
              <a:rPr lang="fr-FR" sz="4000" b="1" dirty="0" err="1">
                <a:solidFill>
                  <a:srgbClr val="0000CC"/>
                </a:solidFill>
                <a:latin typeface="Baskerville Old Face" panose="02020602080505020303" pitchFamily="18" charset="0"/>
              </a:rPr>
              <a:t>improve</a:t>
            </a:r>
            <a:r>
              <a:rPr lang="fr-FR" sz="4000" b="1" dirty="0">
                <a:solidFill>
                  <a:srgbClr val="0000CC"/>
                </a:solidFill>
                <a:latin typeface="Baskerville Old Face" panose="02020602080505020303" pitchFamily="18" charset="0"/>
              </a:rPr>
              <a:t> </a:t>
            </a:r>
            <a:r>
              <a:rPr lang="fr-FR" sz="4000" b="1" dirty="0" err="1">
                <a:solidFill>
                  <a:srgbClr val="0000CC"/>
                </a:solidFill>
                <a:latin typeface="Baskerville Old Face" panose="02020602080505020303" pitchFamily="18" charset="0"/>
              </a:rPr>
              <a:t>treatement</a:t>
            </a:r>
            <a:r>
              <a:rPr lang="fr-FR" sz="4000" b="1" dirty="0">
                <a:solidFill>
                  <a:srgbClr val="0000CC"/>
                </a:solidFill>
                <a:latin typeface="Baskerville Old Face" panose="02020602080505020303" pitchFamily="18" charset="0"/>
              </a:rPr>
              <a:t> </a:t>
            </a:r>
          </a:p>
          <a:p>
            <a:pPr marL="0" indent="0" algn="ctr">
              <a:buNone/>
            </a:pPr>
            <a:r>
              <a:rPr lang="fr-FR" sz="4000" b="1" dirty="0">
                <a:solidFill>
                  <a:srgbClr val="0070C0"/>
                </a:solidFill>
              </a:rPr>
              <a:t>                                       </a:t>
            </a:r>
          </a:p>
          <a:p>
            <a:pPr marL="0" indent="0" algn="r">
              <a:buNone/>
            </a:pPr>
            <a:r>
              <a:rPr lang="fr-FR" sz="3600" b="1" dirty="0">
                <a:solidFill>
                  <a:srgbClr val="0000CC"/>
                </a:solidFill>
                <a:latin typeface="Baskerville Old Face" panose="02020602080505020303" pitchFamily="18" charset="0"/>
              </a:rPr>
              <a:t>Dr ZATLA </a:t>
            </a:r>
            <a:r>
              <a:rPr lang="fr-FR" sz="3200" b="1" dirty="0">
                <a:solidFill>
                  <a:srgbClr val="0000CC"/>
                </a:solidFill>
                <a:latin typeface="Baskerville Old Face" panose="02020602080505020303" pitchFamily="18" charset="0"/>
              </a:rPr>
              <a:t> Selma </a:t>
            </a:r>
            <a:r>
              <a:rPr lang="fr-FR" sz="3200" b="1" dirty="0" err="1">
                <a:solidFill>
                  <a:srgbClr val="0000CC"/>
                </a:solidFill>
                <a:latin typeface="Baskerville Old Face" panose="02020602080505020303" pitchFamily="18" charset="0"/>
              </a:rPr>
              <a:t>Chaima</a:t>
            </a:r>
            <a:endParaRPr lang="fr-FR" sz="3200" b="1" dirty="0">
              <a:solidFill>
                <a:srgbClr val="0000CC"/>
              </a:solidFill>
              <a:latin typeface="Baskerville Old Face" panose="02020602080505020303" pitchFamily="18" charset="0"/>
            </a:endParaRPr>
          </a:p>
        </p:txBody>
      </p:sp>
      <p:pic>
        <p:nvPicPr>
          <p:cNvPr id="5" name="Image 4">
            <a:extLst>
              <a:ext uri="{FF2B5EF4-FFF2-40B4-BE49-F238E27FC236}">
                <a16:creationId xmlns:a16="http://schemas.microsoft.com/office/drawing/2014/main" id="{92DE0277-A295-3235-8014-72FE803CA0E2}"/>
              </a:ext>
            </a:extLst>
          </p:cNvPr>
          <p:cNvPicPr>
            <a:picLocks noChangeAspect="1"/>
          </p:cNvPicPr>
          <p:nvPr/>
        </p:nvPicPr>
        <p:blipFill rotWithShape="1">
          <a:blip r:embed="rId3"/>
          <a:srcRect l="666" b="5016"/>
          <a:stretch/>
        </p:blipFill>
        <p:spPr>
          <a:xfrm>
            <a:off x="-26020" y="-1"/>
            <a:ext cx="12192000" cy="1773045"/>
          </a:xfrm>
          <a:prstGeom prst="rect">
            <a:avLst/>
          </a:prstGeom>
        </p:spPr>
      </p:pic>
      <p:pic>
        <p:nvPicPr>
          <p:cNvPr id="6" name="Image 5">
            <a:extLst>
              <a:ext uri="{FF2B5EF4-FFF2-40B4-BE49-F238E27FC236}">
                <a16:creationId xmlns:a16="http://schemas.microsoft.com/office/drawing/2014/main" id="{E72F03E4-825D-5DF1-7F6B-30A1E6B1A91B}"/>
              </a:ext>
            </a:extLst>
          </p:cNvPr>
          <p:cNvPicPr>
            <a:picLocks noChangeAspect="1"/>
          </p:cNvPicPr>
          <p:nvPr/>
        </p:nvPicPr>
        <p:blipFill>
          <a:blip r:embed="rId4"/>
          <a:stretch>
            <a:fillRect/>
          </a:stretch>
        </p:blipFill>
        <p:spPr>
          <a:xfrm>
            <a:off x="0" y="1773044"/>
            <a:ext cx="12191999" cy="1070517"/>
          </a:xfrm>
          <a:prstGeom prst="rect">
            <a:avLst/>
          </a:prstGeom>
        </p:spPr>
      </p:pic>
    </p:spTree>
    <p:extLst>
      <p:ext uri="{BB962C8B-B14F-4D97-AF65-F5344CB8AC3E}">
        <p14:creationId xmlns:p14="http://schemas.microsoft.com/office/powerpoint/2010/main" val="167870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BA54B5B-9D48-89EF-B717-2D647D8FF8FD}"/>
              </a:ext>
            </a:extLst>
          </p:cNvPr>
          <p:cNvSpPr>
            <a:spLocks noGrp="1"/>
          </p:cNvSpPr>
          <p:nvPr>
            <p:ph type="title"/>
          </p:nvPr>
        </p:nvSpPr>
        <p:spPr>
          <a:xfrm>
            <a:off x="-2514600" y="785485"/>
            <a:ext cx="8610600" cy="780585"/>
          </a:xfrm>
        </p:spPr>
        <p:txBody>
          <a:bodyPr>
            <a:normAutofit fontScale="90000"/>
          </a:bodyPr>
          <a:lstStyle/>
          <a:p>
            <a:pPr algn="ctr"/>
            <a:br>
              <a:rPr lang="fr-FR" sz="2800" b="1" dirty="0">
                <a:solidFill>
                  <a:srgbClr val="0000FF"/>
                </a:solidFill>
                <a:latin typeface="Baskerville Old Face" panose="02020602080505020303" pitchFamily="18" charset="0"/>
              </a:rPr>
            </a:br>
            <a:br>
              <a:rPr lang="fr-FR" sz="2800" b="1" dirty="0">
                <a:solidFill>
                  <a:srgbClr val="0000FF"/>
                </a:solidFill>
                <a:latin typeface="Baskerville Old Face" panose="02020602080505020303" pitchFamily="18" charset="0"/>
              </a:rPr>
            </a:br>
            <a:r>
              <a:rPr lang="fr-FR" sz="2800" b="1" dirty="0">
                <a:solidFill>
                  <a:srgbClr val="0000FF"/>
                </a:solidFill>
                <a:latin typeface="Baskerville Old Face" panose="02020602080505020303" pitchFamily="18" charset="0"/>
              </a:rPr>
              <a:t>Prévalence </a:t>
            </a:r>
          </a:p>
        </p:txBody>
      </p:sp>
      <p:pic>
        <p:nvPicPr>
          <p:cNvPr id="5" name="Espace réservé du contenu 4">
            <a:extLst>
              <a:ext uri="{FF2B5EF4-FFF2-40B4-BE49-F238E27FC236}">
                <a16:creationId xmlns:a16="http://schemas.microsoft.com/office/drawing/2014/main" id="{60A70291-06DC-54E3-3790-607EDFB5757A}"/>
              </a:ext>
            </a:extLst>
          </p:cNvPr>
          <p:cNvPicPr>
            <a:picLocks noGrp="1" noChangeAspect="1"/>
          </p:cNvPicPr>
          <p:nvPr>
            <p:ph idx="1"/>
          </p:nvPr>
        </p:nvPicPr>
        <p:blipFill rotWithShape="1">
          <a:blip r:embed="rId3"/>
          <a:srcRect t="15251"/>
          <a:stretch/>
        </p:blipFill>
        <p:spPr>
          <a:xfrm>
            <a:off x="0" y="1772602"/>
            <a:ext cx="12225961" cy="5357924"/>
          </a:xfrm>
        </p:spPr>
      </p:pic>
      <p:sp>
        <p:nvSpPr>
          <p:cNvPr id="8" name="ZoneTexte 7">
            <a:extLst>
              <a:ext uri="{FF2B5EF4-FFF2-40B4-BE49-F238E27FC236}">
                <a16:creationId xmlns:a16="http://schemas.microsoft.com/office/drawing/2014/main" id="{765B1D51-84CF-47C6-2F04-E1ADB80AF286}"/>
              </a:ext>
            </a:extLst>
          </p:cNvPr>
          <p:cNvSpPr txBox="1"/>
          <p:nvPr/>
        </p:nvSpPr>
        <p:spPr>
          <a:xfrm>
            <a:off x="4655635" y="392963"/>
            <a:ext cx="7437862" cy="646331"/>
          </a:xfrm>
          <a:prstGeom prst="rect">
            <a:avLst/>
          </a:prstGeom>
          <a:noFill/>
        </p:spPr>
        <p:txBody>
          <a:bodyPr wrap="square">
            <a:spAutoFit/>
          </a:bodyPr>
          <a:lstStyle/>
          <a:p>
            <a:r>
              <a:rPr lang="fr-FR" sz="3600" b="1" dirty="0">
                <a:solidFill>
                  <a:srgbClr val="0000FF"/>
                </a:solidFill>
                <a:latin typeface="Baskerville Old Face" panose="02020602080505020303" pitchFamily="18" charset="0"/>
                <a:cs typeface="Calibri" panose="020F0502020204030204" pitchFamily="34" charset="0"/>
              </a:rPr>
              <a:t>RESULTATS</a:t>
            </a:r>
            <a:endParaRPr lang="fr-FR" sz="4400" b="1" dirty="0">
              <a:solidFill>
                <a:srgbClr val="0000FF"/>
              </a:solidFill>
              <a:latin typeface="Baskerville Old Face" panose="02020602080505020303" pitchFamily="18" charset="0"/>
              <a:cs typeface="Calibri" panose="020F0502020204030204" pitchFamily="34" charset="0"/>
            </a:endParaRPr>
          </a:p>
        </p:txBody>
      </p:sp>
    </p:spTree>
    <p:extLst>
      <p:ext uri="{BB962C8B-B14F-4D97-AF65-F5344CB8AC3E}">
        <p14:creationId xmlns:p14="http://schemas.microsoft.com/office/powerpoint/2010/main" val="218310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2AB6A76-8215-5897-201D-482577F0778F}"/>
              </a:ext>
            </a:extLst>
          </p:cNvPr>
          <p:cNvPicPr>
            <a:picLocks noGrp="1" noChangeAspect="1"/>
          </p:cNvPicPr>
          <p:nvPr>
            <p:ph idx="1"/>
          </p:nvPr>
        </p:nvPicPr>
        <p:blipFill>
          <a:blip r:embed="rId3"/>
          <a:stretch>
            <a:fillRect/>
          </a:stretch>
        </p:blipFill>
        <p:spPr>
          <a:xfrm>
            <a:off x="-100980" y="0"/>
            <a:ext cx="12292980" cy="6830121"/>
          </a:xfrm>
        </p:spPr>
      </p:pic>
    </p:spTree>
    <p:extLst>
      <p:ext uri="{BB962C8B-B14F-4D97-AF65-F5344CB8AC3E}">
        <p14:creationId xmlns:p14="http://schemas.microsoft.com/office/powerpoint/2010/main" val="158079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3DCDC9E-FA89-4E47-1F21-C0C65B1E3129}"/>
              </a:ext>
            </a:extLst>
          </p:cNvPr>
          <p:cNvPicPr>
            <a:picLocks noGrp="1" noChangeAspect="1"/>
          </p:cNvPicPr>
          <p:nvPr>
            <p:ph idx="1"/>
          </p:nvPr>
        </p:nvPicPr>
        <p:blipFill>
          <a:blip r:embed="rId3"/>
          <a:stretch>
            <a:fillRect/>
          </a:stretch>
        </p:blipFill>
        <p:spPr>
          <a:xfrm>
            <a:off x="11151" y="22301"/>
            <a:ext cx="12200812" cy="6779941"/>
          </a:xfrm>
        </p:spPr>
      </p:pic>
      <p:sp>
        <p:nvSpPr>
          <p:cNvPr id="9" name="Titre 1">
            <a:extLst>
              <a:ext uri="{FF2B5EF4-FFF2-40B4-BE49-F238E27FC236}">
                <a16:creationId xmlns:a16="http://schemas.microsoft.com/office/drawing/2014/main" id="{681EBD93-9991-6915-7156-41E4E38D8190}"/>
              </a:ext>
            </a:extLst>
          </p:cNvPr>
          <p:cNvSpPr txBox="1">
            <a:spLocks/>
          </p:cNvSpPr>
          <p:nvPr/>
        </p:nvSpPr>
        <p:spPr>
          <a:xfrm>
            <a:off x="-1409700" y="22301"/>
            <a:ext cx="8610600" cy="82519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r-FR" sz="2800" b="1" dirty="0">
                <a:solidFill>
                  <a:srgbClr val="0000FF"/>
                </a:solidFill>
                <a:latin typeface="Baskerville Old Face" panose="02020602080505020303" pitchFamily="18" charset="0"/>
              </a:rPr>
              <a:t>Caractéristiques cliniques </a:t>
            </a:r>
          </a:p>
        </p:txBody>
      </p:sp>
    </p:spTree>
    <p:extLst>
      <p:ext uri="{BB962C8B-B14F-4D97-AF65-F5344CB8AC3E}">
        <p14:creationId xmlns:p14="http://schemas.microsoft.com/office/powerpoint/2010/main" val="337693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F3E6E5E-A8FD-A70A-3E6A-C4173055CB46}"/>
              </a:ext>
            </a:extLst>
          </p:cNvPr>
          <p:cNvPicPr>
            <a:picLocks noGrp="1" noChangeAspect="1"/>
          </p:cNvPicPr>
          <p:nvPr>
            <p:ph idx="1"/>
          </p:nvPr>
        </p:nvPicPr>
        <p:blipFill>
          <a:blip r:embed="rId3"/>
          <a:stretch>
            <a:fillRect/>
          </a:stretch>
        </p:blipFill>
        <p:spPr>
          <a:xfrm>
            <a:off x="0" y="13530"/>
            <a:ext cx="12191999" cy="6933679"/>
          </a:xfrm>
        </p:spPr>
      </p:pic>
      <p:sp>
        <p:nvSpPr>
          <p:cNvPr id="4" name="Rectangle : coins arrondis 3">
            <a:extLst>
              <a:ext uri="{FF2B5EF4-FFF2-40B4-BE49-F238E27FC236}">
                <a16:creationId xmlns:a16="http://schemas.microsoft.com/office/drawing/2014/main" id="{B77E74BA-3038-8A4E-25CF-04A8F14E04CC}"/>
              </a:ext>
            </a:extLst>
          </p:cNvPr>
          <p:cNvSpPr/>
          <p:nvPr/>
        </p:nvSpPr>
        <p:spPr>
          <a:xfrm>
            <a:off x="133815" y="1622502"/>
            <a:ext cx="1940312" cy="369663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FF"/>
                </a:solidFill>
              </a:rPr>
              <a:t>Pourcentage des individues recevant un TRT non adapté </a:t>
            </a:r>
          </a:p>
        </p:txBody>
      </p:sp>
    </p:spTree>
    <p:extLst>
      <p:ext uri="{BB962C8B-B14F-4D97-AF65-F5344CB8AC3E}">
        <p14:creationId xmlns:p14="http://schemas.microsoft.com/office/powerpoint/2010/main" val="278916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D01ABC1-52F6-BE35-4841-79B57D93706F}"/>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425975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6C165-42A0-3C4C-21C1-48C9E1AD27F6}"/>
              </a:ext>
            </a:extLst>
          </p:cNvPr>
          <p:cNvSpPr>
            <a:spLocks noGrp="1"/>
          </p:cNvSpPr>
          <p:nvPr>
            <p:ph type="title"/>
          </p:nvPr>
        </p:nvSpPr>
        <p:spPr>
          <a:xfrm>
            <a:off x="1712641" y="215568"/>
            <a:ext cx="8610600" cy="1293028"/>
          </a:xfrm>
        </p:spPr>
        <p:txBody>
          <a:bodyPr>
            <a:normAutofit/>
          </a:bodyPr>
          <a:lstStyle/>
          <a:p>
            <a:pPr algn="ctr"/>
            <a:r>
              <a:rPr lang="fr-FR" sz="4800" b="1" dirty="0">
                <a:solidFill>
                  <a:srgbClr val="FF0000"/>
                </a:solidFill>
                <a:latin typeface="Baskerville Old Face" panose="02020602080505020303" pitchFamily="18" charset="0"/>
                <a:cs typeface="Calibri" panose="020F0502020204030204" pitchFamily="34" charset="0"/>
              </a:rPr>
              <a:t>RESUME </a:t>
            </a:r>
          </a:p>
        </p:txBody>
      </p:sp>
      <p:sp>
        <p:nvSpPr>
          <p:cNvPr id="3" name="Espace réservé du contenu 2">
            <a:extLst>
              <a:ext uri="{FF2B5EF4-FFF2-40B4-BE49-F238E27FC236}">
                <a16:creationId xmlns:a16="http://schemas.microsoft.com/office/drawing/2014/main" id="{6E12B0D1-AD5D-50D4-D0A8-FA5A9418CE57}"/>
              </a:ext>
            </a:extLst>
          </p:cNvPr>
          <p:cNvSpPr>
            <a:spLocks noGrp="1"/>
          </p:cNvSpPr>
          <p:nvPr>
            <p:ph idx="1"/>
          </p:nvPr>
        </p:nvSpPr>
        <p:spPr>
          <a:xfrm>
            <a:off x="111512" y="1349298"/>
            <a:ext cx="11831444" cy="5293134"/>
          </a:xfrm>
        </p:spPr>
        <p:txBody>
          <a:bodyPr/>
          <a:lstStyle/>
          <a:p>
            <a:r>
              <a:rPr lang="fr-FR" sz="2400" b="1" dirty="0">
                <a:latin typeface="Baskerville Old Face" panose="02020602080505020303" pitchFamily="18" charset="0"/>
              </a:rPr>
              <a:t> 1/167 individues  diagnostiqué comme DT2 après 40 ans ont un </a:t>
            </a:r>
            <a:r>
              <a:rPr lang="fr-FR" sz="2400" b="1" dirty="0" err="1">
                <a:latin typeface="Baskerville Old Face" panose="02020602080505020303" pitchFamily="18" charset="0"/>
              </a:rPr>
              <a:t>Mody</a:t>
            </a:r>
            <a:endParaRPr lang="fr-FR" sz="2400" b="1" dirty="0">
              <a:latin typeface="Baskerville Old Face" panose="02020602080505020303" pitchFamily="18" charset="0"/>
            </a:endParaRPr>
          </a:p>
          <a:p>
            <a:r>
              <a:rPr lang="fr-FR" sz="2400" b="1" dirty="0">
                <a:latin typeface="Baskerville Old Face" panose="02020602080505020303" pitchFamily="18" charset="0"/>
              </a:rPr>
              <a:t>Le diabète </a:t>
            </a:r>
            <a:r>
              <a:rPr lang="fr-FR" sz="2400" b="1" dirty="0" err="1">
                <a:latin typeface="Baskerville Old Face" panose="02020602080505020303" pitchFamily="18" charset="0"/>
              </a:rPr>
              <a:t>Mody</a:t>
            </a:r>
            <a:r>
              <a:rPr lang="fr-FR" sz="2400" b="1" dirty="0">
                <a:latin typeface="Baskerville Old Face" panose="02020602080505020303" pitchFamily="18" charset="0"/>
              </a:rPr>
              <a:t> d’</a:t>
            </a:r>
            <a:r>
              <a:rPr lang="fr-FR" sz="2400" b="1" dirty="0" err="1">
                <a:latin typeface="Baskerville Old Face" panose="02020602080505020303" pitchFamily="18" charset="0"/>
              </a:rPr>
              <a:t>appartion</a:t>
            </a:r>
            <a:r>
              <a:rPr lang="fr-FR" sz="2400" b="1" dirty="0">
                <a:latin typeface="Baskerville Old Face" panose="02020602080505020303" pitchFamily="18" charset="0"/>
              </a:rPr>
              <a:t> tardive est de prédominance masculine ,  avec un âge de diagnostic plus avancé que les DT1, plus précoce que le type 2 .</a:t>
            </a:r>
          </a:p>
          <a:p>
            <a:endParaRPr lang="fr-FR" sz="2400" b="1" dirty="0">
              <a:latin typeface="Baskerville Old Face" panose="02020602080505020303" pitchFamily="18" charset="0"/>
            </a:endParaRPr>
          </a:p>
          <a:p>
            <a:r>
              <a:rPr lang="fr-FR" sz="2400" b="1" dirty="0">
                <a:latin typeface="Baskerville Old Face" panose="02020602080505020303" pitchFamily="18" charset="0"/>
              </a:rPr>
              <a:t>Le </a:t>
            </a:r>
            <a:r>
              <a:rPr lang="fr-FR" sz="2400" b="1" dirty="0" err="1">
                <a:latin typeface="Baskerville Old Face" panose="02020602080505020303" pitchFamily="18" charset="0"/>
              </a:rPr>
              <a:t>Mody</a:t>
            </a:r>
            <a:r>
              <a:rPr lang="fr-FR" sz="2400" b="1" dirty="0">
                <a:latin typeface="Baskerville Old Face" panose="02020602080505020303" pitchFamily="18" charset="0"/>
              </a:rPr>
              <a:t> 2 (GCK) représente le sous type le plus fréquent.</a:t>
            </a:r>
          </a:p>
          <a:p>
            <a:pPr marL="0" indent="0">
              <a:buNone/>
            </a:pPr>
            <a:endParaRPr lang="fr-FR" sz="2400" b="1" dirty="0">
              <a:latin typeface="Baskerville Old Face" panose="02020602080505020303" pitchFamily="18" charset="0"/>
            </a:endParaRPr>
          </a:p>
          <a:p>
            <a:r>
              <a:rPr lang="fr-FR" sz="2400" b="1" dirty="0">
                <a:latin typeface="Baskerville Old Face" panose="02020602080505020303" pitchFamily="18" charset="0"/>
              </a:rPr>
              <a:t>Plus de 49% des diabétiques  </a:t>
            </a:r>
            <a:r>
              <a:rPr lang="fr-FR" sz="2400" b="1" dirty="0" err="1">
                <a:latin typeface="Baskerville Old Face" panose="02020602080505020303" pitchFamily="18" charset="0"/>
              </a:rPr>
              <a:t>Mody</a:t>
            </a:r>
            <a:r>
              <a:rPr lang="fr-FR" sz="2400" b="1" dirty="0">
                <a:latin typeface="Baskerville Old Face" panose="02020602080505020303" pitchFamily="18" charset="0"/>
              </a:rPr>
              <a:t> plus 40 ans reçoivent un TRT non adapté à leurs génotype </a:t>
            </a:r>
          </a:p>
          <a:p>
            <a:r>
              <a:rPr lang="fr-FR" sz="2400" b="1" dirty="0">
                <a:latin typeface="Baskerville Old Face" panose="02020602080505020303" pitchFamily="18" charset="0"/>
              </a:rPr>
              <a:t>Mieux identifier ces sujets et  les diagnostiquer correctement, car un changement de traitement peut améliorer les résultats et leurs qualité de vie</a:t>
            </a:r>
          </a:p>
          <a:p>
            <a:pPr marL="0" indent="0">
              <a:buNone/>
            </a:pPr>
            <a:endParaRPr lang="fr-FR" dirty="0"/>
          </a:p>
        </p:txBody>
      </p:sp>
    </p:spTree>
    <p:extLst>
      <p:ext uri="{BB962C8B-B14F-4D97-AF65-F5344CB8AC3E}">
        <p14:creationId xmlns:p14="http://schemas.microsoft.com/office/powerpoint/2010/main" val="71059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FD182-4A56-F986-1BB3-FCB3F28B5819}"/>
              </a:ext>
            </a:extLst>
          </p:cNvPr>
          <p:cNvSpPr>
            <a:spLocks noGrp="1"/>
          </p:cNvSpPr>
          <p:nvPr>
            <p:ph type="title"/>
          </p:nvPr>
        </p:nvSpPr>
        <p:spPr>
          <a:xfrm>
            <a:off x="2795238" y="491167"/>
            <a:ext cx="8610600" cy="1293028"/>
          </a:xfrm>
        </p:spPr>
        <p:txBody>
          <a:bodyPr>
            <a:normAutofit/>
          </a:bodyPr>
          <a:lstStyle/>
          <a:p>
            <a:pPr algn="ctr"/>
            <a:r>
              <a:rPr lang="fr-FR" sz="4400" b="1" dirty="0" err="1">
                <a:solidFill>
                  <a:srgbClr val="FF0000"/>
                </a:solidFill>
              </a:rPr>
              <a:t>Take</a:t>
            </a:r>
            <a:r>
              <a:rPr lang="fr-FR" sz="4400" b="1" dirty="0">
                <a:solidFill>
                  <a:srgbClr val="FF0000"/>
                </a:solidFill>
              </a:rPr>
              <a:t> home messages </a:t>
            </a:r>
          </a:p>
        </p:txBody>
      </p:sp>
      <p:sp>
        <p:nvSpPr>
          <p:cNvPr id="3" name="Espace réservé du contenu 2">
            <a:extLst>
              <a:ext uri="{FF2B5EF4-FFF2-40B4-BE49-F238E27FC236}">
                <a16:creationId xmlns:a16="http://schemas.microsoft.com/office/drawing/2014/main" id="{F36DA161-220D-EC43-9467-5E8A4A523354}"/>
              </a:ext>
            </a:extLst>
          </p:cNvPr>
          <p:cNvSpPr>
            <a:spLocks noGrp="1"/>
          </p:cNvSpPr>
          <p:nvPr>
            <p:ph idx="1"/>
          </p:nvPr>
        </p:nvSpPr>
        <p:spPr>
          <a:xfrm>
            <a:off x="312234" y="1784195"/>
            <a:ext cx="11171663" cy="5519340"/>
          </a:xfrm>
        </p:spPr>
        <p:txBody>
          <a:bodyPr>
            <a:normAutofit/>
          </a:bodyPr>
          <a:lstStyle/>
          <a:p>
            <a:r>
              <a:rPr lang="fr-FR" sz="2400" b="1" dirty="0">
                <a:latin typeface="Baskerville Old Face" panose="02020602080505020303" pitchFamily="18" charset="0"/>
              </a:rPr>
              <a:t>Le diabète type MODY  représente l’un des diabète monogénique le plus fréquent . </a:t>
            </a:r>
          </a:p>
          <a:p>
            <a:r>
              <a:rPr lang="fr-FR" sz="2400" b="1" dirty="0">
                <a:latin typeface="Baskerville Old Face" panose="02020602080505020303" pitchFamily="18" charset="0"/>
              </a:rPr>
              <a:t>Sa prévalence  est &lt;0,6% chez la population diabétique de plus 40 ans.  </a:t>
            </a:r>
          </a:p>
          <a:p>
            <a:r>
              <a:rPr lang="fr-FR" sz="2400" b="1" dirty="0">
                <a:latin typeface="Baskerville Old Face" panose="02020602080505020303" pitchFamily="18" charset="0"/>
              </a:rPr>
              <a:t>La confirmation du diagnostic est apportée par la génétique moléculaire</a:t>
            </a:r>
          </a:p>
          <a:p>
            <a:r>
              <a:rPr lang="fr-FR" sz="2400" b="1" dirty="0">
                <a:latin typeface="Baskerville Old Face" panose="02020602080505020303" pitchFamily="18" charset="0"/>
              </a:rPr>
              <a:t>Les paramètres cliniques seules ne suffisent pas pour identifier entre le </a:t>
            </a:r>
            <a:r>
              <a:rPr lang="fr-FR" sz="2400" b="1" dirty="0" err="1">
                <a:latin typeface="Baskerville Old Face" panose="02020602080505020303" pitchFamily="18" charset="0"/>
              </a:rPr>
              <a:t>Mody</a:t>
            </a:r>
            <a:r>
              <a:rPr lang="fr-FR" sz="2400" b="1" dirty="0">
                <a:latin typeface="Baskerville Old Face" panose="02020602080505020303" pitchFamily="18" charset="0"/>
              </a:rPr>
              <a:t> d’apparition tardive et le diabète type 1 et 2 et des biomarqueurs sont nécessaire pour les DT1(peptide c + auto anticorps  )</a:t>
            </a:r>
          </a:p>
          <a:p>
            <a:r>
              <a:rPr lang="fr-FR" sz="2400" b="1" dirty="0">
                <a:latin typeface="Baskerville Old Face" panose="02020602080505020303" pitchFamily="18" charset="0"/>
              </a:rPr>
              <a:t>Les tests génétiques jouent un rôle central dans la gestion du diabète MODY en  pilotant le choix du traitement en fonction des sous types , l'évaluation du risque de complications et le besoin de conseils génétiques.</a:t>
            </a:r>
          </a:p>
          <a:p>
            <a:pPr marL="0" indent="0">
              <a:buNone/>
            </a:pPr>
            <a:r>
              <a:rPr lang="fr-FR" sz="2400" b="1" dirty="0">
                <a:latin typeface="Baskerville Old Face" panose="02020602080505020303" pitchFamily="18" charset="0"/>
              </a:rPr>
              <a:t> </a:t>
            </a:r>
          </a:p>
        </p:txBody>
      </p:sp>
    </p:spTree>
    <p:extLst>
      <p:ext uri="{BB962C8B-B14F-4D97-AF65-F5344CB8AC3E}">
        <p14:creationId xmlns:p14="http://schemas.microsoft.com/office/powerpoint/2010/main" val="18503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16DB371-B35B-1479-32B9-9D97181CC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66" y="1730024"/>
            <a:ext cx="7649851" cy="5542035"/>
          </a:xfrm>
          <a:prstGeom prst="rect">
            <a:avLst/>
          </a:prstGeom>
        </p:spPr>
      </p:pic>
      <p:sp>
        <p:nvSpPr>
          <p:cNvPr id="13" name="Rectangle 12">
            <a:extLst>
              <a:ext uri="{FF2B5EF4-FFF2-40B4-BE49-F238E27FC236}">
                <a16:creationId xmlns:a16="http://schemas.microsoft.com/office/drawing/2014/main" id="{59B12F51-A257-B516-328B-C28061AB9B47}"/>
              </a:ext>
            </a:extLst>
          </p:cNvPr>
          <p:cNvSpPr/>
          <p:nvPr/>
        </p:nvSpPr>
        <p:spPr>
          <a:xfrm>
            <a:off x="2783071" y="1148577"/>
            <a:ext cx="7649851" cy="923330"/>
          </a:xfrm>
          <a:prstGeom prst="rect">
            <a:avLst/>
          </a:prstGeom>
          <a:solidFill>
            <a:schemeClr val="bg1"/>
          </a:solidFill>
          <a:ln>
            <a:solidFill>
              <a:schemeClr val="bg1"/>
            </a:solidFill>
          </a:ln>
        </p:spPr>
        <p:txBody>
          <a:bodyPr wrap="none" lIns="91440" tIns="45720" rIns="91440" bIns="45720">
            <a:spAutoFit/>
          </a:bodyPr>
          <a:lstStyle/>
          <a:p>
            <a:pPr algn="ctr"/>
            <a:r>
              <a:rPr lang="fr-FR" sz="5400" b="1" cap="none" spc="0" dirty="0">
                <a:ln w="12700">
                  <a:solidFill>
                    <a:schemeClr val="accent1"/>
                  </a:solidFill>
                  <a:prstDash val="solid"/>
                </a:ln>
                <a:solidFill>
                  <a:srgbClr val="0099CC"/>
                </a:solidFill>
                <a:latin typeface="Baskerville Old Face" panose="02020602080505020303" pitchFamily="18" charset="0"/>
              </a:rPr>
              <a:t>Merci pour  votre intention</a:t>
            </a:r>
            <a:endParaRPr lang="fr-FR" sz="5400" b="1" cap="none" spc="0" dirty="0">
              <a:ln w="12700">
                <a:solidFill>
                  <a:schemeClr val="accent1"/>
                </a:solidFill>
                <a:prstDash val="solid"/>
              </a:ln>
              <a:solidFill>
                <a:srgbClr val="0099CC"/>
              </a:solidFill>
            </a:endParaRPr>
          </a:p>
        </p:txBody>
      </p:sp>
    </p:spTree>
    <p:extLst>
      <p:ext uri="{BB962C8B-B14F-4D97-AF65-F5344CB8AC3E}">
        <p14:creationId xmlns:p14="http://schemas.microsoft.com/office/powerpoint/2010/main" val="185066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BC34E-3598-901B-9920-9567937F8DC1}"/>
              </a:ext>
            </a:extLst>
          </p:cNvPr>
          <p:cNvSpPr>
            <a:spLocks noGrp="1"/>
          </p:cNvSpPr>
          <p:nvPr>
            <p:ph type="title"/>
          </p:nvPr>
        </p:nvSpPr>
        <p:spPr>
          <a:xfrm>
            <a:off x="1888412" y="-7200"/>
            <a:ext cx="8610600" cy="1003693"/>
          </a:xfrm>
        </p:spPr>
        <p:txBody>
          <a:bodyPr/>
          <a:lstStyle/>
          <a:p>
            <a:pPr algn="ctr"/>
            <a:r>
              <a:rPr lang="fr-FR" b="1" dirty="0">
                <a:solidFill>
                  <a:srgbClr val="0070C0"/>
                </a:solidFill>
                <a:latin typeface="Baskerville Old Face" panose="02020602080505020303" pitchFamily="18" charset="0"/>
                <a:cs typeface="Calibri" panose="020F0502020204030204" pitchFamily="34" charset="0"/>
              </a:rPr>
              <a:t>Introduction</a:t>
            </a:r>
            <a:r>
              <a:rPr lang="fr-FR" b="1" dirty="0">
                <a:solidFill>
                  <a:srgbClr val="7030A0"/>
                </a:solidFill>
                <a:latin typeface="Calibri" panose="020F0502020204030204" pitchFamily="34" charset="0"/>
                <a:cs typeface="Calibri" panose="020F0502020204030204" pitchFamily="34" charset="0"/>
              </a:rPr>
              <a:t> </a:t>
            </a:r>
          </a:p>
        </p:txBody>
      </p:sp>
      <p:sp>
        <p:nvSpPr>
          <p:cNvPr id="7" name="Espace réservé du contenu 6">
            <a:extLst>
              <a:ext uri="{FF2B5EF4-FFF2-40B4-BE49-F238E27FC236}">
                <a16:creationId xmlns:a16="http://schemas.microsoft.com/office/drawing/2014/main" id="{74AAB04A-D050-E77B-1579-C412FA45D634}"/>
              </a:ext>
            </a:extLst>
          </p:cNvPr>
          <p:cNvSpPr>
            <a:spLocks noGrp="1"/>
          </p:cNvSpPr>
          <p:nvPr>
            <p:ph idx="1"/>
          </p:nvPr>
        </p:nvSpPr>
        <p:spPr>
          <a:xfrm>
            <a:off x="178419" y="996493"/>
            <a:ext cx="6713034" cy="5656751"/>
          </a:xfrm>
        </p:spPr>
        <p:txBody>
          <a:bodyPr>
            <a:normAutofit lnSpcReduction="10000"/>
          </a:bodyPr>
          <a:lstStyle/>
          <a:p>
            <a:pPr marL="0" indent="0">
              <a:buNone/>
            </a:pPr>
            <a:endParaRPr lang="fr-FR" sz="2400" dirty="0">
              <a:latin typeface="Baskerville Old Face" panose="02020602080505020303" pitchFamily="18" charset="0"/>
            </a:endParaRPr>
          </a:p>
          <a:p>
            <a:r>
              <a:rPr lang="fr-FR" sz="2400" b="1" dirty="0">
                <a:latin typeface="Baskerville Old Face" panose="02020602080505020303" pitchFamily="18" charset="0"/>
              </a:rPr>
              <a:t>Diabète </a:t>
            </a:r>
            <a:r>
              <a:rPr lang="fr-FR" sz="2400" b="1" dirty="0">
                <a:solidFill>
                  <a:srgbClr val="FF0000"/>
                </a:solidFill>
                <a:latin typeface="Baskerville Old Face" panose="02020602080505020303" pitchFamily="18" charset="0"/>
              </a:rPr>
              <a:t>monogénique</a:t>
            </a:r>
            <a:r>
              <a:rPr lang="fr-FR" sz="2400" b="1" dirty="0">
                <a:latin typeface="Baskerville Old Face" panose="02020602080505020303" pitchFamily="18" charset="0"/>
              </a:rPr>
              <a:t>(dus à des variants pathogènes d’un seul gène) </a:t>
            </a:r>
          </a:p>
          <a:p>
            <a:pPr marL="0" indent="0">
              <a:buNone/>
            </a:pPr>
            <a:endParaRPr lang="fr-FR" sz="2400" b="1" dirty="0">
              <a:latin typeface="Baskerville Old Face" panose="02020602080505020303" pitchFamily="18" charset="0"/>
            </a:endParaRPr>
          </a:p>
          <a:p>
            <a:endParaRPr lang="fr-FR" sz="2400" b="1" dirty="0">
              <a:latin typeface="Baskerville Old Face" panose="02020602080505020303" pitchFamily="18" charset="0"/>
            </a:endParaRPr>
          </a:p>
          <a:p>
            <a:r>
              <a:rPr lang="fr-FR" sz="2400" b="1" dirty="0">
                <a:latin typeface="Baskerville Old Face" panose="02020602080505020303" pitchFamily="18" charset="0"/>
              </a:rPr>
              <a:t>Transmission AD </a:t>
            </a:r>
          </a:p>
          <a:p>
            <a:pPr marL="0" indent="0">
              <a:buNone/>
            </a:pPr>
            <a:endParaRPr lang="fr-FR" sz="2400" b="1" dirty="0">
              <a:latin typeface="Baskerville Old Face" panose="02020602080505020303" pitchFamily="18" charset="0"/>
            </a:endParaRPr>
          </a:p>
          <a:p>
            <a:r>
              <a:rPr lang="fr-FR" sz="2400" b="1" dirty="0">
                <a:latin typeface="Baskerville Old Face" panose="02020602080505020303" pitchFamily="18" charset="0"/>
              </a:rPr>
              <a:t>2-4 % ont MODY </a:t>
            </a:r>
          </a:p>
          <a:p>
            <a:endParaRPr lang="fr-FR" sz="2400" b="1" dirty="0">
              <a:latin typeface="Baskerville Old Face" panose="02020602080505020303" pitchFamily="18" charset="0"/>
            </a:endParaRPr>
          </a:p>
          <a:p>
            <a:r>
              <a:rPr lang="fr-FR" sz="2400" b="1" dirty="0">
                <a:latin typeface="Baskerville Old Face" panose="02020602080505020303" pitchFamily="18" charset="0"/>
              </a:rPr>
              <a:t>Précoce &lt;35-40 ans </a:t>
            </a:r>
          </a:p>
          <a:p>
            <a:pPr marL="0" indent="0">
              <a:buNone/>
            </a:pPr>
            <a:endParaRPr lang="fr-FR" sz="2400" b="1" dirty="0">
              <a:latin typeface="Baskerville Old Face" panose="02020602080505020303" pitchFamily="18" charset="0"/>
            </a:endParaRPr>
          </a:p>
          <a:p>
            <a:r>
              <a:rPr lang="fr-FR" sz="2400" b="1" dirty="0">
                <a:latin typeface="Baskerville Old Face" panose="02020602080505020303" pitchFamily="18" charset="0"/>
              </a:rPr>
              <a:t>Diff DT1/DT2 ( absence AC </a:t>
            </a:r>
            <a:r>
              <a:rPr lang="fr-FR" sz="2400" b="1" dirty="0" err="1">
                <a:latin typeface="Baskerville Old Face" panose="02020602080505020303" pitchFamily="18" charset="0"/>
              </a:rPr>
              <a:t>antiGAD</a:t>
            </a:r>
            <a:r>
              <a:rPr lang="fr-FR" sz="2400" b="1" dirty="0">
                <a:latin typeface="Baskerville Old Face" panose="02020602080505020303" pitchFamily="18" charset="0"/>
              </a:rPr>
              <a:t> /anti IA2) Non </a:t>
            </a:r>
            <a:r>
              <a:rPr lang="fr-FR" sz="2400" b="1" dirty="0" err="1">
                <a:latin typeface="Baskerville Old Face" panose="02020602080505020303" pitchFamily="18" charset="0"/>
              </a:rPr>
              <a:t>cétosique</a:t>
            </a:r>
            <a:r>
              <a:rPr lang="fr-FR" sz="2400" b="1" dirty="0">
                <a:latin typeface="Baskerville Old Face" panose="02020602080505020303" pitchFamily="18" charset="0"/>
              </a:rPr>
              <a:t> ,défaut </a:t>
            </a:r>
            <a:r>
              <a:rPr lang="fr-FR" sz="2400" b="1" dirty="0" err="1">
                <a:latin typeface="Baskerville Old Face" panose="02020602080505020303" pitchFamily="18" charset="0"/>
              </a:rPr>
              <a:t>insulino</a:t>
            </a:r>
            <a:r>
              <a:rPr lang="fr-FR" sz="2400" b="1" dirty="0">
                <a:latin typeface="Baskerville Old Face" panose="02020602080505020303" pitchFamily="18" charset="0"/>
              </a:rPr>
              <a:t> sécrétion ,absence du  syndrome métabolique </a:t>
            </a:r>
          </a:p>
        </p:txBody>
      </p:sp>
      <p:pic>
        <p:nvPicPr>
          <p:cNvPr id="11" name="Image 10">
            <a:extLst>
              <a:ext uri="{FF2B5EF4-FFF2-40B4-BE49-F238E27FC236}">
                <a16:creationId xmlns:a16="http://schemas.microsoft.com/office/drawing/2014/main" id="{0BACDF8A-6A87-93CC-9A71-5966B6CCC589}"/>
              </a:ext>
            </a:extLst>
          </p:cNvPr>
          <p:cNvPicPr>
            <a:picLocks noChangeAspect="1"/>
          </p:cNvPicPr>
          <p:nvPr/>
        </p:nvPicPr>
        <p:blipFill>
          <a:blip r:embed="rId3"/>
          <a:stretch>
            <a:fillRect/>
          </a:stretch>
        </p:blipFill>
        <p:spPr>
          <a:xfrm>
            <a:off x="6869275" y="741895"/>
            <a:ext cx="5322725" cy="5656751"/>
          </a:xfrm>
          <a:prstGeom prst="rect">
            <a:avLst/>
          </a:prstGeom>
        </p:spPr>
      </p:pic>
    </p:spTree>
    <p:extLst>
      <p:ext uri="{BB962C8B-B14F-4D97-AF65-F5344CB8AC3E}">
        <p14:creationId xmlns:p14="http://schemas.microsoft.com/office/powerpoint/2010/main" val="284258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DD7273-35E8-7137-735D-3E20823B2584}"/>
              </a:ext>
            </a:extLst>
          </p:cNvPr>
          <p:cNvSpPr>
            <a:spLocks noGrp="1"/>
          </p:cNvSpPr>
          <p:nvPr>
            <p:ph idx="1"/>
          </p:nvPr>
        </p:nvSpPr>
        <p:spPr>
          <a:xfrm>
            <a:off x="1" y="0"/>
            <a:ext cx="11506200" cy="6768790"/>
          </a:xfrm>
        </p:spPr>
        <p:txBody>
          <a:bodyPr>
            <a:normAutofit/>
          </a:bodyPr>
          <a:lstStyle/>
          <a:p>
            <a:endParaRPr lang="fr-FR" dirty="0"/>
          </a:p>
          <a:p>
            <a:endParaRPr lang="fr-FR" sz="2400" b="1" dirty="0"/>
          </a:p>
          <a:p>
            <a:endParaRPr lang="fr-FR" sz="2400" b="1" dirty="0"/>
          </a:p>
          <a:p>
            <a:r>
              <a:rPr lang="fr-FR" sz="2400" b="1" dirty="0">
                <a:latin typeface="Baskerville Old Face" panose="02020602080505020303" pitchFamily="18" charset="0"/>
              </a:rPr>
              <a:t> A ce jour , 14 sous types ont été reconnus </a:t>
            </a:r>
          </a:p>
          <a:p>
            <a:pPr marL="0" indent="0">
              <a:buNone/>
            </a:pPr>
            <a:r>
              <a:rPr lang="fr-FR" sz="2400" b="1" dirty="0">
                <a:latin typeface="Baskerville Old Face" panose="02020602080505020303" pitchFamily="18" charset="0"/>
              </a:rPr>
              <a:t>diffèrent en termes de  mutation  génique, </a:t>
            </a:r>
          </a:p>
          <a:p>
            <a:pPr marL="0" indent="0">
              <a:buNone/>
            </a:pPr>
            <a:r>
              <a:rPr lang="fr-FR" sz="2400" b="1" dirty="0">
                <a:latin typeface="Baskerville Old Face" panose="02020602080505020303" pitchFamily="18" charset="0"/>
              </a:rPr>
              <a:t>d'âge au début, de traitement et  de </a:t>
            </a:r>
          </a:p>
          <a:p>
            <a:pPr marL="0" indent="0">
              <a:buNone/>
            </a:pPr>
            <a:r>
              <a:rPr lang="fr-FR" sz="2400" b="1" dirty="0">
                <a:latin typeface="Baskerville Old Face" panose="02020602080505020303" pitchFamily="18" charset="0"/>
              </a:rPr>
              <a:t>modèle d'hyperglycémie </a:t>
            </a:r>
          </a:p>
          <a:p>
            <a:endParaRPr lang="fr-FR" sz="2400" b="1" dirty="0">
              <a:latin typeface="Baskerville Old Face" panose="02020602080505020303" pitchFamily="18" charset="0"/>
            </a:endParaRPr>
          </a:p>
          <a:p>
            <a:pPr marL="0" indent="0">
              <a:buNone/>
            </a:pPr>
            <a:endParaRPr lang="fr-FR" sz="2400" b="1" dirty="0">
              <a:latin typeface="Baskerville Old Face" panose="02020602080505020303" pitchFamily="18" charset="0"/>
            </a:endParaRPr>
          </a:p>
          <a:p>
            <a:r>
              <a:rPr lang="fr-FR" sz="2400" b="1" dirty="0">
                <a:latin typeface="Baskerville Old Face" panose="02020602080505020303" pitchFamily="18" charset="0"/>
              </a:rPr>
              <a:t>Caractéristiques extra-pancréatiques = </a:t>
            </a:r>
          </a:p>
          <a:p>
            <a:pPr marL="0" indent="0">
              <a:buNone/>
            </a:pPr>
            <a:r>
              <a:rPr lang="fr-FR" sz="2400" b="1" dirty="0">
                <a:latin typeface="Baskerville Old Face" panose="02020602080505020303" pitchFamily="18" charset="0"/>
              </a:rPr>
              <a:t>marqueurs de sous-types spécifiques de MODY</a:t>
            </a:r>
          </a:p>
        </p:txBody>
      </p:sp>
      <p:pic>
        <p:nvPicPr>
          <p:cNvPr id="2" name="Image 1">
            <a:extLst>
              <a:ext uri="{FF2B5EF4-FFF2-40B4-BE49-F238E27FC236}">
                <a16:creationId xmlns:a16="http://schemas.microsoft.com/office/drawing/2014/main" id="{13DF9724-0C4A-B46B-885E-6BFAF6634084}"/>
              </a:ext>
            </a:extLst>
          </p:cNvPr>
          <p:cNvPicPr>
            <a:picLocks noChangeAspect="1"/>
          </p:cNvPicPr>
          <p:nvPr/>
        </p:nvPicPr>
        <p:blipFill>
          <a:blip r:embed="rId3"/>
          <a:stretch>
            <a:fillRect/>
          </a:stretch>
        </p:blipFill>
        <p:spPr>
          <a:xfrm>
            <a:off x="6096000" y="775009"/>
            <a:ext cx="5685264" cy="5824082"/>
          </a:xfrm>
          <a:prstGeom prst="rect">
            <a:avLst/>
          </a:prstGeom>
        </p:spPr>
      </p:pic>
    </p:spTree>
    <p:extLst>
      <p:ext uri="{BB962C8B-B14F-4D97-AF65-F5344CB8AC3E}">
        <p14:creationId xmlns:p14="http://schemas.microsoft.com/office/powerpoint/2010/main" val="382084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D195F-B2B9-0F74-3EB4-709E8D87FB73}"/>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69A1E6B5-3AB6-C332-990E-E32FEF3F9669}"/>
              </a:ext>
            </a:extLst>
          </p:cNvPr>
          <p:cNvPicPr>
            <a:picLocks noGrp="1" noChangeAspect="1"/>
          </p:cNvPicPr>
          <p:nvPr>
            <p:ph idx="1"/>
          </p:nvPr>
        </p:nvPicPr>
        <p:blipFill rotWithShape="1">
          <a:blip r:embed="rId3"/>
          <a:srcRect b="45338"/>
          <a:stretch/>
        </p:blipFill>
        <p:spPr>
          <a:xfrm>
            <a:off x="0" y="0"/>
            <a:ext cx="12191999" cy="6858000"/>
          </a:xfrm>
          <a:prstGeom prst="rect">
            <a:avLst/>
          </a:prstGeom>
          <a:solidFill>
            <a:srgbClr val="FF0000"/>
          </a:solidFill>
        </p:spPr>
      </p:pic>
      <p:sp>
        <p:nvSpPr>
          <p:cNvPr id="5" name="Étoile : 5 branches 4">
            <a:extLst>
              <a:ext uri="{FF2B5EF4-FFF2-40B4-BE49-F238E27FC236}">
                <a16:creationId xmlns:a16="http://schemas.microsoft.com/office/drawing/2014/main" id="{A856D100-F6E8-09C4-AF68-14E6AA5F13D3}"/>
              </a:ext>
            </a:extLst>
          </p:cNvPr>
          <p:cNvSpPr/>
          <p:nvPr/>
        </p:nvSpPr>
        <p:spPr>
          <a:xfrm>
            <a:off x="1003606" y="4046035"/>
            <a:ext cx="446049" cy="379141"/>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16890811-3776-3C43-E615-0EE3465C0139}"/>
              </a:ext>
            </a:extLst>
          </p:cNvPr>
          <p:cNvSpPr/>
          <p:nvPr/>
        </p:nvSpPr>
        <p:spPr>
          <a:xfrm>
            <a:off x="1003608" y="1867830"/>
            <a:ext cx="446049" cy="37914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84F73682-3059-897C-4A53-BFEC4F95EFCD}"/>
              </a:ext>
            </a:extLst>
          </p:cNvPr>
          <p:cNvSpPr/>
          <p:nvPr/>
        </p:nvSpPr>
        <p:spPr>
          <a:xfrm>
            <a:off x="1003608" y="6224240"/>
            <a:ext cx="446049" cy="379141"/>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Étoile : 5 branches 10">
            <a:extLst>
              <a:ext uri="{FF2B5EF4-FFF2-40B4-BE49-F238E27FC236}">
                <a16:creationId xmlns:a16="http://schemas.microsoft.com/office/drawing/2014/main" id="{2665AFF8-4033-204D-F256-770835919E0D}"/>
              </a:ext>
            </a:extLst>
          </p:cNvPr>
          <p:cNvSpPr/>
          <p:nvPr/>
        </p:nvSpPr>
        <p:spPr>
          <a:xfrm>
            <a:off x="8237032" y="1596169"/>
            <a:ext cx="446049" cy="37914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35881729-118A-77FA-85A7-66A5CE89D7C4}"/>
              </a:ext>
            </a:extLst>
          </p:cNvPr>
          <p:cNvSpPr/>
          <p:nvPr/>
        </p:nvSpPr>
        <p:spPr>
          <a:xfrm>
            <a:off x="8237032" y="4073686"/>
            <a:ext cx="446049" cy="379141"/>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430199E9-6442-0C7C-3F73-B6A8FC09E74B}"/>
              </a:ext>
            </a:extLst>
          </p:cNvPr>
          <p:cNvSpPr/>
          <p:nvPr/>
        </p:nvSpPr>
        <p:spPr>
          <a:xfrm>
            <a:off x="8237032" y="6224240"/>
            <a:ext cx="446049" cy="379141"/>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AE658E1-C37A-84AA-D757-0A6D78AF2C4C}"/>
              </a:ext>
            </a:extLst>
          </p:cNvPr>
          <p:cNvSpPr txBox="1"/>
          <p:nvPr/>
        </p:nvSpPr>
        <p:spPr>
          <a:xfrm>
            <a:off x="10073270" y="6106638"/>
            <a:ext cx="2230244" cy="3416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fr-FR" dirty="0">
                <a:solidFill>
                  <a:prstClr val="black"/>
                </a:solidFill>
                <a:latin typeface="Bahnschrift SemiBold SemiConden" panose="020B0502040204020203" pitchFamily="34" charset="0"/>
                <a:cs typeface="Calibri" panose="020F0502020204030204" pitchFamily="34" charset="0"/>
              </a:rPr>
              <a:t>  </a:t>
            </a:r>
            <a:endParaRPr kumimoji="0" lang="fr-FR" strike="noStrike" kern="1200" cap="none" spc="0" normalizeH="0" baseline="0" noProof="0" dirty="0">
              <a:ln>
                <a:noFill/>
              </a:ln>
              <a:solidFill>
                <a:prstClr val="black"/>
              </a:solidFill>
              <a:effectLst/>
              <a:uLnTx/>
              <a:uFillTx/>
              <a:latin typeface="Bahnschrift SemiBold SemiConden" panose="020B0502040204020203"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1FFB66AB-5029-EE6A-EFC9-8EC411E28BD2}"/>
              </a:ext>
            </a:extLst>
          </p:cNvPr>
          <p:cNvSpPr txBox="1"/>
          <p:nvPr/>
        </p:nvSpPr>
        <p:spPr>
          <a:xfrm>
            <a:off x="8683081" y="6164849"/>
            <a:ext cx="2230244" cy="3416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fr-FR" b="1" dirty="0">
                <a:solidFill>
                  <a:srgbClr val="FF0000"/>
                </a:solidFill>
                <a:latin typeface="Bahnschrift SemiBold SemiConden" panose="020B0502040204020203" pitchFamily="34" charset="0"/>
                <a:cs typeface="Calibri" panose="020F0502020204030204" pitchFamily="34" charset="0"/>
              </a:rPr>
              <a:t>K Y</a:t>
            </a:r>
            <a:endParaRPr kumimoji="0" lang="fr-FR" b="1" strike="noStrike" kern="1200" cap="none" spc="0" normalizeH="0" baseline="0" noProof="0" dirty="0">
              <a:ln>
                <a:noFill/>
              </a:ln>
              <a:solidFill>
                <a:srgbClr val="FF0000"/>
              </a:solidFill>
              <a:effectLst/>
              <a:uLnTx/>
              <a:uFillTx/>
              <a:latin typeface="Bahnschrift SemiBold SemiConden" panose="020B0502040204020203"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58BAEA3-667B-DB17-7ED1-3A6B6D69FD74}"/>
              </a:ext>
            </a:extLst>
          </p:cNvPr>
          <p:cNvSpPr/>
          <p:nvPr/>
        </p:nvSpPr>
        <p:spPr>
          <a:xfrm>
            <a:off x="8776010" y="6093628"/>
            <a:ext cx="1873405" cy="686314"/>
          </a:xfrm>
          <a:prstGeom prst="rect">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Bahnschrift SemiBold SemiConden" panose="020B0502040204020203" pitchFamily="34" charset="0"/>
              </a:rPr>
              <a:t>Kystes rénales </a:t>
            </a:r>
          </a:p>
        </p:txBody>
      </p:sp>
      <p:sp>
        <p:nvSpPr>
          <p:cNvPr id="17" name="Rectangle 16">
            <a:extLst>
              <a:ext uri="{FF2B5EF4-FFF2-40B4-BE49-F238E27FC236}">
                <a16:creationId xmlns:a16="http://schemas.microsoft.com/office/drawing/2014/main" id="{36B7CEDD-0465-200B-A97C-06C4361B8B0D}"/>
              </a:ext>
            </a:extLst>
          </p:cNvPr>
          <p:cNvSpPr/>
          <p:nvPr/>
        </p:nvSpPr>
        <p:spPr>
          <a:xfrm>
            <a:off x="8701665" y="3901093"/>
            <a:ext cx="1999787" cy="686314"/>
          </a:xfrm>
          <a:prstGeom prst="rect">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Bahnschrift SemiBold SemiConden" panose="020B0502040204020203" pitchFamily="34" charset="0"/>
              </a:rPr>
              <a:t>glucosurie initiale</a:t>
            </a:r>
          </a:p>
          <a:p>
            <a:pPr algn="ctr"/>
            <a:r>
              <a:rPr lang="fr-FR" dirty="0">
                <a:solidFill>
                  <a:schemeClr val="tx1"/>
                </a:solidFill>
                <a:latin typeface="Bahnschrift SemiBold SemiConden" panose="020B0502040204020203" pitchFamily="34" charset="0"/>
              </a:rPr>
              <a:t>adénome hépatique </a:t>
            </a:r>
          </a:p>
        </p:txBody>
      </p:sp>
      <p:sp>
        <p:nvSpPr>
          <p:cNvPr id="20" name="Rectangle 19">
            <a:extLst>
              <a:ext uri="{FF2B5EF4-FFF2-40B4-BE49-F238E27FC236}">
                <a16:creationId xmlns:a16="http://schemas.microsoft.com/office/drawing/2014/main" id="{2AFA00A1-D70F-BBE8-321F-FF16DF9B3D89}"/>
              </a:ext>
            </a:extLst>
          </p:cNvPr>
          <p:cNvSpPr/>
          <p:nvPr/>
        </p:nvSpPr>
        <p:spPr>
          <a:xfrm>
            <a:off x="8683081" y="1546847"/>
            <a:ext cx="1873405" cy="919246"/>
          </a:xfrm>
          <a:prstGeom prst="rect">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Bahnschrift SemiBold SemiConden" panose="020B0502040204020203" pitchFamily="34" charset="0"/>
              </a:rPr>
              <a:t>Macrosomie,hyperglycémie</a:t>
            </a:r>
            <a:r>
              <a:rPr lang="fr-FR" dirty="0">
                <a:solidFill>
                  <a:schemeClr val="tx1"/>
                </a:solidFill>
                <a:latin typeface="Bahnschrift SemiBold SemiConden" panose="020B0502040204020203" pitchFamily="34" charset="0"/>
              </a:rPr>
              <a:t> néonatale </a:t>
            </a:r>
          </a:p>
        </p:txBody>
      </p:sp>
      <p:sp>
        <p:nvSpPr>
          <p:cNvPr id="3" name="Rectangle 2">
            <a:extLst>
              <a:ext uri="{FF2B5EF4-FFF2-40B4-BE49-F238E27FC236}">
                <a16:creationId xmlns:a16="http://schemas.microsoft.com/office/drawing/2014/main" id="{0052DD18-FC1F-0308-1366-38A257A27A20}"/>
              </a:ext>
            </a:extLst>
          </p:cNvPr>
          <p:cNvSpPr/>
          <p:nvPr/>
        </p:nvSpPr>
        <p:spPr>
          <a:xfrm>
            <a:off x="1449655" y="5311153"/>
            <a:ext cx="847496" cy="409423"/>
          </a:xfrm>
          <a:prstGeom prst="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IPF1</a:t>
            </a:r>
            <a:endParaRPr lang="fr-FR" dirty="0">
              <a:solidFill>
                <a:schemeClr val="tx1"/>
              </a:solidFill>
            </a:endParaRPr>
          </a:p>
        </p:txBody>
      </p:sp>
    </p:spTree>
    <p:extLst>
      <p:ext uri="{BB962C8B-B14F-4D97-AF65-F5344CB8AC3E}">
        <p14:creationId xmlns:p14="http://schemas.microsoft.com/office/powerpoint/2010/main" val="384971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C9CB07F-DCAB-39F9-FEF5-3721B6E62E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19475" cy="6858000"/>
          </a:xfrm>
        </p:spPr>
      </p:pic>
    </p:spTree>
    <p:extLst>
      <p:ext uri="{BB962C8B-B14F-4D97-AF65-F5344CB8AC3E}">
        <p14:creationId xmlns:p14="http://schemas.microsoft.com/office/powerpoint/2010/main" val="214872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77BC5A1-30AD-9FDA-BF50-0700656A5F27}"/>
              </a:ext>
            </a:extLst>
          </p:cNvPr>
          <p:cNvSpPr>
            <a:spLocks noGrp="1"/>
          </p:cNvSpPr>
          <p:nvPr>
            <p:ph idx="1"/>
          </p:nvPr>
        </p:nvSpPr>
        <p:spPr>
          <a:xfrm>
            <a:off x="144966" y="401444"/>
            <a:ext cx="12047034" cy="5817241"/>
          </a:xfrm>
        </p:spPr>
        <p:txBody>
          <a:bodyPr/>
          <a:lstStyle/>
          <a:p>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a:p>
            <a:endParaRPr lang="fr-FR" dirty="0"/>
          </a:p>
          <a:p>
            <a:endParaRPr lang="fr-FR" dirty="0"/>
          </a:p>
          <a:p>
            <a:endParaRPr lang="fr-FR" dirty="0"/>
          </a:p>
        </p:txBody>
      </p:sp>
      <p:pic>
        <p:nvPicPr>
          <p:cNvPr id="19" name="Image 18">
            <a:extLst>
              <a:ext uri="{FF2B5EF4-FFF2-40B4-BE49-F238E27FC236}">
                <a16:creationId xmlns:a16="http://schemas.microsoft.com/office/drawing/2014/main" id="{9AC85E8D-F39F-1427-BD51-44AFB963DAA6}"/>
              </a:ext>
            </a:extLst>
          </p:cNvPr>
          <p:cNvPicPr>
            <a:picLocks noChangeAspect="1"/>
          </p:cNvPicPr>
          <p:nvPr/>
        </p:nvPicPr>
        <p:blipFill>
          <a:blip r:embed="rId3"/>
          <a:stretch>
            <a:fillRect/>
          </a:stretch>
        </p:blipFill>
        <p:spPr>
          <a:xfrm>
            <a:off x="0" y="102666"/>
            <a:ext cx="12192000" cy="6637004"/>
          </a:xfrm>
          <a:prstGeom prst="rect">
            <a:avLst/>
          </a:prstGeom>
        </p:spPr>
      </p:pic>
      <p:sp>
        <p:nvSpPr>
          <p:cNvPr id="2" name="Rectangle 1">
            <a:extLst>
              <a:ext uri="{FF2B5EF4-FFF2-40B4-BE49-F238E27FC236}">
                <a16:creationId xmlns:a16="http://schemas.microsoft.com/office/drawing/2014/main" id="{02E0714E-4D9A-344B-B0E8-0C2C46F5DEA7}"/>
              </a:ext>
            </a:extLst>
          </p:cNvPr>
          <p:cNvSpPr/>
          <p:nvPr/>
        </p:nvSpPr>
        <p:spPr>
          <a:xfrm>
            <a:off x="0" y="153664"/>
            <a:ext cx="11664174" cy="13046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rgbClr val="0000FF"/>
                </a:solidFill>
                <a:effectLst/>
                <a:uLnTx/>
                <a:uFillTx/>
                <a:latin typeface="Baskerville Old Face" panose="02020602080505020303" pitchFamily="18" charset="0"/>
                <a:cs typeface="Calibri" panose="020F0502020204030204" pitchFamily="34" charset="0"/>
              </a:rPr>
              <a:t>TESTS GENETIQUES  NECESSAIRE  POUR DIAGNOSTIC DE MODY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rgbClr val="0000FF"/>
                </a:solidFill>
                <a:effectLst/>
                <a:uLnTx/>
                <a:uFillTx/>
                <a:latin typeface="Baskerville Old Face" panose="02020602080505020303" pitchFamily="18" charset="0"/>
                <a:cs typeface="Calibri" panose="020F0502020204030204" pitchFamily="34" charset="0"/>
              </a:rPr>
              <a:t>MAIS LES DIABETIQUES DIAGNOSTIQUES &gt;40ANS NE SONT PAS TESTER </a:t>
            </a:r>
          </a:p>
        </p:txBody>
      </p:sp>
      <p:sp>
        <p:nvSpPr>
          <p:cNvPr id="4" name="Rectangle 3">
            <a:extLst>
              <a:ext uri="{FF2B5EF4-FFF2-40B4-BE49-F238E27FC236}">
                <a16:creationId xmlns:a16="http://schemas.microsoft.com/office/drawing/2014/main" id="{4F1916F4-E671-F19C-F79F-099DF9C2503D}"/>
              </a:ext>
            </a:extLst>
          </p:cNvPr>
          <p:cNvSpPr/>
          <p:nvPr/>
        </p:nvSpPr>
        <p:spPr>
          <a:xfrm>
            <a:off x="7549376" y="1326995"/>
            <a:ext cx="3568390" cy="5625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AF0AA6B-D73D-2A6D-C03F-8F8C45CB0914}"/>
              </a:ext>
            </a:extLst>
          </p:cNvPr>
          <p:cNvSpPr/>
          <p:nvPr/>
        </p:nvSpPr>
        <p:spPr>
          <a:xfrm>
            <a:off x="6501160" y="6079443"/>
            <a:ext cx="5690840" cy="6602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00FF"/>
                </a:solidFill>
                <a:latin typeface="Baskerville Old Face" panose="02020602080505020303" pitchFamily="18" charset="0"/>
              </a:rPr>
              <a:t>EST CE QUE C EST FREQUENT  ?</a:t>
            </a:r>
          </a:p>
          <a:p>
            <a:pPr algn="ctr"/>
            <a:r>
              <a:rPr lang="fr-FR" sz="2400" b="1" dirty="0">
                <a:solidFill>
                  <a:srgbClr val="0000FF"/>
                </a:solidFill>
                <a:latin typeface="Baskerville Old Face" panose="02020602080505020303" pitchFamily="18" charset="0"/>
              </a:rPr>
              <a:t> QUELS CARACTERISTIQUES? </a:t>
            </a:r>
          </a:p>
        </p:txBody>
      </p:sp>
      <p:sp>
        <p:nvSpPr>
          <p:cNvPr id="6" name="Rectangle 5">
            <a:extLst>
              <a:ext uri="{FF2B5EF4-FFF2-40B4-BE49-F238E27FC236}">
                <a16:creationId xmlns:a16="http://schemas.microsoft.com/office/drawing/2014/main" id="{E2F325BD-9C38-C777-8232-2D9971B7AE67}"/>
              </a:ext>
            </a:extLst>
          </p:cNvPr>
          <p:cNvSpPr/>
          <p:nvPr/>
        </p:nvSpPr>
        <p:spPr>
          <a:xfrm>
            <a:off x="8274205" y="1889573"/>
            <a:ext cx="3772829" cy="14557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00FF"/>
                </a:solidFill>
                <a:latin typeface="Baskerville Old Face" panose="02020602080505020303" pitchFamily="18" charset="0"/>
              </a:rPr>
              <a:t>MODY PEUT APPARAITRE TARDIVEMENT </a:t>
            </a:r>
          </a:p>
        </p:txBody>
      </p:sp>
    </p:spTree>
    <p:extLst>
      <p:ext uri="{BB962C8B-B14F-4D97-AF65-F5344CB8AC3E}">
        <p14:creationId xmlns:p14="http://schemas.microsoft.com/office/powerpoint/2010/main" val="307929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7F81A2-7B68-BA7F-B2F3-3BA090497741}"/>
              </a:ext>
            </a:extLst>
          </p:cNvPr>
          <p:cNvSpPr>
            <a:spLocks noGrp="1"/>
          </p:cNvSpPr>
          <p:nvPr>
            <p:ph idx="1"/>
          </p:nvPr>
        </p:nvSpPr>
        <p:spPr>
          <a:xfrm>
            <a:off x="412595" y="256478"/>
            <a:ext cx="11093605" cy="5962207"/>
          </a:xfrm>
        </p:spPr>
        <p:txBody>
          <a:bodyPr/>
          <a:lstStyle/>
          <a:p>
            <a:pPr algn="ctr"/>
            <a:endParaRPr lang="fr-FR" dirty="0">
              <a:latin typeface="Calibri" panose="020F0502020204030204" pitchFamily="34" charset="0"/>
              <a:cs typeface="Calibri" panose="020F0502020204030204" pitchFamily="34" charset="0"/>
            </a:endParaRPr>
          </a:p>
          <a:p>
            <a:pPr algn="ctr"/>
            <a:endParaRPr lang="fr-FR" dirty="0">
              <a:latin typeface="Calibri" panose="020F0502020204030204" pitchFamily="34" charset="0"/>
              <a:cs typeface="Calibri" panose="020F0502020204030204" pitchFamily="34" charset="0"/>
            </a:endParaRPr>
          </a:p>
          <a:p>
            <a:pPr marL="0" indent="0" algn="ctr">
              <a:buNone/>
            </a:pPr>
            <a:r>
              <a:rPr lang="fr-FR" sz="4800" b="1" dirty="0">
                <a:solidFill>
                  <a:srgbClr val="FF0000"/>
                </a:solidFill>
                <a:latin typeface="Baskerville Old Face" panose="02020602080505020303" pitchFamily="18" charset="0"/>
                <a:cs typeface="Calibri" panose="020F0502020204030204" pitchFamily="34" charset="0"/>
              </a:rPr>
              <a:t>Objectifs</a:t>
            </a:r>
          </a:p>
          <a:p>
            <a:pPr marL="0" indent="0" algn="ctr">
              <a:buNone/>
            </a:pPr>
            <a:endParaRPr lang="fr-FR" sz="4000" b="1" dirty="0">
              <a:solidFill>
                <a:srgbClr val="FF0000"/>
              </a:solidFill>
              <a:latin typeface="Calibri" panose="020F0502020204030204" pitchFamily="34" charset="0"/>
              <a:cs typeface="Calibri" panose="020F0502020204030204" pitchFamily="34" charset="0"/>
            </a:endParaRPr>
          </a:p>
          <a:p>
            <a:pPr marL="0" indent="0" algn="ctr">
              <a:buNone/>
            </a:pPr>
            <a:r>
              <a:rPr lang="fr-FR" sz="3600" b="1" dirty="0">
                <a:solidFill>
                  <a:srgbClr val="00B050"/>
                </a:solidFill>
                <a:latin typeface="Baskerville Old Face" panose="02020602080505020303" pitchFamily="18" charset="0"/>
                <a:cs typeface="Calibri" panose="020F0502020204030204" pitchFamily="34" charset="0"/>
              </a:rPr>
              <a:t>Prévalence et caractéristiques cliniques des patients  atteints de </a:t>
            </a:r>
            <a:r>
              <a:rPr lang="fr-FR" sz="3600" b="1" dirty="0" err="1">
                <a:solidFill>
                  <a:srgbClr val="00B050"/>
                </a:solidFill>
                <a:latin typeface="Baskerville Old Face" panose="02020602080505020303" pitchFamily="18" charset="0"/>
                <a:cs typeface="Calibri" panose="020F0502020204030204" pitchFamily="34" charset="0"/>
              </a:rPr>
              <a:t>Mody</a:t>
            </a:r>
            <a:r>
              <a:rPr lang="fr-FR" sz="3600" b="1" dirty="0">
                <a:solidFill>
                  <a:srgbClr val="00B050"/>
                </a:solidFill>
                <a:latin typeface="Baskerville Old Face" panose="02020602080505020303" pitchFamily="18" charset="0"/>
                <a:cs typeface="Calibri" panose="020F0502020204030204" pitchFamily="34" charset="0"/>
              </a:rPr>
              <a:t> diagnostiqués de plus de 40 ans</a:t>
            </a:r>
          </a:p>
          <a:p>
            <a:pPr marL="0" indent="0" algn="ctr">
              <a:buNone/>
            </a:pPr>
            <a:endParaRPr lang="fr-FR" sz="3200" b="1" dirty="0">
              <a:solidFill>
                <a:srgbClr val="00B050"/>
              </a:solidFill>
              <a:latin typeface="Calibri" panose="020F0502020204030204" pitchFamily="34" charset="0"/>
              <a:cs typeface="Calibri" panose="020F0502020204030204" pitchFamily="34" charset="0"/>
            </a:endParaRPr>
          </a:p>
          <a:p>
            <a:pPr marL="0" indent="0" algn="ctr">
              <a:buNone/>
            </a:pPr>
            <a:endParaRPr lang="fr-FR" sz="3200" b="1" dirty="0">
              <a:solidFill>
                <a:srgbClr val="00B050"/>
              </a:solidFill>
              <a:latin typeface="Calibri" panose="020F0502020204030204" pitchFamily="34" charset="0"/>
              <a:cs typeface="Calibri" panose="020F0502020204030204" pitchFamily="34" charset="0"/>
            </a:endParaRPr>
          </a:p>
          <a:p>
            <a:pPr marL="0" indent="0" algn="ctr">
              <a:buNone/>
            </a:pPr>
            <a:endParaRPr lang="fr-FR" sz="3200" b="1"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446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143B20B-0683-D39A-8658-7973983A0D90}"/>
              </a:ext>
            </a:extLst>
          </p:cNvPr>
          <p:cNvPicPr>
            <a:picLocks noGrp="1" noChangeAspect="1"/>
          </p:cNvPicPr>
          <p:nvPr>
            <p:ph idx="1"/>
          </p:nvPr>
        </p:nvPicPr>
        <p:blipFill>
          <a:blip r:embed="rId3"/>
          <a:stretch>
            <a:fillRect/>
          </a:stretch>
        </p:blipFill>
        <p:spPr>
          <a:xfrm>
            <a:off x="0" y="-11151"/>
            <a:ext cx="12192000" cy="6858000"/>
          </a:xfrm>
        </p:spPr>
      </p:pic>
    </p:spTree>
    <p:extLst>
      <p:ext uri="{BB962C8B-B14F-4D97-AF65-F5344CB8AC3E}">
        <p14:creationId xmlns:p14="http://schemas.microsoft.com/office/powerpoint/2010/main" val="407283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7702D92-EE49-FE7A-F63C-42B6CC5A3398}"/>
              </a:ext>
            </a:extLst>
          </p:cNvPr>
          <p:cNvPicPr>
            <a:picLocks noGrp="1" noChangeAspect="1"/>
          </p:cNvPicPr>
          <p:nvPr>
            <p:ph idx="1"/>
          </p:nvPr>
        </p:nvPicPr>
        <p:blipFill>
          <a:blip r:embed="rId3"/>
          <a:stretch>
            <a:fillRect/>
          </a:stretch>
        </p:blipFill>
        <p:spPr>
          <a:xfrm>
            <a:off x="-227352" y="0"/>
            <a:ext cx="12419352" cy="6876148"/>
          </a:xfrm>
        </p:spPr>
      </p:pic>
    </p:spTree>
    <p:extLst>
      <p:ext uri="{BB962C8B-B14F-4D97-AF65-F5344CB8AC3E}">
        <p14:creationId xmlns:p14="http://schemas.microsoft.com/office/powerpoint/2010/main" val="581977080"/>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2346</TotalTime>
  <Words>1224</Words>
  <Application>Microsoft Office PowerPoint</Application>
  <PresentationFormat>Grand écran</PresentationFormat>
  <Paragraphs>129</Paragraphs>
  <Slides>17</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Bahnschrift SemiBold SemiConden</vt:lpstr>
      <vt:lpstr>Baskerville Old Face</vt:lpstr>
      <vt:lpstr>Calibri</vt:lpstr>
      <vt:lpstr>Century Gothic</vt:lpstr>
      <vt:lpstr>Traînée de condensation</vt:lpstr>
      <vt:lpstr>Présentation PowerPoint</vt:lpstr>
      <vt:lpstr>Introduction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Prévalence </vt:lpstr>
      <vt:lpstr>Présentation PowerPoint</vt:lpstr>
      <vt:lpstr>Présentation PowerPoint</vt:lpstr>
      <vt:lpstr>Présentation PowerPoint</vt:lpstr>
      <vt:lpstr>Présentation PowerPoint</vt:lpstr>
      <vt:lpstr>RESUME </vt:lpstr>
      <vt:lpstr>Take home messages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selma chaimaà</dc:creator>
  <cp:lastModifiedBy>selma chaimaà</cp:lastModifiedBy>
  <cp:revision>32</cp:revision>
  <dcterms:created xsi:type="dcterms:W3CDTF">2023-11-22T10:26:49Z</dcterms:created>
  <dcterms:modified xsi:type="dcterms:W3CDTF">2023-12-08T12:10:52Z</dcterms:modified>
</cp:coreProperties>
</file>