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71" r:id="rId13"/>
    <p:sldId id="272" r:id="rId14"/>
    <p:sldId id="290" r:id="rId15"/>
    <p:sldId id="273" r:id="rId16"/>
    <p:sldId id="274" r:id="rId17"/>
    <p:sldId id="276" r:id="rId18"/>
    <p:sldId id="279" r:id="rId19"/>
    <p:sldId id="280" r:id="rId20"/>
    <p:sldId id="278" r:id="rId21"/>
    <p:sldId id="277" r:id="rId22"/>
    <p:sldId id="281" r:id="rId23"/>
    <p:sldId id="282" r:id="rId24"/>
    <p:sldId id="283" r:id="rId25"/>
    <p:sldId id="284" r:id="rId26"/>
    <p:sldId id="285" r:id="rId27"/>
    <p:sldId id="291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07/12/2023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07/12/2023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07/12/2023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07/12/2023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07/12/2023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07/12/2023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07/12/2023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07/12/2023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07/12/2023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07/12/2023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07/12/2023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07/12/2023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183111"/>
            <a:ext cx="7772400" cy="1470025"/>
          </a:xfrm>
          <a:ln w="28575">
            <a:solidFill>
              <a:schemeClr val="tx2"/>
            </a:solidFill>
          </a:ln>
        </p:spPr>
        <p:txBody>
          <a:bodyPr/>
          <a:lstStyle/>
          <a:p>
            <a:r>
              <a:rPr lang="fr-FR" dirty="0" smtClean="0"/>
              <a:t>New 2023 ACR/EULAR Classification Criteria for APS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844752"/>
            <a:ext cx="6400800" cy="17526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Dr </a:t>
            </a:r>
            <a:r>
              <a:rPr lang="fr-FR" sz="2800" dirty="0" err="1" smtClean="0"/>
              <a:t>Bensefia</a:t>
            </a:r>
            <a:r>
              <a:rPr lang="fr-FR" sz="2800" dirty="0" smtClean="0"/>
              <a:t> </a:t>
            </a:r>
            <a:r>
              <a:rPr lang="fr-FR" sz="2800" dirty="0" smtClean="0"/>
              <a:t>Amel</a:t>
            </a:r>
          </a:p>
          <a:p>
            <a:r>
              <a:rPr lang="fr-FR" sz="2800" dirty="0" smtClean="0"/>
              <a:t>Friday</a:t>
            </a:r>
            <a:r>
              <a:rPr lang="fr-FR" sz="2800" dirty="0" smtClean="0"/>
              <a:t> 8 </a:t>
            </a:r>
            <a:r>
              <a:rPr lang="fr-FR" sz="2800" dirty="0" err="1" smtClean="0"/>
              <a:t>december</a:t>
            </a:r>
            <a:r>
              <a:rPr lang="fr-FR" sz="2800" dirty="0" smtClean="0"/>
              <a:t> </a:t>
            </a:r>
            <a:r>
              <a:rPr lang="fr-FR" sz="2800" dirty="0" smtClean="0"/>
              <a:t>2023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977098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5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9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2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44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64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0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62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7338"/>
            <a:ext cx="8352928" cy="489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329" y="476672"/>
            <a:ext cx="5267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764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5220072" y="4509120"/>
            <a:ext cx="24482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979712" y="4529367"/>
            <a:ext cx="24482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619672" y="5877272"/>
            <a:ext cx="38164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6012160" y="5877272"/>
            <a:ext cx="2088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7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319489"/>
            <a:ext cx="7128792" cy="77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97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2555776" y="5661248"/>
            <a:ext cx="1512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52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25144"/>
            <a:ext cx="18002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4" y="4725144"/>
            <a:ext cx="1613123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3608" y="2204864"/>
            <a:ext cx="3384376" cy="2376264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82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69160"/>
            <a:ext cx="1944216" cy="80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69161"/>
            <a:ext cx="1728191" cy="80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60032" y="2060848"/>
            <a:ext cx="3096344" cy="266429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15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29200"/>
            <a:ext cx="172819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229200"/>
            <a:ext cx="158417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9634" y="1844824"/>
            <a:ext cx="3312366" cy="316835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58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1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476672"/>
            <a:ext cx="813690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Conclusion 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39552" y="1196752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The </a:t>
            </a:r>
            <a:r>
              <a:rPr lang="en-US" sz="2400" dirty="0" smtClean="0">
                <a:solidFill>
                  <a:schemeClr val="tx2"/>
                </a:solidFill>
              </a:rPr>
              <a:t>aim of developing these new ACR/EULAR classification criteria for APS is to </a:t>
            </a:r>
            <a:r>
              <a:rPr lang="en-US" sz="2400" dirty="0" smtClean="0">
                <a:solidFill>
                  <a:schemeClr val="accent2"/>
                </a:solidFill>
              </a:rPr>
              <a:t>increase the specificity </a:t>
            </a:r>
            <a:r>
              <a:rPr lang="en-US" sz="2400" dirty="0" smtClean="0">
                <a:solidFill>
                  <a:schemeClr val="tx2"/>
                </a:solidFill>
              </a:rPr>
              <a:t>for </a:t>
            </a:r>
            <a:r>
              <a:rPr lang="en-US" sz="2400" dirty="0" smtClean="0">
                <a:solidFill>
                  <a:schemeClr val="accent2"/>
                </a:solidFill>
              </a:rPr>
              <a:t>identifying homogeneous groups of patients </a:t>
            </a:r>
            <a:r>
              <a:rPr lang="en-US" sz="2400" dirty="0" smtClean="0">
                <a:solidFill>
                  <a:schemeClr val="tx2"/>
                </a:solidFill>
              </a:rPr>
              <a:t>with a </a:t>
            </a:r>
            <a:r>
              <a:rPr lang="en-US" sz="2400" dirty="0" smtClean="0">
                <a:solidFill>
                  <a:schemeClr val="accent2"/>
                </a:solidFill>
              </a:rPr>
              <a:t>high probability of having APS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2752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79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9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929" y="2132856"/>
            <a:ext cx="421957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3275856" y="2564904"/>
            <a:ext cx="2880320" cy="244827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Antiphospholipid</a:t>
            </a:r>
            <a:r>
              <a:rPr lang="fr-FR" b="1" dirty="0" smtClean="0"/>
              <a:t> </a:t>
            </a:r>
            <a:r>
              <a:rPr lang="fr-FR" b="1" dirty="0" err="1" smtClean="0"/>
              <a:t>laboratory</a:t>
            </a:r>
            <a:r>
              <a:rPr lang="fr-FR" b="1" dirty="0" smtClean="0"/>
              <a:t> profile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92739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2160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2915816" y="2132856"/>
            <a:ext cx="2880320" cy="2448272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« </a:t>
            </a:r>
            <a:r>
              <a:rPr lang="fr-FR" b="1" dirty="0" err="1" smtClean="0"/>
              <a:t>Provoked</a:t>
            </a:r>
            <a:r>
              <a:rPr lang="fr-FR" b="1" dirty="0" smtClean="0"/>
              <a:t> » or « </a:t>
            </a:r>
            <a:r>
              <a:rPr lang="fr-FR" b="1" dirty="0" err="1" smtClean="0"/>
              <a:t>unprovoked</a:t>
            </a:r>
            <a:r>
              <a:rPr lang="fr-FR" b="1" dirty="0" smtClean="0"/>
              <a:t> »  </a:t>
            </a:r>
            <a:r>
              <a:rPr lang="fr-FR" b="1" dirty="0" err="1" smtClean="0"/>
              <a:t>thrombosis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339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2915816" y="2132856"/>
            <a:ext cx="2880320" cy="2448272"/>
          </a:xfrm>
          <a:prstGeom prst="ellipse">
            <a:avLst/>
          </a:prstGeom>
          <a:solidFill>
            <a:schemeClr val="accent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 vs </a:t>
            </a:r>
            <a:r>
              <a:rPr lang="fr-FR" b="1" dirty="0" err="1" smtClean="0"/>
              <a:t>several</a:t>
            </a:r>
            <a:r>
              <a:rPr lang="fr-FR" b="1" dirty="0" smtClean="0"/>
              <a:t> manifestations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9441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98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5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2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</TotalTime>
  <Words>53</Words>
  <Application>Microsoft Office PowerPoint</Application>
  <PresentationFormat>Affichage à l'écran (4:3)</PresentationFormat>
  <Paragraphs>11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New 2023 ACR/EULAR Classification Criteria for APS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60</cp:revision>
  <dcterms:created xsi:type="dcterms:W3CDTF">2023-11-20T15:31:33Z</dcterms:created>
  <dcterms:modified xsi:type="dcterms:W3CDTF">2023-12-08T13:05:46Z</dcterms:modified>
</cp:coreProperties>
</file>